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5143500" cx="9144000"/>
  <p:notesSz cx="6858000" cy="9144000"/>
  <p:embeddedFontLst>
    <p:embeddedFont>
      <p:font typeface="Roboto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38" roundtripDataSignature="AMtx7mg0St/jBufEH5SxGH0IlM29pJC2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Roboto-bold.fntdata"/><Relationship Id="rId12" Type="http://schemas.openxmlformats.org/officeDocument/2006/relationships/slide" Target="slides/slide7.xml"/><Relationship Id="rId34" Type="http://schemas.openxmlformats.org/officeDocument/2006/relationships/font" Target="fonts/Roboto-regular.fntdata"/><Relationship Id="rId15" Type="http://schemas.openxmlformats.org/officeDocument/2006/relationships/slide" Target="slides/slide10.xml"/><Relationship Id="rId37" Type="http://schemas.openxmlformats.org/officeDocument/2006/relationships/font" Target="fonts/Roboto-boldItalic.fntdata"/><Relationship Id="rId14" Type="http://schemas.openxmlformats.org/officeDocument/2006/relationships/slide" Target="slides/slide9.xml"/><Relationship Id="rId36" Type="http://schemas.openxmlformats.org/officeDocument/2006/relationships/font" Target="fonts/Roboto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customschemas.google.com/relationships/presentationmetadata" Target="meta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" name="Google Shape;6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9a555581c9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9a555581c9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9a555581c9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9a555581c9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9a555581c9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9a555581c9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9a555581c9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9a555581c9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9a555581c9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9a555581c9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9a555581c9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9a555581c9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9a555581c9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9a555581c9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9a555581c9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9a555581c9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9a555581c9_0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9a555581c9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9a555581c9_0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9a555581c9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4ad21a0fb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" name="Google Shape;71;g24ad21a0fb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9a555581c9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9a555581c9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9a555581c9_0_3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9a555581c9_0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9a555581c9_0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9a555581c9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9a555581c9_0_3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9a555581c9_0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9a555581c9_0_121:notes"/>
          <p:cNvSpPr/>
          <p:nvPr>
            <p:ph idx="2" type="sldImg"/>
          </p:nvPr>
        </p:nvSpPr>
        <p:spPr>
          <a:xfrm>
            <a:off x="702232" y="1143000"/>
            <a:ext cx="5453400" cy="3085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g29a555581c9_0_121:notes"/>
          <p:cNvSpPr txBox="1"/>
          <p:nvPr>
            <p:ph idx="1" type="body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275" spcFirstLastPara="1" rIns="91275" wrap="square" tIns="45650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g29a555581c9_0_121:notes"/>
          <p:cNvSpPr txBox="1"/>
          <p:nvPr>
            <p:ph idx="12" type="sldNum"/>
          </p:nvPr>
        </p:nvSpPr>
        <p:spPr>
          <a:xfrm>
            <a:off x="3884614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275" spcFirstLastPara="1" rIns="91275" wrap="square" tIns="456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9a555581c9_0_220:notes"/>
          <p:cNvSpPr/>
          <p:nvPr>
            <p:ph idx="2" type="sldImg"/>
          </p:nvPr>
        </p:nvSpPr>
        <p:spPr>
          <a:xfrm>
            <a:off x="702232" y="1143000"/>
            <a:ext cx="5453400" cy="3085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g29a555581c9_0_220:notes"/>
          <p:cNvSpPr txBox="1"/>
          <p:nvPr>
            <p:ph idx="1" type="body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275" spcFirstLastPara="1" rIns="91275" wrap="square" tIns="4565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</p:txBody>
      </p:sp>
      <p:sp>
        <p:nvSpPr>
          <p:cNvPr id="220" name="Google Shape;220;g29a555581c9_0_220:notes"/>
          <p:cNvSpPr txBox="1"/>
          <p:nvPr>
            <p:ph idx="12" type="sldNum"/>
          </p:nvPr>
        </p:nvSpPr>
        <p:spPr>
          <a:xfrm>
            <a:off x="3884614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275" spcFirstLastPara="1" rIns="91275" wrap="square" tIns="456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9a555581c9_0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9a555581c9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9a555581c9_0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9a555581c9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9a555581c9_0_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9a555581c9_0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9a555581c9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9a555581c9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9a555581c9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9a555581c9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9a555581c9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9a555581c9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9a555581c9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9a555581c9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9a555581c9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9a555581c9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9a555581c9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9a555581c9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9a555581c9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9a555581c9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1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9" name="Google Shape;49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7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27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Title / Subtitle / Content / Image">
  <p:cSld name="Slide Title / Subtitle / Content / Imag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9a555581c9_0_164"/>
          <p:cNvSpPr/>
          <p:nvPr>
            <p:ph idx="2" type="pic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E2E2E4"/>
          </a:solidFill>
          <a:ln>
            <a:noFill/>
          </a:ln>
        </p:spPr>
      </p:sp>
      <p:sp>
        <p:nvSpPr>
          <p:cNvPr id="58" name="Google Shape;58;g29a555581c9_0_164"/>
          <p:cNvSpPr txBox="1"/>
          <p:nvPr>
            <p:ph idx="1" type="body"/>
          </p:nvPr>
        </p:nvSpPr>
        <p:spPr>
          <a:xfrm>
            <a:off x="685800" y="875103"/>
            <a:ext cx="5267400" cy="577200"/>
          </a:xfrm>
          <a:prstGeom prst="rect">
            <a:avLst/>
          </a:prstGeom>
          <a:solidFill>
            <a:schemeClr val="lt1">
              <a:alpha val="74900"/>
            </a:schemeClr>
          </a:solidFill>
          <a:ln>
            <a:noFill/>
          </a:ln>
        </p:spPr>
        <p:txBody>
          <a:bodyPr anchorCtr="0" anchor="b" bIns="0" lIns="0" spcFirstLastPara="1" rIns="171450" wrap="square" tIns="5715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Times"/>
              <a:buNone/>
              <a:defRPr b="1" sz="3400">
                <a:solidFill>
                  <a:schemeClr val="dk2"/>
                </a:solidFill>
              </a:defRPr>
            </a:lvl1pPr>
            <a:lvl2pPr indent="-298450" lvl="1" marL="91440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6pPr>
            <a:lvl7pPr indent="-2984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7pPr>
            <a:lvl8pPr indent="-2984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8pPr>
            <a:lvl9pPr indent="-2984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9pPr>
          </a:lstStyle>
          <a:p/>
        </p:txBody>
      </p:sp>
      <p:sp>
        <p:nvSpPr>
          <p:cNvPr id="59" name="Google Shape;59;g29a555581c9_0_164"/>
          <p:cNvSpPr txBox="1"/>
          <p:nvPr>
            <p:ph idx="3" type="body"/>
          </p:nvPr>
        </p:nvSpPr>
        <p:spPr>
          <a:xfrm>
            <a:off x="685800" y="1452184"/>
            <a:ext cx="5267400" cy="674400"/>
          </a:xfrm>
          <a:prstGeom prst="rect">
            <a:avLst/>
          </a:prstGeom>
          <a:solidFill>
            <a:schemeClr val="lt1">
              <a:alpha val="74900"/>
            </a:schemeClr>
          </a:solidFill>
          <a:ln>
            <a:noFill/>
          </a:ln>
        </p:spPr>
        <p:txBody>
          <a:bodyPr anchorCtr="0" anchor="t" bIns="0" lIns="0" spcFirstLastPara="1" rIns="171450" wrap="square" tIns="1143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Noto Sans Symbols"/>
              <a:buNone/>
              <a:defRPr b="1" sz="2100">
                <a:solidFill>
                  <a:schemeClr val="accent2"/>
                </a:solidFill>
              </a:defRPr>
            </a:lvl1pPr>
            <a:lvl2pPr indent="-374650" lvl="1" marL="91440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2300"/>
              <a:buChar char="○"/>
              <a:defRPr sz="2300">
                <a:solidFill>
                  <a:schemeClr val="accent2"/>
                </a:solidFill>
              </a:defRPr>
            </a:lvl2pPr>
            <a:lvl3pPr indent="-374650" lvl="2" marL="137160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2300"/>
              <a:buChar char="■"/>
              <a:defRPr sz="2300">
                <a:solidFill>
                  <a:schemeClr val="accent2"/>
                </a:solidFill>
              </a:defRPr>
            </a:lvl3pPr>
            <a:lvl4pPr indent="-374650" lvl="3" marL="182880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2300"/>
              <a:buChar char="●"/>
              <a:defRPr sz="2300">
                <a:solidFill>
                  <a:schemeClr val="accent2"/>
                </a:solidFill>
              </a:defRPr>
            </a:lvl4pPr>
            <a:lvl5pPr indent="-374650" lvl="4" marL="228600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2300"/>
              <a:buChar char="○"/>
              <a:defRPr sz="2300">
                <a:solidFill>
                  <a:schemeClr val="accent2"/>
                </a:solidFill>
              </a:defRPr>
            </a:lvl5pPr>
            <a:lvl6pPr indent="-2984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6pPr>
            <a:lvl7pPr indent="-2984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7pPr>
            <a:lvl8pPr indent="-2984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8pPr>
            <a:lvl9pPr indent="-2984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9pPr>
          </a:lstStyle>
          <a:p/>
        </p:txBody>
      </p:sp>
      <p:sp>
        <p:nvSpPr>
          <p:cNvPr id="60" name="Google Shape;60;g29a555581c9_0_164"/>
          <p:cNvSpPr txBox="1"/>
          <p:nvPr>
            <p:ph idx="4" type="body"/>
          </p:nvPr>
        </p:nvSpPr>
        <p:spPr>
          <a:xfrm>
            <a:off x="685602" y="2126554"/>
            <a:ext cx="5267400" cy="2605200"/>
          </a:xfrm>
          <a:prstGeom prst="rect">
            <a:avLst/>
          </a:prstGeom>
          <a:solidFill>
            <a:schemeClr val="lt1">
              <a:alpha val="74900"/>
            </a:schemeClr>
          </a:solidFill>
          <a:ln>
            <a:noFill/>
          </a:ln>
        </p:spPr>
        <p:txBody>
          <a:bodyPr anchorCtr="0" anchor="t" bIns="57150" lIns="0" spcFirstLastPara="1" rIns="171450" wrap="square" tIns="28575">
            <a:noAutofit/>
          </a:bodyPr>
          <a:lstStyle>
            <a:lvl1pPr indent="-355600" lvl="0" marL="45720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 algn="l">
              <a:lnSpc>
                <a:spcPct val="120000"/>
              </a:lnSpc>
              <a:spcBef>
                <a:spcPts val="1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23850" lvl="3" marL="182880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298450" lvl="4" marL="228600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6pPr>
            <a:lvl7pPr indent="-2984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7pPr>
            <a:lvl8pPr indent="-2984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8pPr>
            <a:lvl9pPr indent="-2984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9pPr>
          </a:lstStyle>
          <a:p/>
        </p:txBody>
      </p:sp>
      <p:sp>
        <p:nvSpPr>
          <p:cNvPr id="61" name="Google Shape;61;g29a555581c9_0_164"/>
          <p:cNvSpPr txBox="1"/>
          <p:nvPr>
            <p:ph idx="12" type="sldNum"/>
          </p:nvPr>
        </p:nvSpPr>
        <p:spPr>
          <a:xfrm>
            <a:off x="285750" y="4731743"/>
            <a:ext cx="915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rmAutofit/>
          </a:bodyPr>
          <a:lstStyle>
            <a:lvl1pPr indent="0" lvl="0" marL="0" rtl="0" algn="l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l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l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l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l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l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l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l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l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24d61017f7a_4_1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g24d61017f7a_4_1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g24d61017f7a_4_1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g24d61017f7a_4_1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g24d61017f7a_4_1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5" name="Google Shape;25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2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2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2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5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4" name="Google Shape;44;p25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5" name="Google Shape;45;p25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Google Shape;46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Relationship Id="rId4" Type="http://schemas.openxmlformats.org/officeDocument/2006/relationships/image" Target="../media/image1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g"/><Relationship Id="rId4" Type="http://schemas.openxmlformats.org/officeDocument/2006/relationships/image" Target="../media/image2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jpg"/><Relationship Id="rId4" Type="http://schemas.openxmlformats.org/officeDocument/2006/relationships/image" Target="../media/image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jpg"/><Relationship Id="rId4" Type="http://schemas.openxmlformats.org/officeDocument/2006/relationships/image" Target="../media/image19.jpg"/><Relationship Id="rId5" Type="http://schemas.openxmlformats.org/officeDocument/2006/relationships/image" Target="../media/image1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jpg"/><Relationship Id="rId4" Type="http://schemas.openxmlformats.org/officeDocument/2006/relationships/image" Target="../media/image2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jpg"/><Relationship Id="rId4" Type="http://schemas.openxmlformats.org/officeDocument/2006/relationships/image" Target="../media/image3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Relationship Id="rId4" Type="http://schemas.openxmlformats.org/officeDocument/2006/relationships/image" Target="../media/image3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20"/>
              <a:buFont typeface="Arial"/>
              <a:buNone/>
            </a:pPr>
            <a:r>
              <a:rPr b="1" i="0" lang="en" sz="362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Updates</a:t>
            </a:r>
            <a:endParaRPr b="1" i="0" sz="362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"/>
          <p:cNvSpPr txBox="1"/>
          <p:nvPr/>
        </p:nvSpPr>
        <p:spPr>
          <a:xfrm>
            <a:off x="311700" y="3057475"/>
            <a:ext cx="8520600" cy="17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" sz="3500" u="none" cap="none" strike="noStrik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President Saúl </a:t>
            </a:r>
            <a:endParaRPr b="1" i="0" sz="3500" u="none" cap="none" strike="noStrike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lang="en" sz="1900">
                <a:solidFill>
                  <a:schemeClr val="dk1"/>
                </a:solidFill>
              </a:rPr>
              <a:t>November 13</a:t>
            </a:r>
            <a:r>
              <a:rPr b="1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2023</a:t>
            </a:r>
            <a:endParaRPr b="1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" name="Google Shape;6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04525" y="1322525"/>
            <a:ext cx="1734950" cy="173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9a555581c9_0_5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HACU:  Meeting with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Under Secretary Jenny Lester Moffitt, USDA</a:t>
            </a:r>
            <a:endParaRPr b="1"/>
          </a:p>
        </p:txBody>
      </p:sp>
      <p:pic>
        <p:nvPicPr>
          <p:cNvPr id="126" name="Google Shape;126;g29a555581c9_0_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5050" y="1313294"/>
            <a:ext cx="2677156" cy="3570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29a555581c9_0_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8131" y="1268044"/>
            <a:ext cx="4760874" cy="3570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9a555581c9_0_5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HACU:  Fresno State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Student &amp; Staff  Participation</a:t>
            </a:r>
            <a:endParaRPr b="1"/>
          </a:p>
        </p:txBody>
      </p:sp>
      <p:pic>
        <p:nvPicPr>
          <p:cNvPr id="133" name="Google Shape;133;g29a555581c9_0_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1700" y="1268050"/>
            <a:ext cx="6513626" cy="368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9a555581c9_0_6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HAC</a:t>
            </a:r>
            <a:r>
              <a:rPr b="1" lang="en"/>
              <a:t>U: Annual Conference Panel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for the California HSI Summit</a:t>
            </a:r>
            <a:endParaRPr b="1"/>
          </a:p>
        </p:txBody>
      </p:sp>
      <p:pic>
        <p:nvPicPr>
          <p:cNvPr id="139" name="Google Shape;139;g29a555581c9_0_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20444"/>
            <a:ext cx="4760874" cy="3570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29a555581c9_0_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5674" y="1420444"/>
            <a:ext cx="3925924" cy="2944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9a555581c9_0_7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highlight>
                  <a:srgbClr val="FFFFFF"/>
                </a:highlight>
              </a:rPr>
              <a:t>State Department designated </a:t>
            </a:r>
            <a:endParaRPr b="1" sz="2900"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highlight>
                  <a:srgbClr val="FFFFFF"/>
                </a:highlight>
              </a:rPr>
              <a:t>Fresno State as a Fulbright HSI leader</a:t>
            </a:r>
            <a:endParaRPr b="1" sz="4800"/>
          </a:p>
        </p:txBody>
      </p:sp>
      <p:pic>
        <p:nvPicPr>
          <p:cNvPr id="146" name="Google Shape;146;g29a555581c9_0_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1952" y="1313938"/>
            <a:ext cx="5720100" cy="3373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9a555581c9_0_8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Day of Giving</a:t>
            </a:r>
            <a:endParaRPr b="1"/>
          </a:p>
        </p:txBody>
      </p:sp>
      <p:sp>
        <p:nvSpPr>
          <p:cNvPr id="152" name="Google Shape;152;g29a555581c9_0_8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</a:rPr>
              <a:t>1,852 unique donors</a:t>
            </a:r>
            <a:endParaRPr b="1"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</a:rPr>
              <a:t>Raised $470,736</a:t>
            </a:r>
            <a:endParaRPr b="1"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53" name="Google Shape;153;g29a555581c9_0_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4626" y="914925"/>
            <a:ext cx="4145098" cy="3560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9a555581c9_0_9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WASC Commissioner Retreat</a:t>
            </a:r>
            <a:endParaRPr b="1"/>
          </a:p>
        </p:txBody>
      </p:sp>
      <p:pic>
        <p:nvPicPr>
          <p:cNvPr id="159" name="Google Shape;159;g29a555581c9_0_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1563" y="1164919"/>
            <a:ext cx="4760874" cy="3570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9a555581c9_0_9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AASCU Annual Conference</a:t>
            </a:r>
            <a:endParaRPr b="1"/>
          </a:p>
        </p:txBody>
      </p:sp>
      <p:pic>
        <p:nvPicPr>
          <p:cNvPr id="165" name="Google Shape;165;g29a555581c9_0_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5050" y="1140194"/>
            <a:ext cx="4133900" cy="3570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9a555581c9_0_10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Washington, DC Advocacy</a:t>
            </a:r>
            <a:endParaRPr b="1"/>
          </a:p>
        </p:txBody>
      </p:sp>
      <p:pic>
        <p:nvPicPr>
          <p:cNvPr id="171" name="Google Shape;171;g29a555581c9_0_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8498" y="1129250"/>
            <a:ext cx="2905750" cy="3872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9a555581c9_0_27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Pie with the Presidents</a:t>
            </a:r>
            <a:endParaRPr b="1"/>
          </a:p>
        </p:txBody>
      </p:sp>
      <p:pic>
        <p:nvPicPr>
          <p:cNvPr id="177" name="Google Shape;177;g29a555581c9_0_2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650" y="1107219"/>
            <a:ext cx="2759928" cy="3570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29a555581c9_0_2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6928" y="1107219"/>
            <a:ext cx="4760873" cy="3570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9a555581c9_0_27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Happy Diwali 🪔</a:t>
            </a:r>
            <a:endParaRPr b="1"/>
          </a:p>
        </p:txBody>
      </p:sp>
      <p:pic>
        <p:nvPicPr>
          <p:cNvPr id="184" name="Google Shape;184;g29a555581c9_0_2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420444"/>
            <a:ext cx="2677993" cy="3570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29a555581c9_0_2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1393" y="1420444"/>
            <a:ext cx="2677993" cy="3570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29a555581c9_0_2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7986" y="1420444"/>
            <a:ext cx="2677993" cy="3570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4ad21a0fb3_0_0"/>
          <p:cNvSpPr txBox="1"/>
          <p:nvPr>
            <p:ph type="title"/>
          </p:nvPr>
        </p:nvSpPr>
        <p:spPr>
          <a:xfrm>
            <a:off x="628650" y="273847"/>
            <a:ext cx="7886700" cy="4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55555"/>
              <a:buNone/>
            </a:pPr>
            <a:r>
              <a:rPr b="1" lang="en"/>
              <a:t>Central California Hispanic Chamber of Commerce</a:t>
            </a:r>
            <a:endParaRPr b="1"/>
          </a:p>
        </p:txBody>
      </p:sp>
      <p:pic>
        <p:nvPicPr>
          <p:cNvPr id="74" name="Google Shape;74;g24ad21a0fb3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8300" y="761747"/>
            <a:ext cx="3087394" cy="4113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g29a555581c9_0_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3500" y="180252"/>
            <a:ext cx="3697000" cy="4782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9a555581c9_0_300"/>
          <p:cNvSpPr txBox="1"/>
          <p:nvPr/>
        </p:nvSpPr>
        <p:spPr>
          <a:xfrm>
            <a:off x="437850" y="664225"/>
            <a:ext cx="8268300" cy="43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rgbClr val="222222"/>
                </a:solidFill>
              </a:rPr>
              <a:t>•</a:t>
            </a:r>
            <a:r>
              <a:rPr b="1" i="1" lang="en" sz="2100">
                <a:solidFill>
                  <a:srgbClr val="222222"/>
                </a:solidFill>
              </a:rPr>
              <a:t>Campus Title IX iTeam convened and has been meeting this semester</a:t>
            </a:r>
            <a:endParaRPr b="1" i="1" sz="21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100">
                <a:solidFill>
                  <a:srgbClr val="222222"/>
                </a:solidFill>
              </a:rPr>
              <a:t>•The CO has assigned a liaison to each campus; Laura Anson (CSU Title IX) is providing assessment on progress and recommendations</a:t>
            </a:r>
            <a:endParaRPr b="1" i="1" sz="21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100">
                <a:solidFill>
                  <a:srgbClr val="222222"/>
                </a:solidFill>
              </a:rPr>
              <a:t>•The CO:  Campus implementation plan by December 8th based on recommendations from both the Task Force and Cozen </a:t>
            </a:r>
            <a:endParaRPr b="1" i="1" sz="21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100">
                <a:solidFill>
                  <a:srgbClr val="222222"/>
                </a:solidFill>
              </a:rPr>
              <a:t>•One of the </a:t>
            </a:r>
            <a:r>
              <a:rPr b="1" i="1" lang="en" sz="2100">
                <a:solidFill>
                  <a:srgbClr val="222222"/>
                </a:solidFill>
              </a:rPr>
              <a:t>key </a:t>
            </a:r>
            <a:r>
              <a:rPr b="1" i="1" lang="en" sz="2100">
                <a:solidFill>
                  <a:srgbClr val="222222"/>
                </a:solidFill>
              </a:rPr>
              <a:t>Cozen recommendations: Restructure and recruit for an AVP for Compliance and Civil Rights who will oversee Title IX and DHR (DHR is being moved from HR) </a:t>
            </a:r>
            <a:endParaRPr b="1" i="1" sz="21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00">
              <a:solidFill>
                <a:schemeClr val="dk1"/>
              </a:solidFill>
            </a:endParaRPr>
          </a:p>
        </p:txBody>
      </p:sp>
      <p:sp>
        <p:nvSpPr>
          <p:cNvPr id="197" name="Google Shape;197;g29a555581c9_0_300"/>
          <p:cNvSpPr txBox="1"/>
          <p:nvPr/>
        </p:nvSpPr>
        <p:spPr>
          <a:xfrm>
            <a:off x="1621200" y="221600"/>
            <a:ext cx="59016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1"/>
                </a:solidFill>
              </a:rPr>
              <a:t>Title IX Updates</a:t>
            </a:r>
            <a:endParaRPr b="1" sz="2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9a555581c9_0_317"/>
          <p:cNvSpPr txBox="1"/>
          <p:nvPr>
            <p:ph idx="1" type="body"/>
          </p:nvPr>
        </p:nvSpPr>
        <p:spPr>
          <a:xfrm>
            <a:off x="628650" y="380327"/>
            <a:ext cx="7886700" cy="4252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 sz="2591">
                <a:solidFill>
                  <a:srgbClr val="222222"/>
                </a:solidFill>
              </a:rPr>
              <a:t>•The CO is recruiting for an Associate Vice Chancellor for Civil Rights Programming and Services</a:t>
            </a:r>
            <a:endParaRPr b="1" i="1" sz="2591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 sz="2591">
                <a:solidFill>
                  <a:srgbClr val="222222"/>
                </a:solidFill>
              </a:rPr>
              <a:t>•Fresno Bee story pertains to a pending third-party external investigation; supportive measures have been provided to the MPP impacted throughout the process</a:t>
            </a:r>
            <a:endParaRPr b="1" i="1" sz="2591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 sz="2591">
                <a:solidFill>
                  <a:srgbClr val="222222"/>
                </a:solidFill>
              </a:rPr>
              <a:t>•Student Affairs has been involved in regards to any potential related student conduct matters</a:t>
            </a:r>
            <a:endParaRPr b="1" i="1" sz="2591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 sz="2591">
                <a:solidFill>
                  <a:srgbClr val="222222"/>
                </a:solidFill>
              </a:rPr>
              <a:t>•Campus counsel has been involved</a:t>
            </a:r>
            <a:endParaRPr b="1" sz="369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9a555581c9_0_322"/>
          <p:cNvSpPr txBox="1"/>
          <p:nvPr>
            <p:ph type="title"/>
          </p:nvPr>
        </p:nvSpPr>
        <p:spPr>
          <a:xfrm>
            <a:off x="628650" y="56519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Title IX / DHR Hires</a:t>
            </a:r>
            <a:endParaRPr/>
          </a:p>
        </p:txBody>
      </p:sp>
      <p:sp>
        <p:nvSpPr>
          <p:cNvPr id="208" name="Google Shape;208;g29a555581c9_0_322"/>
          <p:cNvSpPr txBox="1"/>
          <p:nvPr>
            <p:ph idx="1" type="body"/>
          </p:nvPr>
        </p:nvSpPr>
        <p:spPr>
          <a:xfrm>
            <a:off x="592425" y="760675"/>
            <a:ext cx="8200500" cy="4138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•Deputy Title IX and deputy DHR; second survivor advocate</a:t>
            </a:r>
            <a:endParaRPr b="1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•In the process of hiring a second Deputy Title IX Coordinator</a:t>
            </a:r>
            <a:endParaRPr b="1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•AVP position that will oversee combined unit of title IX/DHR will be launched soon with search committee</a:t>
            </a:r>
            <a:endParaRPr b="1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•We have an intake/program analyst position programmed for hire</a:t>
            </a:r>
            <a:endParaRPr b="1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•Faculty Affairs will post a position for a faculty relations hire</a:t>
            </a:r>
            <a:endParaRPr b="1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•We have plans to hire a Title IX/DHR prevention education coordinator</a:t>
            </a:r>
            <a:endParaRPr b="1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9a555581c9_0_121"/>
          <p:cNvSpPr txBox="1"/>
          <p:nvPr>
            <p:ph idx="4" type="body"/>
          </p:nvPr>
        </p:nvSpPr>
        <p:spPr>
          <a:xfrm>
            <a:off x="175075" y="1452175"/>
            <a:ext cx="4482000" cy="3553500"/>
          </a:xfrm>
          <a:prstGeom prst="rect">
            <a:avLst/>
          </a:prstGeom>
          <a:solidFill>
            <a:schemeClr val="lt1">
              <a:alpha val="74900"/>
            </a:schemeClr>
          </a:solidFill>
          <a:ln>
            <a:noFill/>
          </a:ln>
        </p:spPr>
        <p:txBody>
          <a:bodyPr anchorCtr="0" anchor="t" bIns="57150" lIns="0" spcFirstLastPara="1" rIns="171450" wrap="square" tIns="28575">
            <a:noAutofit/>
          </a:bodyPr>
          <a:lstStyle/>
          <a:p>
            <a:pPr indent="-165100" lvl="0" marL="1651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b="1" lang="en">
                <a:solidFill>
                  <a:schemeClr val="dk1"/>
                </a:solidFill>
              </a:rPr>
              <a:t>Background: </a:t>
            </a:r>
            <a:endParaRPr b="1">
              <a:solidFill>
                <a:schemeClr val="dk1"/>
              </a:solidFill>
            </a:endParaRPr>
          </a:p>
          <a:p>
            <a:pPr indent="-165100" lvl="0" marL="1651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>
                <a:solidFill>
                  <a:schemeClr val="dk1"/>
                </a:solidFill>
              </a:rPr>
              <a:t>Ballot measure circulated by civic leaders</a:t>
            </a:r>
            <a:endParaRPr>
              <a:solidFill>
                <a:schemeClr val="dk1"/>
              </a:solidFill>
            </a:endParaRPr>
          </a:p>
          <a:p>
            <a:pPr indent="-165100" lvl="0" marL="16510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Secured 30,000+ signatures</a:t>
            </a:r>
            <a:endParaRPr>
              <a:solidFill>
                <a:schemeClr val="dk1"/>
              </a:solidFill>
            </a:endParaRPr>
          </a:p>
          <a:p>
            <a:pPr indent="-165100" lvl="0" marL="16510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>
                <a:solidFill>
                  <a:schemeClr val="dk1"/>
                </a:solidFill>
              </a:rPr>
              <a:t>Quarter of a cent sales tax (one cent for every $4 purchased)</a:t>
            </a:r>
            <a:endParaRPr>
              <a:solidFill>
                <a:schemeClr val="dk1"/>
              </a:solidFill>
            </a:endParaRPr>
          </a:p>
          <a:p>
            <a:pPr indent="-165100" lvl="0" marL="16510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>
                <a:solidFill>
                  <a:schemeClr val="dk1"/>
                </a:solidFill>
              </a:rPr>
              <a:t>Estimated to raise $56 million annually and $1.4 billion over 25 yrs.</a:t>
            </a:r>
            <a:endParaRPr>
              <a:solidFill>
                <a:schemeClr val="dk1"/>
              </a:solidFill>
            </a:endParaRPr>
          </a:p>
          <a:p>
            <a:pPr indent="-38100" lvl="0" marL="16510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15" name="Google Shape;215;g29a555581c9_0_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9547" y="484109"/>
            <a:ext cx="4391578" cy="430365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g29a555581c9_0_121"/>
          <p:cNvSpPr txBox="1"/>
          <p:nvPr>
            <p:ph idx="1" type="body"/>
          </p:nvPr>
        </p:nvSpPr>
        <p:spPr>
          <a:xfrm>
            <a:off x="175077" y="341675"/>
            <a:ext cx="5916300" cy="1104300"/>
          </a:xfrm>
          <a:prstGeom prst="rect">
            <a:avLst/>
          </a:prstGeom>
          <a:solidFill>
            <a:schemeClr val="lt1">
              <a:alpha val="74900"/>
            </a:schemeClr>
          </a:solidFill>
          <a:ln>
            <a:noFill/>
          </a:ln>
        </p:spPr>
        <p:txBody>
          <a:bodyPr anchorCtr="0" anchor="b" bIns="0" lIns="0" spcFirstLastPara="1" rIns="171450" wrap="square" tIns="5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Times"/>
              <a:buNone/>
            </a:pPr>
            <a:r>
              <a:rPr lang="en">
                <a:solidFill>
                  <a:schemeClr val="dk1"/>
                </a:solidFill>
              </a:rPr>
              <a:t>Measure E Endorsement by Board of Trustees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9a555581c9_0_220"/>
          <p:cNvSpPr txBox="1"/>
          <p:nvPr>
            <p:ph idx="1" type="body"/>
          </p:nvPr>
        </p:nvSpPr>
        <p:spPr>
          <a:xfrm>
            <a:off x="285750" y="664895"/>
            <a:ext cx="4286400" cy="581100"/>
          </a:xfrm>
          <a:prstGeom prst="rect">
            <a:avLst/>
          </a:prstGeom>
          <a:solidFill>
            <a:schemeClr val="lt1">
              <a:alpha val="74900"/>
            </a:schemeClr>
          </a:solidFill>
          <a:ln>
            <a:noFill/>
          </a:ln>
        </p:spPr>
        <p:txBody>
          <a:bodyPr anchorCtr="0" anchor="b" bIns="0" lIns="0" spcFirstLastPara="1" rIns="171450" wrap="square" tIns="5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Times"/>
              <a:buNone/>
            </a:pPr>
            <a:r>
              <a:rPr lang="en">
                <a:solidFill>
                  <a:schemeClr val="dk1"/>
                </a:solidFill>
              </a:rPr>
              <a:t>Measure E Details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23" name="Google Shape;223;g29a555581c9_0_220"/>
          <p:cNvSpPr txBox="1"/>
          <p:nvPr>
            <p:ph idx="4" type="body"/>
          </p:nvPr>
        </p:nvSpPr>
        <p:spPr>
          <a:xfrm>
            <a:off x="310500" y="1303799"/>
            <a:ext cx="4236900" cy="3732600"/>
          </a:xfrm>
          <a:prstGeom prst="rect">
            <a:avLst/>
          </a:prstGeom>
          <a:solidFill>
            <a:schemeClr val="lt1">
              <a:alpha val="74900"/>
            </a:schemeClr>
          </a:solidFill>
          <a:ln>
            <a:noFill/>
          </a:ln>
        </p:spPr>
        <p:txBody>
          <a:bodyPr anchorCtr="0" anchor="t" bIns="57150" lIns="0" spcFirstLastPara="1" rIns="171450" wrap="square" tIns="28575">
            <a:noAutofit/>
          </a:bodyPr>
          <a:lstStyle/>
          <a:p>
            <a:pPr indent="-165100" lvl="0" marL="1651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>
                <a:solidFill>
                  <a:schemeClr val="dk1"/>
                </a:solidFill>
              </a:rPr>
              <a:t>Fresno State Improvement Zone</a:t>
            </a:r>
            <a:endParaRPr>
              <a:solidFill>
                <a:schemeClr val="dk1"/>
              </a:solidFill>
            </a:endParaRPr>
          </a:p>
          <a:p>
            <a:pPr indent="-165100" lvl="0" marL="1651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>
                <a:solidFill>
                  <a:schemeClr val="dk1"/>
                </a:solidFill>
              </a:rPr>
              <a:t>Citizens’ Oversight Committee</a:t>
            </a:r>
            <a:endParaRPr>
              <a:solidFill>
                <a:schemeClr val="dk1"/>
              </a:solidFill>
            </a:endParaRPr>
          </a:p>
          <a:p>
            <a:pPr indent="-165100" lvl="0" marL="1651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>
                <a:solidFill>
                  <a:schemeClr val="dk1"/>
                </a:solidFill>
              </a:rPr>
              <a:t>Capital Projects</a:t>
            </a:r>
            <a:endParaRPr>
              <a:solidFill>
                <a:schemeClr val="dk1"/>
              </a:solidFill>
            </a:endParaRPr>
          </a:p>
          <a:p>
            <a:pPr indent="-165100" lvl="0" marL="165100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>
                <a:solidFill>
                  <a:schemeClr val="dk1"/>
                </a:solidFill>
              </a:rPr>
              <a:t>Scholarship Endowment</a:t>
            </a:r>
            <a:endParaRPr>
              <a:solidFill>
                <a:schemeClr val="dk1"/>
              </a:solidFill>
            </a:endParaRPr>
          </a:p>
          <a:p>
            <a:pPr indent="-165100" lvl="0" marL="165100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>
                <a:solidFill>
                  <a:schemeClr val="dk1"/>
                </a:solidFill>
              </a:rPr>
              <a:t>Research, Internship funding </a:t>
            </a:r>
            <a:endParaRPr>
              <a:solidFill>
                <a:schemeClr val="dk1"/>
              </a:solidFill>
            </a:endParaRPr>
          </a:p>
          <a:p>
            <a:pPr indent="-165100" lvl="0" marL="165100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>
                <a:solidFill>
                  <a:schemeClr val="dk1"/>
                </a:solidFill>
              </a:rPr>
              <a:t>Board Approval Needed for Major Capital Projects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24" name="Google Shape;224;g29a555581c9_0_220"/>
          <p:cNvSpPr txBox="1"/>
          <p:nvPr>
            <p:ph idx="12" type="sldNum"/>
          </p:nvPr>
        </p:nvSpPr>
        <p:spPr>
          <a:xfrm>
            <a:off x="178594" y="2957339"/>
            <a:ext cx="5724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5" name="Google Shape;225;g29a555581c9_0_2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1500" y="190500"/>
            <a:ext cx="4381497" cy="4690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9a555581c9_0_287"/>
          <p:cNvSpPr txBox="1"/>
          <p:nvPr>
            <p:ph type="title"/>
          </p:nvPr>
        </p:nvSpPr>
        <p:spPr>
          <a:xfrm>
            <a:off x="628650" y="273847"/>
            <a:ext cx="7886700" cy="4845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Palestine / Israel:  Next Steps</a:t>
            </a:r>
            <a:endParaRPr b="1"/>
          </a:p>
        </p:txBody>
      </p:sp>
      <p:sp>
        <p:nvSpPr>
          <p:cNvPr id="231" name="Google Shape;231;g29a555581c9_0_287"/>
          <p:cNvSpPr txBox="1"/>
          <p:nvPr>
            <p:ph idx="1" type="body"/>
          </p:nvPr>
        </p:nvSpPr>
        <p:spPr>
          <a:xfrm>
            <a:off x="628650" y="758350"/>
            <a:ext cx="7886700" cy="4203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1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b="1" lang="en" sz="21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Booker to lead, support from Dr. Willis</a:t>
            </a:r>
            <a:r>
              <a:rPr lang="en" sz="21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Supporting </a:t>
            </a:r>
            <a:r>
              <a:rPr b="1" lang="en" sz="21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academic conversations</a:t>
            </a:r>
            <a:r>
              <a:rPr lang="en" sz="21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dialogue that promote student learning, engender respect for diverse communities within the institution, and foster a healthy exchange of ideas and perspectives.  </a:t>
            </a:r>
            <a:endParaRPr sz="21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b="1" lang="en" sz="21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(Lauren to lead) Developing a protocol</a:t>
            </a:r>
            <a:r>
              <a:rPr lang="en" sz="21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when and how our campus publicly responds to issues of war, crisis, and turmoil internationally, nationally, and locally.</a:t>
            </a:r>
            <a:endParaRPr sz="21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b="1" lang="en" sz="21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(Provost to lead, with support from Dr. Booker) </a:t>
            </a:r>
            <a:r>
              <a:rPr lang="en" sz="21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Implementing </a:t>
            </a:r>
            <a:r>
              <a:rPr b="1" lang="en" sz="21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professional learning</a:t>
            </a:r>
            <a:r>
              <a:rPr lang="en" sz="21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students, faculty, staff and other stakeholders on islamophobia and antisemitism.</a:t>
            </a:r>
            <a:endParaRPr sz="2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9a555581c9_0_293"/>
          <p:cNvSpPr txBox="1"/>
          <p:nvPr>
            <p:ph idx="1" type="body"/>
          </p:nvPr>
        </p:nvSpPr>
        <p:spPr>
          <a:xfrm>
            <a:off x="317625" y="174175"/>
            <a:ext cx="8504700" cy="4807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b="1" lang="en"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(Provost to lead) </a:t>
            </a:r>
            <a:r>
              <a:rPr lang="en"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Revisiting campus policies to provide </a:t>
            </a:r>
            <a:r>
              <a:rPr b="1" lang="en"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reasonable flexibility</a:t>
            </a:r>
            <a:r>
              <a:rPr lang="en"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academic matters (e.g., assignments, attendance, deadlines) for students experiencing emotional strain.</a:t>
            </a:r>
            <a:endParaRPr sz="28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b="1" lang="en" sz="21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Debbie to lead) </a:t>
            </a:r>
            <a:r>
              <a:rPr lang="en" sz="21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Exploring the offering and/or expansion of </a:t>
            </a:r>
            <a:r>
              <a:rPr b="1" lang="en" sz="21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inclusive food options</a:t>
            </a:r>
            <a:r>
              <a:rPr lang="en" sz="21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(e.g., kosher, halal) for students at campus eateries and through third-party agreements.</a:t>
            </a:r>
            <a:endParaRPr sz="21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b="1" lang="en" sz="21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(Dr. Willis to lead) A). </a:t>
            </a:r>
            <a:r>
              <a:rPr lang="en" sz="21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Creating international and domestic </a:t>
            </a:r>
            <a:r>
              <a:rPr b="1" lang="en" sz="21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recruitment/retention plans</a:t>
            </a:r>
            <a:r>
              <a:rPr lang="en" sz="21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students; to intentionally support students of Palestinian and Jewish descent, as well as other populations impacted by this war.  </a:t>
            </a:r>
            <a:r>
              <a:rPr b="1" lang="en" sz="21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B).</a:t>
            </a:r>
            <a:r>
              <a:rPr lang="en" sz="21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Reach out to specific student groups impacted by the war (Jewish and Muslim/Palestinian/Middle Eastern student groups). </a:t>
            </a:r>
            <a:endParaRPr b="1" sz="21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9a555581c9_0_31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Goal</a:t>
            </a:r>
            <a:endParaRPr b="1"/>
          </a:p>
        </p:txBody>
      </p:sp>
      <p:sp>
        <p:nvSpPr>
          <p:cNvPr id="242" name="Google Shape;242;g29a555581c9_0_310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4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Promote a safe and healthy exchange of ideas that provide support for students, faculty, and staff.  </a:t>
            </a:r>
            <a:endParaRPr sz="4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9a555581c9_0_1"/>
          <p:cNvSpPr txBox="1"/>
          <p:nvPr>
            <p:ph type="title"/>
          </p:nvPr>
        </p:nvSpPr>
        <p:spPr>
          <a:xfrm>
            <a:off x="35150" y="465700"/>
            <a:ext cx="91089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Celebrated 100 years of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Engineering at Fresno State</a:t>
            </a:r>
            <a:endParaRPr b="1"/>
          </a:p>
        </p:txBody>
      </p:sp>
      <p:pic>
        <p:nvPicPr>
          <p:cNvPr id="80" name="Google Shape;80;g29a555581c9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850" y="1582600"/>
            <a:ext cx="4418150" cy="331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g29a555581c9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6450" y="1582600"/>
            <a:ext cx="4418150" cy="3313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9a555581c9_0_1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Central Valley Higher Education Consortium</a:t>
            </a:r>
            <a:endParaRPr b="1"/>
          </a:p>
        </p:txBody>
      </p:sp>
      <p:pic>
        <p:nvPicPr>
          <p:cNvPr id="87" name="Google Shape;87;g29a555581c9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9050" y="1430532"/>
            <a:ext cx="4760873" cy="3570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g29a555581c9_0_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625" y="1708944"/>
            <a:ext cx="4018447" cy="3013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9a555581c9_0_17"/>
          <p:cNvSpPr txBox="1"/>
          <p:nvPr>
            <p:ph type="title"/>
          </p:nvPr>
        </p:nvSpPr>
        <p:spPr>
          <a:xfrm>
            <a:off x="628650" y="273847"/>
            <a:ext cx="7886700" cy="476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Top Dog Encore!</a:t>
            </a:r>
            <a:endParaRPr b="1"/>
          </a:p>
        </p:txBody>
      </p:sp>
      <p:pic>
        <p:nvPicPr>
          <p:cNvPr id="94" name="Google Shape;94;g29a555581c9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4951" y="791325"/>
            <a:ext cx="7294099" cy="420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9a555581c9_0_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GI 2025 Symposium</a:t>
            </a:r>
            <a:endParaRPr b="1"/>
          </a:p>
        </p:txBody>
      </p:sp>
      <p:pic>
        <p:nvPicPr>
          <p:cNvPr id="100" name="Google Shape;100;g29a555581c9_0_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25" y="1403969"/>
            <a:ext cx="4760874" cy="3570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29a555581c9_0_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5024" y="1453419"/>
            <a:ext cx="4000102" cy="3000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9a555581c9_0_3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Unveiling of Victor E Bulldog III Statue</a:t>
            </a:r>
            <a:endParaRPr b="1"/>
          </a:p>
        </p:txBody>
      </p:sp>
      <p:pic>
        <p:nvPicPr>
          <p:cNvPr id="107" name="Google Shape;107;g29a555581c9_0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650" y="1268050"/>
            <a:ext cx="4934702" cy="3701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9a555581c9_0_3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alibri"/>
                <a:ea typeface="Calibri"/>
                <a:cs typeface="Calibri"/>
                <a:sym typeface="Calibri"/>
              </a:rPr>
              <a:t>Dr. Vardan Urutyan,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alibri"/>
                <a:ea typeface="Calibri"/>
                <a:cs typeface="Calibri"/>
                <a:sym typeface="Calibri"/>
              </a:rPr>
              <a:t>Rector of the Armenian National Agrarian University</a:t>
            </a:r>
            <a:endParaRPr b="1" sz="185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3" name="Google Shape;113;g29a555581c9_0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6824" y="1318850"/>
            <a:ext cx="3170351" cy="3593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9a555581c9_0_4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President’s Circle of Excellence</a:t>
            </a:r>
            <a:endParaRPr b="1"/>
          </a:p>
        </p:txBody>
      </p:sp>
      <p:pic>
        <p:nvPicPr>
          <p:cNvPr id="119" name="Google Shape;119;g29a555581c9_0_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749" y="1170475"/>
            <a:ext cx="2761251" cy="368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29a555581c9_0_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4475" y="1170469"/>
            <a:ext cx="4760873" cy="3570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