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Proxima Nova"/>
      <p:regular r:id="rId12"/>
      <p:bold r:id="rId13"/>
      <p:italic r:id="rId14"/>
      <p:boldItalic r:id="rId15"/>
    </p:embeddedFont>
    <p:embeddedFont>
      <p:font typeface="Bitter"/>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ProximaNova-bold.fntdata"/><Relationship Id="rId12" Type="http://schemas.openxmlformats.org/officeDocument/2006/relationships/font" Target="fonts/ProximaNova-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roximaNova-boldItalic.fntdata"/><Relationship Id="rId14" Type="http://schemas.openxmlformats.org/officeDocument/2006/relationships/font" Target="fonts/ProximaNova-italic.fntdata"/><Relationship Id="rId17" Type="http://schemas.openxmlformats.org/officeDocument/2006/relationships/font" Target="fonts/Bitter-bold.fntdata"/><Relationship Id="rId16" Type="http://schemas.openxmlformats.org/officeDocument/2006/relationships/font" Target="fonts/Bitter-regular.fntdata"/><Relationship Id="rId5" Type="http://schemas.openxmlformats.org/officeDocument/2006/relationships/notesMaster" Target="notesMasters/notesMaster1.xml"/><Relationship Id="rId19" Type="http://schemas.openxmlformats.org/officeDocument/2006/relationships/font" Target="fonts/Bitter-boldItalic.fntdata"/><Relationship Id="rId6" Type="http://schemas.openxmlformats.org/officeDocument/2006/relationships/slide" Target="slides/slide1.xml"/><Relationship Id="rId18" Type="http://schemas.openxmlformats.org/officeDocument/2006/relationships/font" Target="fonts/Bitter-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sites.google.com/d/15oCwai4xqpo0T0l8f8_nNnPar2LuFCsw/p/1-AlQUDqVGM2xIj9jl6kyNt1GHMRLhdTa/edit" TargetMode="External"/><Relationship Id="rId3" Type="http://schemas.openxmlformats.org/officeDocument/2006/relationships/hyperlink" Target="https://sites.google.com/d/15oCwai4xqpo0T0l8f8_nNnPar2LuFCsw/p/1-AlQUDqVGM2xIj9jl6kyNt1GHMRLhdTa/edit"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190500" rtl="0" algn="l">
              <a:lnSpc>
                <a:spcPct val="160000"/>
              </a:lnSpc>
              <a:spcBef>
                <a:spcPts val="1100"/>
              </a:spcBef>
              <a:spcAft>
                <a:spcPts val="0"/>
              </a:spcAft>
              <a:buClr>
                <a:schemeClr val="dk1"/>
              </a:buClr>
              <a:buSzPts val="1100"/>
              <a:buFont typeface="Arial"/>
              <a:buNone/>
            </a:pPr>
            <a:r>
              <a:rPr lang="en">
                <a:solidFill>
                  <a:srgbClr val="212121"/>
                </a:solidFill>
                <a:latin typeface="Bitter"/>
                <a:ea typeface="Bitter"/>
                <a:cs typeface="Bitter"/>
                <a:sym typeface="Bitter"/>
              </a:rPr>
              <a:t>Over the last two years, the Henry Madden Library has undertaken several projects to address significant reductions in</a:t>
            </a:r>
            <a:r>
              <a:rPr lang="en">
                <a:solidFill>
                  <a:srgbClr val="212121"/>
                </a:solidFill>
                <a:uFill>
                  <a:noFill/>
                </a:uFill>
                <a:latin typeface="Bitter"/>
                <a:ea typeface="Bitter"/>
                <a:cs typeface="Bitter"/>
                <a:sym typeface="Bitter"/>
                <a:hlinkClick r:id="rId2">
                  <a:extLst>
                    <a:ext uri="{A12FA001-AC4F-418D-AE19-62706E023703}">
                      <ahyp:hlinkClr val="tx"/>
                    </a:ext>
                  </a:extLst>
                </a:hlinkClick>
              </a:rPr>
              <a:t> </a:t>
            </a:r>
            <a:r>
              <a:rPr lang="en" u="sng">
                <a:solidFill>
                  <a:srgbClr val="212121"/>
                </a:solidFill>
                <a:latin typeface="Bitter"/>
                <a:ea typeface="Bitter"/>
                <a:cs typeface="Bitter"/>
                <a:sym typeface="Bitter"/>
                <a:hlinkClick r:id="rId3">
                  <a:extLst>
                    <a:ext uri="{A12FA001-AC4F-418D-AE19-62706E023703}">
                      <ahyp:hlinkClr val="tx"/>
                    </a:ext>
                  </a:extLst>
                </a:hlinkClick>
              </a:rPr>
              <a:t>our collections budget</a:t>
            </a:r>
            <a:r>
              <a:rPr lang="en">
                <a:solidFill>
                  <a:srgbClr val="212121"/>
                </a:solidFill>
                <a:latin typeface="Bitter"/>
                <a:ea typeface="Bitter"/>
                <a:cs typeface="Bitter"/>
                <a:sym typeface="Bitter"/>
              </a:rPr>
              <a:t>. Several criteria were used to evaluate what resources to cancel including costs, frequency of use, alternative access, and relevance to curriculum needs. However, those cancellations are not enough to address the continued deficit. This may jeopardize the libraries' ability to support all of the programs offered at Fresno State as well as any emerging needs from new and existing programs.</a:t>
            </a:r>
            <a:r>
              <a:rPr lang="en">
                <a:solidFill>
                  <a:srgbClr val="202729"/>
                </a:solidFill>
                <a:latin typeface="Bitter"/>
                <a:ea typeface="Bitter"/>
                <a:cs typeface="Bitter"/>
                <a:sym typeface="Bitter"/>
              </a:rPr>
              <a:t> Therefore, we are introducing Resolution in support of stable budgetary support for library  collections.</a:t>
            </a:r>
            <a:endParaRPr>
              <a:solidFill>
                <a:srgbClr val="202729"/>
              </a:solidFill>
              <a:latin typeface="Bitter"/>
              <a:ea typeface="Bitter"/>
              <a:cs typeface="Bitter"/>
              <a:sym typeface="Bitter"/>
            </a:endParaRPr>
          </a:p>
          <a:p>
            <a:pPr indent="0" lvl="0" marL="190500" rtl="0" algn="l">
              <a:lnSpc>
                <a:spcPct val="160000"/>
              </a:lnSpc>
              <a:spcBef>
                <a:spcPts val="1100"/>
              </a:spcBef>
              <a:spcAft>
                <a:spcPts val="0"/>
              </a:spcAft>
              <a:buClr>
                <a:schemeClr val="dk1"/>
              </a:buClr>
              <a:buSzPts val="1100"/>
              <a:buFont typeface="Arial"/>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d31719b34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d31719b34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d31719b342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d31719b342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60000"/>
              </a:lnSpc>
              <a:spcBef>
                <a:spcPts val="0"/>
              </a:spcBef>
              <a:spcAft>
                <a:spcPts val="0"/>
              </a:spcAft>
              <a:buClr>
                <a:schemeClr val="dk1"/>
              </a:buClr>
              <a:buSzPts val="1100"/>
              <a:buFont typeface="Arial"/>
              <a:buNone/>
            </a:pPr>
            <a:r>
              <a:rPr lang="en">
                <a:solidFill>
                  <a:schemeClr val="dk1"/>
                </a:solidFill>
                <a:latin typeface="Bitter"/>
                <a:ea typeface="Bitter"/>
                <a:cs typeface="Bitter"/>
                <a:sym typeface="Bitter"/>
              </a:rPr>
              <a:t>Our allocations have been steadily decreasing over the last few years. The decrease in funding in conjunction with increased costs in e-resources has necessitated the cancellation of multiple journals, databases, and more  over the last two years. </a:t>
            </a:r>
            <a:endParaRPr>
              <a:solidFill>
                <a:srgbClr val="202729"/>
              </a:solidFill>
              <a:latin typeface="Bitter"/>
              <a:ea typeface="Bitter"/>
              <a:cs typeface="Bitter"/>
              <a:sym typeface="Bitter"/>
            </a:endParaRPr>
          </a:p>
          <a:p>
            <a:pPr indent="0" lvl="0" marL="0" rtl="0" algn="l">
              <a:lnSpc>
                <a:spcPct val="115000"/>
              </a:lnSpc>
              <a:spcBef>
                <a:spcPts val="0"/>
              </a:spcBef>
              <a:spcAft>
                <a:spcPts val="1600"/>
              </a:spcAft>
              <a:buClr>
                <a:schemeClr val="dk1"/>
              </a:buClr>
              <a:buSzPts val="1100"/>
              <a:buFont typeface="Arial"/>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d31719b342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d31719b342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400">
                <a:solidFill>
                  <a:srgbClr val="202729"/>
                </a:solidFill>
                <a:latin typeface="Proxima Nova"/>
                <a:ea typeface="Proxima Nova"/>
                <a:cs typeface="Proxima Nova"/>
                <a:sym typeface="Proxima Nova"/>
              </a:rPr>
              <a:t>In 2019-2020, we cancelled...</a:t>
            </a:r>
            <a:r>
              <a:rPr lang="en" sz="1400">
                <a:solidFill>
                  <a:srgbClr val="202729"/>
                </a:solidFill>
                <a:latin typeface="Proxima Nova"/>
                <a:ea typeface="Proxima Nova"/>
                <a:cs typeface="Proxima Nova"/>
                <a:sym typeface="Proxima Nova"/>
              </a:rPr>
              <a:t> The resources left were all considered by liaisons and collections librarians as essential. Our recommendation included </a:t>
            </a:r>
            <a:r>
              <a:rPr lang="en" sz="1400">
                <a:solidFill>
                  <a:srgbClr val="616161"/>
                </a:solidFill>
                <a:latin typeface="Proxima Nova"/>
                <a:ea typeface="Proxima Nova"/>
                <a:cs typeface="Proxima Nova"/>
                <a:sym typeface="Proxima Nova"/>
              </a:rPr>
              <a:t>engaging with campus stakeholders on cancellations and advocacy.Unless we can increase our collections budget, we are cutting into core resources. </a:t>
            </a:r>
            <a:endParaRPr sz="1400">
              <a:solidFill>
                <a:srgbClr val="616161"/>
              </a:solidFill>
              <a:latin typeface="Proxima Nova"/>
              <a:ea typeface="Proxima Nova"/>
              <a:cs typeface="Proxima Nova"/>
              <a:sym typeface="Proxima Nova"/>
            </a:endParaRPr>
          </a:p>
          <a:p>
            <a:pPr indent="0" lvl="0" marL="0" rtl="0" algn="l">
              <a:lnSpc>
                <a:spcPct val="115000"/>
              </a:lnSpc>
              <a:spcBef>
                <a:spcPts val="1600"/>
              </a:spcBef>
              <a:spcAft>
                <a:spcPts val="0"/>
              </a:spcAft>
              <a:buNone/>
            </a:pPr>
            <a:r>
              <a:t/>
            </a:r>
            <a:endParaRPr>
              <a:solidFill>
                <a:srgbClr val="616161"/>
              </a:solidFill>
              <a:latin typeface="Times New Roman"/>
              <a:ea typeface="Times New Roman"/>
              <a:cs typeface="Times New Roman"/>
              <a:sym typeface="Times New Roman"/>
            </a:endParaRPr>
          </a:p>
          <a:p>
            <a:pPr indent="0" lvl="0" marL="0" rtl="0" algn="l">
              <a:lnSpc>
                <a:spcPct val="115000"/>
              </a:lnSpc>
              <a:spcBef>
                <a:spcPts val="1600"/>
              </a:spcBef>
              <a:spcAft>
                <a:spcPts val="0"/>
              </a:spcAft>
              <a:buNone/>
            </a:pPr>
            <a:r>
              <a:t/>
            </a:r>
            <a:endParaRPr>
              <a:solidFill>
                <a:srgbClr val="202729"/>
              </a:solidFill>
              <a:latin typeface="Bitter"/>
              <a:ea typeface="Bitter"/>
              <a:cs typeface="Bitter"/>
              <a:sym typeface="Bitter"/>
            </a:endParaRPr>
          </a:p>
          <a:p>
            <a:pPr indent="0" lvl="0" marL="0" rtl="0" algn="l">
              <a:lnSpc>
                <a:spcPct val="115000"/>
              </a:lnSpc>
              <a:spcBef>
                <a:spcPts val="1600"/>
              </a:spcBef>
              <a:spcAft>
                <a:spcPts val="160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d31719b342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d31719b342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190500" rtl="0" algn="l">
              <a:lnSpc>
                <a:spcPct val="160000"/>
              </a:lnSpc>
              <a:spcBef>
                <a:spcPts val="1100"/>
              </a:spcBef>
              <a:spcAft>
                <a:spcPts val="0"/>
              </a:spcAft>
              <a:buClr>
                <a:schemeClr val="dk1"/>
              </a:buClr>
              <a:buSzPts val="1100"/>
              <a:buFont typeface="Arial"/>
              <a:buNone/>
            </a:pPr>
            <a:r>
              <a:rPr lang="en">
                <a:solidFill>
                  <a:srgbClr val="212121"/>
                </a:solidFill>
                <a:latin typeface="Bitter"/>
                <a:ea typeface="Bitter"/>
                <a:cs typeface="Bitter"/>
                <a:sym typeface="Bitter"/>
              </a:rPr>
              <a:t>Again,</a:t>
            </a:r>
            <a:r>
              <a:rPr lang="en">
                <a:solidFill>
                  <a:srgbClr val="212121"/>
                </a:solidFill>
                <a:latin typeface="Bitter"/>
                <a:ea typeface="Bitter"/>
                <a:cs typeface="Bitter"/>
                <a:sym typeface="Bitter"/>
              </a:rPr>
              <a:t> those cancellations are not enough to address the continued deficit. This may jeopardize the libraries' ability to support all of the programs offered at Fresno State as well as any emerging needs from new and existing programs.</a:t>
            </a:r>
            <a:r>
              <a:rPr lang="en">
                <a:solidFill>
                  <a:srgbClr val="202729"/>
                </a:solidFill>
                <a:latin typeface="Bitter"/>
                <a:ea typeface="Bitter"/>
                <a:cs typeface="Bitter"/>
                <a:sym typeface="Bitter"/>
              </a:rPr>
              <a:t> Therefore, we are introducing Resolution in support of stable budgetary support for library  collections.</a:t>
            </a:r>
            <a:endParaRPr>
              <a:solidFill>
                <a:srgbClr val="202729"/>
              </a:solidFill>
              <a:latin typeface="Bitter"/>
              <a:ea typeface="Bitter"/>
              <a:cs typeface="Bitter"/>
              <a:sym typeface="Bitte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a980b70b39_0_3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a980b70b39_0_3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0" y="2998150"/>
            <a:ext cx="9144000" cy="0"/>
          </a:xfrm>
          <a:prstGeom prst="straightConnector1">
            <a:avLst/>
          </a:prstGeom>
          <a:noFill/>
          <a:ln cap="flat" cmpd="sng" w="19050">
            <a:solidFill>
              <a:schemeClr val="lt2"/>
            </a:solidFill>
            <a:prstDash val="solid"/>
            <a:round/>
            <a:headEnd len="sm" w="sm" type="none"/>
            <a:tailEnd len="sm" w="sm" type="none"/>
          </a:ln>
        </p:spPr>
      </p:cxnSp>
      <p:sp>
        <p:nvSpPr>
          <p:cNvPr id="11" name="Google Shape;11;p2"/>
          <p:cNvSpPr txBox="1"/>
          <p:nvPr>
            <p:ph type="ctrTitle"/>
          </p:nvPr>
        </p:nvSpPr>
        <p:spPr>
          <a:xfrm>
            <a:off x="510450" y="1257300"/>
            <a:ext cx="8123100" cy="15885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2" name="Google Shape;12;p2"/>
          <p:cNvSpPr txBox="1"/>
          <p:nvPr>
            <p:ph idx="1" type="subTitle"/>
          </p:nvPr>
        </p:nvSpPr>
        <p:spPr>
          <a:xfrm>
            <a:off x="510450" y="3182313"/>
            <a:ext cx="8123100" cy="6300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2400"/>
              <a:buNone/>
              <a:defRPr sz="2400">
                <a:solidFill>
                  <a:schemeClr val="lt1"/>
                </a:solidFill>
              </a:defRPr>
            </a:lvl1pPr>
            <a:lvl2pPr lvl="1">
              <a:lnSpc>
                <a:spcPct val="100000"/>
              </a:lnSpc>
              <a:spcBef>
                <a:spcPts val="0"/>
              </a:spcBef>
              <a:spcAft>
                <a:spcPts val="0"/>
              </a:spcAft>
              <a:buClr>
                <a:schemeClr val="lt1"/>
              </a:buClr>
              <a:buSzPts val="2400"/>
              <a:buNone/>
              <a:defRPr sz="2400">
                <a:solidFill>
                  <a:schemeClr val="lt1"/>
                </a:solidFill>
              </a:defRPr>
            </a:lvl2pPr>
            <a:lvl3pPr lvl="2">
              <a:lnSpc>
                <a:spcPct val="100000"/>
              </a:lnSpc>
              <a:spcBef>
                <a:spcPts val="0"/>
              </a:spcBef>
              <a:spcAft>
                <a:spcPts val="0"/>
              </a:spcAft>
              <a:buClr>
                <a:schemeClr val="lt1"/>
              </a:buClr>
              <a:buSzPts val="2400"/>
              <a:buNone/>
              <a:defRPr sz="2400">
                <a:solidFill>
                  <a:schemeClr val="lt1"/>
                </a:solidFill>
              </a:defRPr>
            </a:lvl3pPr>
            <a:lvl4pPr lvl="3">
              <a:lnSpc>
                <a:spcPct val="100000"/>
              </a:lnSpc>
              <a:spcBef>
                <a:spcPts val="0"/>
              </a:spcBef>
              <a:spcAft>
                <a:spcPts val="0"/>
              </a:spcAft>
              <a:buClr>
                <a:schemeClr val="lt1"/>
              </a:buClr>
              <a:buSzPts val="2400"/>
              <a:buNone/>
              <a:defRPr sz="2400">
                <a:solidFill>
                  <a:schemeClr val="lt1"/>
                </a:solidFill>
              </a:defRPr>
            </a:lvl4pPr>
            <a:lvl5pPr lvl="4">
              <a:lnSpc>
                <a:spcPct val="100000"/>
              </a:lnSpc>
              <a:spcBef>
                <a:spcPts val="0"/>
              </a:spcBef>
              <a:spcAft>
                <a:spcPts val="0"/>
              </a:spcAft>
              <a:buClr>
                <a:schemeClr val="lt1"/>
              </a:buClr>
              <a:buSzPts val="2400"/>
              <a:buNone/>
              <a:defRPr sz="2400">
                <a:solidFill>
                  <a:schemeClr val="lt1"/>
                </a:solidFill>
              </a:defRPr>
            </a:lvl5pPr>
            <a:lvl6pPr lvl="5">
              <a:lnSpc>
                <a:spcPct val="100000"/>
              </a:lnSpc>
              <a:spcBef>
                <a:spcPts val="0"/>
              </a:spcBef>
              <a:spcAft>
                <a:spcPts val="0"/>
              </a:spcAft>
              <a:buClr>
                <a:schemeClr val="lt1"/>
              </a:buClr>
              <a:buSzPts val="2400"/>
              <a:buNone/>
              <a:defRPr sz="2400">
                <a:solidFill>
                  <a:schemeClr val="lt1"/>
                </a:solidFill>
              </a:defRPr>
            </a:lvl6pPr>
            <a:lvl7pPr lvl="6">
              <a:lnSpc>
                <a:spcPct val="100000"/>
              </a:lnSpc>
              <a:spcBef>
                <a:spcPts val="0"/>
              </a:spcBef>
              <a:spcAft>
                <a:spcPts val="0"/>
              </a:spcAft>
              <a:buClr>
                <a:schemeClr val="lt1"/>
              </a:buClr>
              <a:buSzPts val="2400"/>
              <a:buNone/>
              <a:defRPr sz="2400">
                <a:solidFill>
                  <a:schemeClr val="lt1"/>
                </a:solidFill>
              </a:defRPr>
            </a:lvl7pPr>
            <a:lvl8pPr lvl="7">
              <a:lnSpc>
                <a:spcPct val="100000"/>
              </a:lnSpc>
              <a:spcBef>
                <a:spcPts val="0"/>
              </a:spcBef>
              <a:spcAft>
                <a:spcPts val="0"/>
              </a:spcAft>
              <a:buClr>
                <a:schemeClr val="lt1"/>
              </a:buClr>
              <a:buSzPts val="2400"/>
              <a:buNone/>
              <a:defRPr sz="2400">
                <a:solidFill>
                  <a:schemeClr val="lt1"/>
                </a:solidFill>
              </a:defRPr>
            </a:lvl8pPr>
            <a:lvl9pPr lvl="8">
              <a:lnSpc>
                <a:spcPct val="100000"/>
              </a:lnSpc>
              <a:spcBef>
                <a:spcPts val="0"/>
              </a:spcBef>
              <a:spcAft>
                <a:spcPts val="0"/>
              </a:spcAft>
              <a:buClr>
                <a:schemeClr val="lt1"/>
              </a:buClr>
              <a:buSzPts val="2400"/>
              <a:buNone/>
              <a:defRPr sz="2400">
                <a:solidFill>
                  <a:schemeClr val="lt1"/>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311700" y="991475"/>
            <a:ext cx="8520600" cy="1917900"/>
          </a:xfrm>
          <a:prstGeom prst="rect">
            <a:avLst/>
          </a:prstGeom>
        </p:spPr>
        <p:txBody>
          <a:bodyPr anchorCtr="0" anchor="ctr" bIns="91425" lIns="91425" spcFirstLastPara="1" rIns="91425" wrap="square" tIns="91425">
            <a:no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071300"/>
            <a:ext cx="8520600" cy="901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cxnSp>
        <p:nvCxnSpPr>
          <p:cNvPr id="15" name="Google Shape;15;p3"/>
          <p:cNvCxnSpPr/>
          <p:nvPr/>
        </p:nvCxnSpPr>
        <p:spPr>
          <a:xfrm>
            <a:off x="0" y="2998150"/>
            <a:ext cx="9144000" cy="0"/>
          </a:xfrm>
          <a:prstGeom prst="straightConnector1">
            <a:avLst/>
          </a:prstGeom>
          <a:noFill/>
          <a:ln cap="flat" cmpd="sng" w="19050">
            <a:solidFill>
              <a:schemeClr val="lt2"/>
            </a:solidFill>
            <a:prstDash val="solid"/>
            <a:round/>
            <a:headEnd len="sm" w="sm" type="none"/>
            <a:tailEnd len="sm" w="sm" type="none"/>
          </a:ln>
        </p:spPr>
      </p:cxnSp>
      <p:sp>
        <p:nvSpPr>
          <p:cNvPr id="16" name="Google Shape;16;p3"/>
          <p:cNvSpPr txBox="1"/>
          <p:nvPr>
            <p:ph type="title"/>
          </p:nvPr>
        </p:nvSpPr>
        <p:spPr>
          <a:xfrm>
            <a:off x="510450" y="2057400"/>
            <a:ext cx="8123100" cy="7788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7" name="Google Shape;17;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2" name="Google Shape;22;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0" name="Google Shape;30;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7975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7" name="Google Shape;37;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lt2"/>
            </a:solidFill>
            <a:prstDash val="solid"/>
            <a:round/>
            <a:headEnd len="sm" w="sm" type="none"/>
            <a:tailEnd len="sm" w="sm" type="none"/>
          </a:ln>
        </p:spPr>
      </p:cxnSp>
      <p:sp>
        <p:nvSpPr>
          <p:cNvPr id="41" name="Google Shape;41;p9"/>
          <p:cNvSpPr txBox="1"/>
          <p:nvPr>
            <p:ph type="title"/>
          </p:nvPr>
        </p:nvSpPr>
        <p:spPr>
          <a:xfrm>
            <a:off x="265500" y="1205825"/>
            <a:ext cx="4045200" cy="1509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4" name="Google Shape;44;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1700" y="42368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100"/>
              <a:buNone/>
              <a:defRPr sz="2100"/>
            </a:lvl1pPr>
          </a:lstStyle>
          <a:p/>
        </p:txBody>
      </p:sp>
      <p:sp>
        <p:nvSpPr>
          <p:cNvPr id="47" name="Google Shape;47;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pearmint">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indent="-317500" lvl="1" marL="9144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indent="-317500" lvl="2" marL="13716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indent="-317500" lvl="3" marL="18288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indent="-317500" lvl="4" marL="22860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indent="-317500" lvl="5" marL="27432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indent="-317500" lvl="6" marL="32004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indent="-317500" lvl="7" marL="36576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indent="-317500" lvl="8" marL="4114800">
              <a:lnSpc>
                <a:spcPct val="115000"/>
              </a:lnSpc>
              <a:spcBef>
                <a:spcPts val="1600"/>
              </a:spcBef>
              <a:spcAft>
                <a:spcPts val="160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Proxima Nova"/>
                <a:ea typeface="Proxima Nova"/>
                <a:cs typeface="Proxima Nova"/>
                <a:sym typeface="Proxima Nova"/>
              </a:defRPr>
            </a:lvl1pPr>
            <a:lvl2pPr lvl="1" algn="r">
              <a:buNone/>
              <a:defRPr sz="1000">
                <a:solidFill>
                  <a:schemeClr val="dk1"/>
                </a:solidFill>
                <a:latin typeface="Proxima Nova"/>
                <a:ea typeface="Proxima Nova"/>
                <a:cs typeface="Proxima Nova"/>
                <a:sym typeface="Proxima Nova"/>
              </a:defRPr>
            </a:lvl2pPr>
            <a:lvl3pPr lvl="2" algn="r">
              <a:buNone/>
              <a:defRPr sz="1000">
                <a:solidFill>
                  <a:schemeClr val="dk1"/>
                </a:solidFill>
                <a:latin typeface="Proxima Nova"/>
                <a:ea typeface="Proxima Nova"/>
                <a:cs typeface="Proxima Nova"/>
                <a:sym typeface="Proxima Nova"/>
              </a:defRPr>
            </a:lvl3pPr>
            <a:lvl4pPr lvl="3" algn="r">
              <a:buNone/>
              <a:defRPr sz="1000">
                <a:solidFill>
                  <a:schemeClr val="dk1"/>
                </a:solidFill>
                <a:latin typeface="Proxima Nova"/>
                <a:ea typeface="Proxima Nova"/>
                <a:cs typeface="Proxima Nova"/>
                <a:sym typeface="Proxima Nova"/>
              </a:defRPr>
            </a:lvl4pPr>
            <a:lvl5pPr lvl="4" algn="r">
              <a:buNone/>
              <a:defRPr sz="1000">
                <a:solidFill>
                  <a:schemeClr val="dk1"/>
                </a:solidFill>
                <a:latin typeface="Proxima Nova"/>
                <a:ea typeface="Proxima Nova"/>
                <a:cs typeface="Proxima Nova"/>
                <a:sym typeface="Proxima Nova"/>
              </a:defRPr>
            </a:lvl5pPr>
            <a:lvl6pPr lvl="5" algn="r">
              <a:buNone/>
              <a:defRPr sz="1000">
                <a:solidFill>
                  <a:schemeClr val="dk1"/>
                </a:solidFill>
                <a:latin typeface="Proxima Nova"/>
                <a:ea typeface="Proxima Nova"/>
                <a:cs typeface="Proxima Nova"/>
                <a:sym typeface="Proxima Nova"/>
              </a:defRPr>
            </a:lvl6pPr>
            <a:lvl7pPr lvl="6" algn="r">
              <a:buNone/>
              <a:defRPr sz="1000">
                <a:solidFill>
                  <a:schemeClr val="dk1"/>
                </a:solidFill>
                <a:latin typeface="Proxima Nova"/>
                <a:ea typeface="Proxima Nova"/>
                <a:cs typeface="Proxima Nova"/>
                <a:sym typeface="Proxima Nova"/>
              </a:defRPr>
            </a:lvl7pPr>
            <a:lvl8pPr lvl="7" algn="r">
              <a:buNone/>
              <a:defRPr sz="1000">
                <a:solidFill>
                  <a:schemeClr val="dk1"/>
                </a:solidFill>
                <a:latin typeface="Proxima Nova"/>
                <a:ea typeface="Proxima Nova"/>
                <a:cs typeface="Proxima Nova"/>
                <a:sym typeface="Proxima Nova"/>
              </a:defRPr>
            </a:lvl8pPr>
            <a:lvl9pPr lvl="8" algn="r">
              <a:buNone/>
              <a:defRPr sz="1000">
                <a:solidFill>
                  <a:schemeClr val="dk1"/>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www.ala.org/acrl/standards/standardslibrari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hyperlink" Target="https://www2.calstate.edu/csu-system/administration/sdlc/Pages/library-statistics-reports.aspx" TargetMode="External"/><Relationship Id="rId6" Type="http://schemas.openxmlformats.org/officeDocument/2006/relationships/hyperlink" Target="http://www.ala.org/alcts/resources/collect/serials/spi" TargetMode="External"/><Relationship Id="rId7" Type="http://schemas.openxmlformats.org/officeDocument/2006/relationships/hyperlink" Target="http://www.ala.org/alcts/resources/collect/serials/spi"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library.fresnostate.edu/find/collections-review/cancellations-ay2019-2020" TargetMode="External"/><Relationship Id="rId4" Type="http://schemas.openxmlformats.org/officeDocument/2006/relationships/hyperlink" Target="https://library.fresnostate.edu/find/collections-review/cancellations-fall2020" TargetMode="External"/><Relationship Id="rId5" Type="http://schemas.openxmlformats.org/officeDocument/2006/relationships/hyperlink" Target="https://library.fresnostate.edu/find/collections-review/cancellations-fall2020" TargetMode="External"/><Relationship Id="rId6" Type="http://schemas.openxmlformats.org/officeDocument/2006/relationships/hyperlink" Target="https://library.fresnostate.edu/find/collections-review/cancellations-fall2020" TargetMode="External"/><Relationship Id="rId7" Type="http://schemas.openxmlformats.org/officeDocument/2006/relationships/hyperlink" Target="https://drive.google.com/open?id=1MeROuqfBJrTBrOdqu_s9gE318dKhTJH6"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library.fresnostate.edu/find/collections-review" TargetMode="External"/><Relationship Id="rId4" Type="http://schemas.openxmlformats.org/officeDocument/2006/relationships/hyperlink" Target="https://drive.google.com/file/d/1MeROuqfBJrTBrOdqu_s9gE318dKhTJH6/view?usp=sharing" TargetMode="External"/><Relationship Id="rId5" Type="http://schemas.openxmlformats.org/officeDocument/2006/relationships/hyperlink" Target="https://drive.google.com/open?id=1MmXuwD1jA7mPc9gvCceXYwDqWka9qyR4"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mailto:kimberleys@csufresno.edu" TargetMode="External"/><Relationship Id="rId4" Type="http://schemas.openxmlformats.org/officeDocument/2006/relationships/hyperlink" Target="mailto:balopez@csufresno.edu"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510450" y="1257300"/>
            <a:ext cx="8123100" cy="1588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Library Collection Budget</a:t>
            </a:r>
            <a:endParaRPr/>
          </a:p>
        </p:txBody>
      </p:sp>
      <p:sp>
        <p:nvSpPr>
          <p:cNvPr id="60" name="Google Shape;60;p13"/>
          <p:cNvSpPr txBox="1"/>
          <p:nvPr>
            <p:ph idx="1" type="subTitle"/>
          </p:nvPr>
        </p:nvSpPr>
        <p:spPr>
          <a:xfrm>
            <a:off x="510450" y="3182313"/>
            <a:ext cx="8123100" cy="630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Kimberley Smith, Collection Strategist </a:t>
            </a:r>
            <a:endParaRPr/>
          </a:p>
          <a:p>
            <a:pPr indent="0" lvl="0" marL="0" rtl="0" algn="l">
              <a:spcBef>
                <a:spcPts val="0"/>
              </a:spcBef>
              <a:spcAft>
                <a:spcPts val="0"/>
              </a:spcAft>
              <a:buNone/>
            </a:pPr>
            <a:r>
              <a:rPr lang="en"/>
              <a:t>Dolly Lopez, Electronic Resources Librarian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333600" y="181325"/>
            <a:ext cx="84768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2400"/>
              </a:spcBef>
              <a:spcAft>
                <a:spcPts val="0"/>
              </a:spcAft>
              <a:buNone/>
            </a:pPr>
            <a:r>
              <a:rPr b="1" lang="en" sz="2300">
                <a:solidFill>
                  <a:srgbClr val="000000"/>
                </a:solidFill>
                <a:latin typeface="Arial"/>
                <a:ea typeface="Arial"/>
                <a:cs typeface="Arial"/>
                <a:sym typeface="Arial"/>
              </a:rPr>
              <a:t>Standards for Libraries in Higher Education</a:t>
            </a:r>
            <a:endParaRPr b="1" sz="2300">
              <a:solidFill>
                <a:srgbClr val="000000"/>
              </a:solidFill>
              <a:latin typeface="Arial"/>
              <a:ea typeface="Arial"/>
              <a:cs typeface="Arial"/>
              <a:sym typeface="Arial"/>
            </a:endParaRPr>
          </a:p>
          <a:p>
            <a:pPr indent="0" lvl="0" marL="0" rtl="0" algn="l">
              <a:spcBef>
                <a:spcPts val="600"/>
              </a:spcBef>
              <a:spcAft>
                <a:spcPts val="0"/>
              </a:spcAft>
              <a:buNone/>
            </a:pPr>
            <a:r>
              <a:t/>
            </a:r>
            <a:endParaRPr sz="2600"/>
          </a:p>
          <a:p>
            <a:pPr indent="0" lvl="0" marL="0" rtl="0" algn="l">
              <a:spcBef>
                <a:spcPts val="0"/>
              </a:spcBef>
              <a:spcAft>
                <a:spcPts val="0"/>
              </a:spcAft>
              <a:buNone/>
            </a:pPr>
            <a:r>
              <a:t/>
            </a:r>
            <a:endParaRPr sz="2600"/>
          </a:p>
        </p:txBody>
      </p:sp>
      <p:sp>
        <p:nvSpPr>
          <p:cNvPr id="66" name="Google Shape;66;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38000"/>
              </a:lnSpc>
              <a:spcBef>
                <a:spcPts val="0"/>
              </a:spcBef>
              <a:spcAft>
                <a:spcPts val="0"/>
              </a:spcAft>
              <a:buNone/>
            </a:pPr>
            <a:r>
              <a:rPr lang="en" sz="1050">
                <a:solidFill>
                  <a:srgbClr val="000000"/>
                </a:solidFill>
                <a:latin typeface="Arial"/>
                <a:ea typeface="Arial"/>
                <a:cs typeface="Arial"/>
                <a:sym typeface="Arial"/>
              </a:rPr>
              <a:t>The Association of College and Research Libraries (</a:t>
            </a:r>
            <a:r>
              <a:rPr b="1" lang="en" sz="1050">
                <a:solidFill>
                  <a:srgbClr val="000000"/>
                </a:solidFill>
                <a:latin typeface="Arial"/>
                <a:ea typeface="Arial"/>
                <a:cs typeface="Arial"/>
                <a:sym typeface="Arial"/>
              </a:rPr>
              <a:t>ACRL</a:t>
            </a:r>
            <a:r>
              <a:rPr lang="en" sz="1050">
                <a:solidFill>
                  <a:srgbClr val="000000"/>
                </a:solidFill>
                <a:latin typeface="Arial"/>
                <a:ea typeface="Arial"/>
                <a:cs typeface="Arial"/>
                <a:sym typeface="Arial"/>
              </a:rPr>
              <a:t>), the largest division of the American Library Association, establishes criteria for standards and guidelines for academic librarianship along with frameworks for information literacy.</a:t>
            </a:r>
            <a:endParaRPr sz="1050">
              <a:solidFill>
                <a:srgbClr val="000000"/>
              </a:solidFill>
              <a:latin typeface="Arial"/>
              <a:ea typeface="Arial"/>
              <a:cs typeface="Arial"/>
              <a:sym typeface="Arial"/>
            </a:endParaRPr>
          </a:p>
          <a:p>
            <a:pPr indent="0" lvl="0" marL="0" rtl="0" algn="l">
              <a:spcBef>
                <a:spcPts val="0"/>
              </a:spcBef>
              <a:spcAft>
                <a:spcPts val="0"/>
              </a:spcAft>
              <a:buNone/>
            </a:pPr>
            <a:r>
              <a:t/>
            </a:r>
            <a:endParaRPr sz="1100">
              <a:solidFill>
                <a:srgbClr val="000000"/>
              </a:solidFill>
              <a:latin typeface="Arial"/>
              <a:ea typeface="Arial"/>
              <a:cs typeface="Arial"/>
              <a:sym typeface="Arial"/>
            </a:endParaRPr>
          </a:p>
          <a:p>
            <a:pPr indent="0" lvl="0" marL="0" rtl="0" algn="l">
              <a:lnSpc>
                <a:spcPct val="138000"/>
              </a:lnSpc>
              <a:spcBef>
                <a:spcPts val="1600"/>
              </a:spcBef>
              <a:spcAft>
                <a:spcPts val="0"/>
              </a:spcAft>
              <a:buNone/>
            </a:pPr>
            <a:r>
              <a:rPr b="1" lang="en" sz="1050">
                <a:solidFill>
                  <a:srgbClr val="000000"/>
                </a:solidFill>
                <a:latin typeface="Arial"/>
                <a:ea typeface="Arial"/>
                <a:cs typeface="Arial"/>
                <a:sym typeface="Arial"/>
              </a:rPr>
              <a:t>“Collections</a:t>
            </a:r>
            <a:r>
              <a:rPr lang="en" sz="1050">
                <a:solidFill>
                  <a:srgbClr val="000000"/>
                </a:solidFill>
                <a:latin typeface="Arial"/>
                <a:ea typeface="Arial"/>
                <a:cs typeface="Arial"/>
                <a:sym typeface="Arial"/>
              </a:rPr>
              <a:t>: Libraries provide access to collections sufficient in quality, depth, diversity, format, and currency to support the research and teaching missions of the institution. </a:t>
            </a:r>
            <a:endParaRPr sz="1050">
              <a:solidFill>
                <a:srgbClr val="000000"/>
              </a:solidFill>
              <a:latin typeface="Arial"/>
              <a:ea typeface="Arial"/>
              <a:cs typeface="Arial"/>
              <a:sym typeface="Arial"/>
            </a:endParaRPr>
          </a:p>
          <a:p>
            <a:pPr indent="0" lvl="0" marL="0" rtl="0" algn="l">
              <a:spcBef>
                <a:spcPts val="0"/>
              </a:spcBef>
              <a:spcAft>
                <a:spcPts val="0"/>
              </a:spcAft>
              <a:buNone/>
            </a:pPr>
            <a:r>
              <a:t/>
            </a:r>
            <a:endParaRPr sz="1100">
              <a:solidFill>
                <a:srgbClr val="000000"/>
              </a:solidFill>
              <a:latin typeface="Arial"/>
              <a:ea typeface="Arial"/>
              <a:cs typeface="Arial"/>
              <a:sym typeface="Arial"/>
            </a:endParaRPr>
          </a:p>
          <a:p>
            <a:pPr indent="0" lvl="0" marL="0" rtl="0" algn="l">
              <a:lnSpc>
                <a:spcPct val="138000"/>
              </a:lnSpc>
              <a:spcBef>
                <a:spcPts val="0"/>
              </a:spcBef>
              <a:spcAft>
                <a:spcPts val="0"/>
              </a:spcAft>
              <a:buNone/>
            </a:pPr>
            <a:r>
              <a:rPr b="1" lang="en" sz="1050">
                <a:solidFill>
                  <a:srgbClr val="000000"/>
                </a:solidFill>
                <a:latin typeface="Arial"/>
                <a:ea typeface="Arial"/>
                <a:cs typeface="Arial"/>
                <a:sym typeface="Arial"/>
              </a:rPr>
              <a:t>Educational Role</a:t>
            </a:r>
            <a:r>
              <a:rPr lang="en" sz="1050">
                <a:solidFill>
                  <a:srgbClr val="000000"/>
                </a:solidFill>
                <a:latin typeface="Arial"/>
                <a:ea typeface="Arial"/>
                <a:cs typeface="Arial"/>
                <a:sym typeface="Arial"/>
              </a:rPr>
              <a:t>: Libraries partner in the educational mission of the institution to develop and support information-literate learners who can discover, access, and use information effectively for academic success, research, and lifelong learning.</a:t>
            </a:r>
            <a:endParaRPr sz="1050">
              <a:solidFill>
                <a:srgbClr val="000000"/>
              </a:solidFill>
              <a:latin typeface="Arial"/>
              <a:ea typeface="Arial"/>
              <a:cs typeface="Arial"/>
              <a:sym typeface="Arial"/>
            </a:endParaRPr>
          </a:p>
          <a:p>
            <a:pPr indent="0" lvl="0" marL="0" rtl="0" algn="l">
              <a:spcBef>
                <a:spcPts val="0"/>
              </a:spcBef>
              <a:spcAft>
                <a:spcPts val="0"/>
              </a:spcAft>
              <a:buNone/>
            </a:pPr>
            <a:r>
              <a:t/>
            </a:r>
            <a:endParaRPr sz="1100">
              <a:solidFill>
                <a:srgbClr val="000000"/>
              </a:solidFill>
              <a:latin typeface="Arial"/>
              <a:ea typeface="Arial"/>
              <a:cs typeface="Arial"/>
              <a:sym typeface="Arial"/>
            </a:endParaRPr>
          </a:p>
          <a:p>
            <a:pPr indent="0" lvl="0" marL="0" rtl="0" algn="l">
              <a:lnSpc>
                <a:spcPct val="138000"/>
              </a:lnSpc>
              <a:spcBef>
                <a:spcPts val="0"/>
              </a:spcBef>
              <a:spcAft>
                <a:spcPts val="0"/>
              </a:spcAft>
              <a:buNone/>
            </a:pPr>
            <a:r>
              <a:rPr b="1" lang="en" sz="1050">
                <a:solidFill>
                  <a:srgbClr val="000000"/>
                </a:solidFill>
                <a:latin typeface="Arial"/>
                <a:ea typeface="Arial"/>
                <a:cs typeface="Arial"/>
                <a:sym typeface="Arial"/>
              </a:rPr>
              <a:t>Discovery</a:t>
            </a:r>
            <a:r>
              <a:rPr lang="en" sz="1050">
                <a:solidFill>
                  <a:srgbClr val="000000"/>
                </a:solidFill>
                <a:latin typeface="Arial"/>
                <a:ea typeface="Arial"/>
                <a:cs typeface="Arial"/>
                <a:sym typeface="Arial"/>
              </a:rPr>
              <a:t>: Libraries enable users to discover information in all formats through effective use of technology and organization of knowledge”</a:t>
            </a:r>
            <a:endParaRPr sz="1050">
              <a:solidFill>
                <a:srgbClr val="000000"/>
              </a:solidFill>
              <a:latin typeface="Arial"/>
              <a:ea typeface="Arial"/>
              <a:cs typeface="Arial"/>
              <a:sym typeface="Arial"/>
            </a:endParaRPr>
          </a:p>
          <a:p>
            <a:pPr indent="0" lvl="0" marL="0" rtl="0" algn="l">
              <a:spcBef>
                <a:spcPts val="0"/>
              </a:spcBef>
              <a:spcAft>
                <a:spcPts val="0"/>
              </a:spcAft>
              <a:buNone/>
            </a:pPr>
            <a:r>
              <a:t/>
            </a:r>
            <a:endParaRPr/>
          </a:p>
          <a:p>
            <a:pPr indent="0" lvl="0" marL="0" rtl="0" algn="l">
              <a:spcBef>
                <a:spcPts val="1600"/>
              </a:spcBef>
              <a:spcAft>
                <a:spcPts val="1600"/>
              </a:spcAft>
              <a:buNone/>
            </a:pPr>
            <a:r>
              <a:rPr lang="en" sz="1200"/>
              <a:t>Source: </a:t>
            </a:r>
            <a:r>
              <a:rPr lang="en" sz="1200" u="sng">
                <a:solidFill>
                  <a:schemeClr val="hlink"/>
                </a:solidFill>
                <a:hlinkClick r:id="rId3"/>
              </a:rPr>
              <a:t>http://www.ala.org/acrl/standards/standardslibraries</a:t>
            </a:r>
            <a:r>
              <a:rPr lang="en" sz="1200"/>
              <a:t> </a:t>
            </a:r>
            <a:endParaRPr sz="12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300">
                <a:latin typeface="Arial"/>
                <a:ea typeface="Arial"/>
                <a:cs typeface="Arial"/>
                <a:sym typeface="Arial"/>
              </a:rPr>
              <a:t>Fluctuating</a:t>
            </a:r>
            <a:r>
              <a:rPr b="1" lang="en" sz="2300">
                <a:latin typeface="Arial"/>
                <a:ea typeface="Arial"/>
                <a:cs typeface="Arial"/>
                <a:sym typeface="Arial"/>
              </a:rPr>
              <a:t> collections budget</a:t>
            </a:r>
            <a:endParaRPr b="1" sz="2300">
              <a:latin typeface="Arial"/>
              <a:ea typeface="Arial"/>
              <a:cs typeface="Arial"/>
              <a:sym typeface="Arial"/>
            </a:endParaRPr>
          </a:p>
        </p:txBody>
      </p:sp>
      <p:pic>
        <p:nvPicPr>
          <p:cNvPr id="72" name="Google Shape;72;p15"/>
          <p:cNvPicPr preferRelativeResize="0"/>
          <p:nvPr/>
        </p:nvPicPr>
        <p:blipFill>
          <a:blip r:embed="rId3">
            <a:alphaModFix/>
          </a:blip>
          <a:stretch>
            <a:fillRect/>
          </a:stretch>
        </p:blipFill>
        <p:spPr>
          <a:xfrm>
            <a:off x="5641475" y="1539775"/>
            <a:ext cx="3413400" cy="2686125"/>
          </a:xfrm>
          <a:prstGeom prst="rect">
            <a:avLst/>
          </a:prstGeom>
          <a:noFill/>
          <a:ln>
            <a:noFill/>
          </a:ln>
        </p:spPr>
      </p:pic>
      <p:pic>
        <p:nvPicPr>
          <p:cNvPr id="73" name="Google Shape;73;p15"/>
          <p:cNvPicPr preferRelativeResize="0"/>
          <p:nvPr/>
        </p:nvPicPr>
        <p:blipFill>
          <a:blip r:embed="rId4">
            <a:alphaModFix/>
          </a:blip>
          <a:stretch>
            <a:fillRect/>
          </a:stretch>
        </p:blipFill>
        <p:spPr>
          <a:xfrm>
            <a:off x="67650" y="1017725"/>
            <a:ext cx="5573825" cy="3450463"/>
          </a:xfrm>
          <a:prstGeom prst="rect">
            <a:avLst/>
          </a:prstGeom>
          <a:noFill/>
          <a:ln>
            <a:noFill/>
          </a:ln>
        </p:spPr>
      </p:pic>
      <p:sp>
        <p:nvSpPr>
          <p:cNvPr id="74" name="Google Shape;74;p15"/>
          <p:cNvSpPr txBox="1"/>
          <p:nvPr/>
        </p:nvSpPr>
        <p:spPr>
          <a:xfrm>
            <a:off x="171875" y="4225900"/>
            <a:ext cx="8883000" cy="1653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200">
                <a:solidFill>
                  <a:schemeClr val="accent3"/>
                </a:solidFill>
                <a:latin typeface="Proxima Nova"/>
                <a:ea typeface="Proxima Nova"/>
                <a:cs typeface="Proxima Nova"/>
                <a:sym typeface="Proxima Nova"/>
              </a:rPr>
              <a:t>Source: </a:t>
            </a:r>
            <a:r>
              <a:rPr lang="en" sz="1200" u="sng">
                <a:solidFill>
                  <a:schemeClr val="hlink"/>
                </a:solidFill>
                <a:latin typeface="Proxima Nova"/>
                <a:ea typeface="Proxima Nova"/>
                <a:cs typeface="Proxima Nova"/>
                <a:sym typeface="Proxima Nova"/>
                <a:hlinkClick r:id="rId5"/>
              </a:rPr>
              <a:t>https://www2.calstate.edu/csu-system/administration/sdlc/Pages/library-statistics-reports.aspx</a:t>
            </a:r>
            <a:endParaRPr>
              <a:latin typeface="Proxima Nova"/>
              <a:ea typeface="Proxima Nova"/>
              <a:cs typeface="Proxima Nova"/>
              <a:sym typeface="Proxima Nova"/>
            </a:endParaRPr>
          </a:p>
          <a:p>
            <a:pPr indent="0" lvl="0" marL="0" rtl="0" algn="l">
              <a:lnSpc>
                <a:spcPct val="115000"/>
              </a:lnSpc>
              <a:spcBef>
                <a:spcPts val="1600"/>
              </a:spcBef>
              <a:spcAft>
                <a:spcPts val="0"/>
              </a:spcAft>
              <a:buNone/>
            </a:pPr>
            <a:r>
              <a:rPr lang="en" sz="1200">
                <a:solidFill>
                  <a:schemeClr val="accent3"/>
                </a:solidFill>
                <a:latin typeface="Proxima Nova"/>
                <a:ea typeface="Proxima Nova"/>
                <a:cs typeface="Proxima Nova"/>
                <a:sym typeface="Proxima Nova"/>
              </a:rPr>
              <a:t>Source:</a:t>
            </a:r>
            <a:r>
              <a:rPr lang="en" sz="1100">
                <a:uFill>
                  <a:noFill/>
                </a:uFill>
                <a:latin typeface="Bitter"/>
                <a:ea typeface="Bitter"/>
                <a:cs typeface="Bitter"/>
                <a:sym typeface="Bitter"/>
                <a:hlinkClick r:id="rId6"/>
              </a:rPr>
              <a:t> </a:t>
            </a:r>
            <a:r>
              <a:rPr lang="en" sz="1100" u="sng">
                <a:solidFill>
                  <a:schemeClr val="hlink"/>
                </a:solidFill>
                <a:latin typeface="Bitter"/>
                <a:ea typeface="Bitter"/>
                <a:cs typeface="Bitter"/>
                <a:sym typeface="Bitter"/>
                <a:hlinkClick r:id="rId7"/>
              </a:rPr>
              <a:t>http://www.ala.org/alcts/resources/collect/serials/spi</a:t>
            </a:r>
            <a:endParaRPr sz="1100" u="sng">
              <a:solidFill>
                <a:schemeClr val="hlink"/>
              </a:solidFill>
              <a:latin typeface="Bitter"/>
              <a:ea typeface="Bitter"/>
              <a:cs typeface="Bitter"/>
              <a:sym typeface="Bitter"/>
            </a:endParaRPr>
          </a:p>
          <a:p>
            <a:pPr indent="0" lvl="0" marL="0" rtl="0" algn="l">
              <a:lnSpc>
                <a:spcPct val="115000"/>
              </a:lnSpc>
              <a:spcBef>
                <a:spcPts val="1600"/>
              </a:spcBef>
              <a:spcAft>
                <a:spcPts val="0"/>
              </a:spcAft>
              <a:buNone/>
            </a:pPr>
            <a:r>
              <a:t/>
            </a:r>
            <a:endParaRPr sz="1200">
              <a:solidFill>
                <a:schemeClr val="accent3"/>
              </a:solidFill>
              <a:latin typeface="Proxima Nova"/>
              <a:ea typeface="Proxima Nova"/>
              <a:cs typeface="Proxima Nova"/>
              <a:sym typeface="Proxima Nova"/>
            </a:endParaRPr>
          </a:p>
          <a:p>
            <a:pPr indent="0" lvl="0" marL="0" rtl="0" algn="l">
              <a:lnSpc>
                <a:spcPct val="115000"/>
              </a:lnSpc>
              <a:spcBef>
                <a:spcPts val="1600"/>
              </a:spcBef>
              <a:spcAft>
                <a:spcPts val="1600"/>
              </a:spcAft>
              <a:buNone/>
            </a:pPr>
            <a:r>
              <a:t/>
            </a:r>
            <a:endParaRPr>
              <a:latin typeface="Proxima Nova"/>
              <a:ea typeface="Proxima Nova"/>
              <a:cs typeface="Proxima Nova"/>
              <a:sym typeface="Proxima Nov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Previous cancellations</a:t>
            </a:r>
            <a:endParaRPr/>
          </a:p>
        </p:txBody>
      </p:sp>
      <p:sp>
        <p:nvSpPr>
          <p:cNvPr id="80" name="Google Shape;80;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u="sng">
                <a:solidFill>
                  <a:schemeClr val="hlink"/>
                </a:solidFill>
                <a:hlinkClick r:id="rId3"/>
              </a:rPr>
              <a:t>First wave of cancellations (2019-2020):</a:t>
            </a:r>
            <a:endParaRPr/>
          </a:p>
          <a:p>
            <a:pPr indent="-342900" lvl="1" marL="1371600" rtl="0" algn="l">
              <a:spcBef>
                <a:spcPts val="0"/>
              </a:spcBef>
              <a:spcAft>
                <a:spcPts val="0"/>
              </a:spcAft>
              <a:buSzPts val="1800"/>
              <a:buChar char="○"/>
            </a:pPr>
            <a:r>
              <a:rPr lang="en" sz="1800"/>
              <a:t>90 journals; 11 journal packages/databases</a:t>
            </a:r>
            <a:endParaRPr sz="1800"/>
          </a:p>
          <a:p>
            <a:pPr indent="-342900" lvl="1" marL="1371600" rtl="0" algn="l">
              <a:spcBef>
                <a:spcPts val="0"/>
              </a:spcBef>
              <a:spcAft>
                <a:spcPts val="0"/>
              </a:spcAft>
              <a:buSzPts val="1800"/>
              <a:buChar char="○"/>
            </a:pPr>
            <a:r>
              <a:rPr lang="en" sz="1800"/>
              <a:t>Cut near $200,000</a:t>
            </a:r>
            <a:endParaRPr sz="1800"/>
          </a:p>
          <a:p>
            <a:pPr indent="-342900" lvl="1" marL="1371600" rtl="0" algn="l">
              <a:spcBef>
                <a:spcPts val="0"/>
              </a:spcBef>
              <a:spcAft>
                <a:spcPts val="0"/>
              </a:spcAft>
              <a:buSzPts val="1800"/>
              <a:buChar char="○"/>
            </a:pPr>
            <a:r>
              <a:rPr lang="en" sz="1800"/>
              <a:t>Low hanging fruit: low usage; high cost </a:t>
            </a:r>
            <a:endParaRPr sz="1800"/>
          </a:p>
          <a:p>
            <a:pPr indent="-342900" lvl="0" marL="457200" rtl="0" algn="l">
              <a:spcBef>
                <a:spcPts val="0"/>
              </a:spcBef>
              <a:spcAft>
                <a:spcPts val="0"/>
              </a:spcAft>
              <a:buSzPts val="1800"/>
              <a:buChar char="●"/>
            </a:pPr>
            <a:r>
              <a:rPr lang="en" u="sng">
                <a:solidFill>
                  <a:schemeClr val="hlink"/>
                </a:solidFill>
                <a:hlinkClick r:id="rId4"/>
              </a:rPr>
              <a:t>Second wave of cancellations</a:t>
            </a:r>
            <a:r>
              <a:rPr lang="en" u="sng">
                <a:solidFill>
                  <a:schemeClr val="hlink"/>
                </a:solidFill>
                <a:hlinkClick r:id="rId5"/>
              </a:rPr>
              <a:t> (2020-2021)</a:t>
            </a:r>
            <a:r>
              <a:rPr lang="en" u="sng">
                <a:solidFill>
                  <a:schemeClr val="hlink"/>
                </a:solidFill>
                <a:hlinkClick r:id="rId6"/>
              </a:rPr>
              <a:t>:</a:t>
            </a:r>
            <a:r>
              <a:rPr lang="en"/>
              <a:t> </a:t>
            </a:r>
            <a:endParaRPr/>
          </a:p>
          <a:p>
            <a:pPr indent="-342900" lvl="1" marL="1371600" rtl="0" algn="l">
              <a:spcBef>
                <a:spcPts val="0"/>
              </a:spcBef>
              <a:spcAft>
                <a:spcPts val="0"/>
              </a:spcAft>
              <a:buSzPts val="1800"/>
              <a:buChar char="○"/>
            </a:pPr>
            <a:r>
              <a:rPr lang="en" sz="1800" u="sng">
                <a:solidFill>
                  <a:schemeClr val="hlink"/>
                </a:solidFill>
                <a:hlinkClick r:id="rId7"/>
              </a:rPr>
              <a:t>A committee was formed to address a $423,666 projected cut.</a:t>
            </a:r>
            <a:endParaRPr sz="1800"/>
          </a:p>
          <a:p>
            <a:pPr indent="-342900" lvl="1" marL="1371600" rtl="0" algn="l">
              <a:spcBef>
                <a:spcPts val="0"/>
              </a:spcBef>
              <a:spcAft>
                <a:spcPts val="0"/>
              </a:spcAft>
              <a:buSzPts val="1800"/>
              <a:buChar char="○"/>
            </a:pPr>
            <a:r>
              <a:rPr lang="en" sz="1800"/>
              <a:t>49 journals; 25 journal packages/databases; 21 standing orders (amounting to about $182,000+) </a:t>
            </a:r>
            <a:endParaRPr sz="1800"/>
          </a:p>
          <a:p>
            <a:pPr indent="-342900" lvl="1" marL="1371600" rtl="0" algn="l">
              <a:spcBef>
                <a:spcPts val="0"/>
              </a:spcBef>
              <a:spcAft>
                <a:spcPts val="0"/>
              </a:spcAft>
              <a:buSzPts val="1800"/>
              <a:buChar char="○"/>
            </a:pPr>
            <a:r>
              <a:rPr lang="en" sz="1800"/>
              <a:t>Fell short of goal but provided a series of recommendations.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Data and resolution</a:t>
            </a:r>
            <a:endParaRPr/>
          </a:p>
        </p:txBody>
      </p:sp>
      <p:sp>
        <p:nvSpPr>
          <p:cNvPr id="86" name="Google Shape;86;p17"/>
          <p:cNvSpPr txBox="1"/>
          <p:nvPr>
            <p:ph idx="1" type="body"/>
          </p:nvPr>
        </p:nvSpPr>
        <p:spPr>
          <a:xfrm>
            <a:off x="443598" y="1306355"/>
            <a:ext cx="8520600" cy="34164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u="sng">
                <a:solidFill>
                  <a:schemeClr val="hlink"/>
                </a:solidFill>
                <a:hlinkClick r:id="rId3"/>
              </a:rPr>
              <a:t>Collections Review site</a:t>
            </a:r>
            <a:endParaRPr/>
          </a:p>
          <a:p>
            <a:pPr indent="-330200" lvl="0" marL="457200" rtl="0" algn="l">
              <a:spcBef>
                <a:spcPts val="0"/>
              </a:spcBef>
              <a:spcAft>
                <a:spcPts val="0"/>
              </a:spcAft>
              <a:buSzPts val="1600"/>
              <a:buChar char="●"/>
            </a:pPr>
            <a:r>
              <a:rPr lang="en" sz="1600" u="sng">
                <a:solidFill>
                  <a:schemeClr val="hlink"/>
                </a:solidFill>
                <a:hlinkClick r:id="rId4"/>
              </a:rPr>
              <a:t>Collections review report</a:t>
            </a:r>
            <a:endParaRPr sz="1600"/>
          </a:p>
          <a:p>
            <a:pPr indent="-330200" lvl="0" marL="457200" rtl="0" algn="l">
              <a:spcBef>
                <a:spcPts val="0"/>
              </a:spcBef>
              <a:spcAft>
                <a:spcPts val="0"/>
              </a:spcAft>
              <a:buSzPts val="1600"/>
              <a:buChar char="●"/>
            </a:pPr>
            <a:r>
              <a:rPr lang="en" sz="1600"/>
              <a:t>Additional information available: </a:t>
            </a:r>
            <a:r>
              <a:rPr lang="en" sz="1600"/>
              <a:t> </a:t>
            </a:r>
            <a:endParaRPr sz="1600"/>
          </a:p>
          <a:p>
            <a:pPr indent="-330200" lvl="1" marL="914400" rtl="0" algn="l">
              <a:spcBef>
                <a:spcPts val="0"/>
              </a:spcBef>
              <a:spcAft>
                <a:spcPts val="0"/>
              </a:spcAft>
              <a:buSzPts val="1600"/>
              <a:buChar char="○"/>
            </a:pPr>
            <a:r>
              <a:rPr lang="en" sz="1600"/>
              <a:t>resources by college, costs over three years, and frequency use.</a:t>
            </a:r>
            <a:endParaRPr sz="1600"/>
          </a:p>
          <a:p>
            <a:pPr indent="-330200" lvl="0" marL="457200" rtl="0" algn="l">
              <a:spcBef>
                <a:spcPts val="0"/>
              </a:spcBef>
              <a:spcAft>
                <a:spcPts val="0"/>
              </a:spcAft>
              <a:buSzPts val="1600"/>
              <a:buChar char="●"/>
            </a:pPr>
            <a:r>
              <a:rPr lang="en" sz="1600" u="sng">
                <a:solidFill>
                  <a:schemeClr val="hlink"/>
                </a:solidFill>
                <a:hlinkClick r:id="rId5"/>
              </a:rPr>
              <a:t>Resolution</a:t>
            </a:r>
            <a:endParaRPr sz="1600">
              <a:solidFill>
                <a:srgbClr val="000000"/>
              </a:solidFill>
            </a:endParaRPr>
          </a:p>
          <a:p>
            <a:pPr indent="0" lvl="0" marL="0" rtl="0" algn="l">
              <a:spcBef>
                <a:spcPts val="1600"/>
              </a:spcBef>
              <a:spcAft>
                <a:spcPts val="0"/>
              </a:spcAft>
              <a:buNone/>
            </a:pPr>
            <a:r>
              <a:t/>
            </a:r>
            <a:endParaRPr sz="1100">
              <a:solidFill>
                <a:srgbClr val="000000"/>
              </a:solidFill>
              <a:latin typeface="Arial"/>
              <a:ea typeface="Arial"/>
              <a:cs typeface="Arial"/>
              <a:sym typeface="Arial"/>
            </a:endParaRPr>
          </a:p>
          <a:p>
            <a:pPr indent="0" lvl="0" marL="457200" rtl="0" algn="l">
              <a:spcBef>
                <a:spcPts val="1200"/>
              </a:spcBef>
              <a:spcAft>
                <a:spcPts val="0"/>
              </a:spcAft>
              <a:buNone/>
            </a:pPr>
            <a:r>
              <a:t/>
            </a:r>
            <a:endParaRPr sz="1100">
              <a:solidFill>
                <a:srgbClr val="000000"/>
              </a:solidFill>
              <a:latin typeface="Arial"/>
              <a:ea typeface="Arial"/>
              <a:cs typeface="Arial"/>
              <a:sym typeface="Arial"/>
            </a:endParaRPr>
          </a:p>
          <a:p>
            <a:pPr indent="0" lvl="0" marL="914400" rtl="0" algn="l">
              <a:spcBef>
                <a:spcPts val="1600"/>
              </a:spcBef>
              <a:spcAft>
                <a:spcPts val="1600"/>
              </a:spcAft>
              <a:buNone/>
            </a:pPr>
            <a:r>
              <a:t/>
            </a:r>
            <a:endParaRPr sz="1100">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8"/>
          <p:cNvSpPr txBox="1"/>
          <p:nvPr>
            <p:ph type="title"/>
          </p:nvPr>
        </p:nvSpPr>
        <p:spPr>
          <a:xfrm>
            <a:off x="510450" y="2057400"/>
            <a:ext cx="8123100" cy="778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Questions?</a:t>
            </a:r>
            <a:endParaRPr/>
          </a:p>
        </p:txBody>
      </p:sp>
      <p:sp>
        <p:nvSpPr>
          <p:cNvPr id="92" name="Google Shape;92;p18"/>
          <p:cNvSpPr txBox="1"/>
          <p:nvPr/>
        </p:nvSpPr>
        <p:spPr>
          <a:xfrm>
            <a:off x="256625" y="3237125"/>
            <a:ext cx="8193000" cy="1477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lt1"/>
                </a:solidFill>
                <a:latin typeface="Proxima Nova"/>
                <a:ea typeface="Proxima Nova"/>
                <a:cs typeface="Proxima Nova"/>
                <a:sym typeface="Proxima Nova"/>
              </a:rPr>
              <a:t>Contact us:</a:t>
            </a:r>
            <a:endParaRPr>
              <a:solidFill>
                <a:schemeClr val="lt1"/>
              </a:solidFill>
              <a:latin typeface="Proxima Nova"/>
              <a:ea typeface="Proxima Nova"/>
              <a:cs typeface="Proxima Nova"/>
              <a:sym typeface="Proxima Nova"/>
            </a:endParaRPr>
          </a:p>
          <a:p>
            <a:pPr indent="0" lvl="0" marL="0" rtl="0" algn="l">
              <a:spcBef>
                <a:spcPts val="0"/>
              </a:spcBef>
              <a:spcAft>
                <a:spcPts val="0"/>
              </a:spcAft>
              <a:buNone/>
            </a:pPr>
            <a:r>
              <a:t/>
            </a:r>
            <a:endParaRPr>
              <a:solidFill>
                <a:schemeClr val="lt1"/>
              </a:solidFill>
              <a:latin typeface="Proxima Nova"/>
              <a:ea typeface="Proxima Nova"/>
              <a:cs typeface="Proxima Nova"/>
              <a:sym typeface="Proxima Nova"/>
            </a:endParaRPr>
          </a:p>
          <a:p>
            <a:pPr indent="0" lvl="0" marL="0" rtl="0" algn="l">
              <a:spcBef>
                <a:spcPts val="0"/>
              </a:spcBef>
              <a:spcAft>
                <a:spcPts val="0"/>
              </a:spcAft>
              <a:buNone/>
            </a:pPr>
            <a:r>
              <a:rPr lang="en">
                <a:solidFill>
                  <a:schemeClr val="lt1"/>
                </a:solidFill>
                <a:latin typeface="Proxima Nova"/>
                <a:ea typeface="Proxima Nova"/>
                <a:cs typeface="Proxima Nova"/>
                <a:sym typeface="Proxima Nova"/>
              </a:rPr>
              <a:t>Kimberley Smith: </a:t>
            </a:r>
            <a:r>
              <a:rPr lang="en" u="sng">
                <a:solidFill>
                  <a:schemeClr val="hlink"/>
                </a:solidFill>
                <a:latin typeface="Proxima Nova"/>
                <a:ea typeface="Proxima Nova"/>
                <a:cs typeface="Proxima Nova"/>
                <a:sym typeface="Proxima Nova"/>
                <a:hlinkClick r:id="rId3"/>
              </a:rPr>
              <a:t>kimberleys@csufresno.edu</a:t>
            </a:r>
            <a:endParaRPr>
              <a:solidFill>
                <a:schemeClr val="lt1"/>
              </a:solidFill>
              <a:latin typeface="Proxima Nova"/>
              <a:ea typeface="Proxima Nova"/>
              <a:cs typeface="Proxima Nova"/>
              <a:sym typeface="Proxima Nova"/>
            </a:endParaRPr>
          </a:p>
          <a:p>
            <a:pPr indent="0" lvl="0" marL="0" rtl="0" algn="l">
              <a:spcBef>
                <a:spcPts val="0"/>
              </a:spcBef>
              <a:spcAft>
                <a:spcPts val="0"/>
              </a:spcAft>
              <a:buNone/>
            </a:pPr>
            <a:r>
              <a:t/>
            </a:r>
            <a:endParaRPr>
              <a:solidFill>
                <a:schemeClr val="lt1"/>
              </a:solidFill>
              <a:latin typeface="Proxima Nova"/>
              <a:ea typeface="Proxima Nova"/>
              <a:cs typeface="Proxima Nova"/>
              <a:sym typeface="Proxima Nova"/>
            </a:endParaRPr>
          </a:p>
          <a:p>
            <a:pPr indent="0" lvl="0" marL="0" rtl="0" algn="l">
              <a:spcBef>
                <a:spcPts val="0"/>
              </a:spcBef>
              <a:spcAft>
                <a:spcPts val="0"/>
              </a:spcAft>
              <a:buNone/>
            </a:pPr>
            <a:r>
              <a:rPr lang="en">
                <a:solidFill>
                  <a:schemeClr val="lt1"/>
                </a:solidFill>
                <a:latin typeface="Proxima Nova"/>
                <a:ea typeface="Proxima Nova"/>
                <a:cs typeface="Proxima Nova"/>
                <a:sym typeface="Proxima Nova"/>
              </a:rPr>
              <a:t>Dolly Lopez: </a:t>
            </a:r>
            <a:r>
              <a:rPr lang="en" u="sng">
                <a:solidFill>
                  <a:schemeClr val="hlink"/>
                </a:solidFill>
                <a:latin typeface="Proxima Nova"/>
                <a:ea typeface="Proxima Nova"/>
                <a:cs typeface="Proxima Nova"/>
                <a:sym typeface="Proxima Nova"/>
                <a:hlinkClick r:id="rId4"/>
              </a:rPr>
              <a:t>balopez@csufresno.edu</a:t>
            </a:r>
            <a:endParaRPr>
              <a:solidFill>
                <a:schemeClr val="lt1"/>
              </a:solidFill>
              <a:latin typeface="Proxima Nova"/>
              <a:ea typeface="Proxima Nova"/>
              <a:cs typeface="Proxima Nova"/>
              <a:sym typeface="Proxima Nova"/>
            </a:endParaRPr>
          </a:p>
          <a:p>
            <a:pPr indent="0" lvl="0" marL="0" rtl="0" algn="l">
              <a:spcBef>
                <a:spcPts val="0"/>
              </a:spcBef>
              <a:spcAft>
                <a:spcPts val="0"/>
              </a:spcAft>
              <a:buNone/>
            </a:pPr>
            <a:r>
              <a:t/>
            </a:r>
            <a:endParaRPr>
              <a:solidFill>
                <a:schemeClr val="lt1"/>
              </a:solidFill>
              <a:latin typeface="Proxima Nova"/>
              <a:ea typeface="Proxima Nova"/>
              <a:cs typeface="Proxima Nova"/>
              <a:sym typeface="Proxima Nov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