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60" r:id="rId4"/>
    <p:sldId id="257" r:id="rId5"/>
    <p:sldId id="270" r:id="rId6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971A3-3DF6-4768-B75E-7ECF49D9BF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EFBECD-D594-4884-8123-9A8E63847D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05912-84A4-482E-87B7-40C93A142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7559-4488-4D38-80FC-15BA52B0EAF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3FFF6-DA56-46CA-A555-F8117A56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B57F3-3AE1-4E83-8C78-93B321FF6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FF10-C9CF-4A1C-B988-E1D0ACC2D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5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C2E80-87B3-4196-99BE-9D9597737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33C552-CC4B-40E9-ADA9-50FDA600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D26D3-8443-4605-8BC7-307C4C88F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7559-4488-4D38-80FC-15BA52B0EAF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E0662-E500-4140-B98D-A6041ECF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73038-2457-4F56-B97E-E7A1563F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FF10-C9CF-4A1C-B988-E1D0ACC2D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75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5EC70B-89AD-487D-A536-197ED7A56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B151FA-62F2-44DE-96BA-45ABFEFCA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E352E-EABE-442E-9DC5-442175941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7559-4488-4D38-80FC-15BA52B0EAF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CAD18-7B0A-497B-9BAB-7E981A8E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D3CA6-088A-4250-905C-3277F83DB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FF10-C9CF-4A1C-B988-E1D0ACC2D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5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160E5-E53D-4B14-A8E7-BD1AB3E30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47F76-F45A-4832-A107-7B4E2E832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803DD-DF32-4B70-BAF5-BAE61AA39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7559-4488-4D38-80FC-15BA52B0EAF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C39A2-CAB2-4125-A78D-7860CDD3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E6542-9FA1-4418-907C-4D7B3A599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FF10-C9CF-4A1C-B988-E1D0ACC2D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08A7E-422B-4309-8988-D9214F509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9C6D65-84F1-4472-94C3-CA47480DB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20F43-9EA1-41E9-B1BC-F31E71293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7559-4488-4D38-80FC-15BA52B0EAF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1A002-0191-4E67-84D2-26D3DF9D7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FDBA5-59AC-4754-BD18-E8DFB7197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FF10-C9CF-4A1C-B988-E1D0ACC2D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9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7150A-6C31-4FC1-BB7C-032AE868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D2F73-7744-400B-8032-F17AD39B32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97E81-9292-4426-93F4-792AC5062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3D210F-582E-4E09-B06E-43A1DD7C8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7559-4488-4D38-80FC-15BA52B0EAF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C988B-8D73-4E39-86CA-C54D50BD3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78E8-A409-43B8-8F71-619DB4255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FF10-C9CF-4A1C-B988-E1D0ACC2D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6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BD0CD-8867-4190-9575-5F5802FBC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CB3CC-474E-4602-BCCD-A83FBEDB3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5D53D-1D0B-48A7-8CA0-07E283A91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98E588-179D-4081-AB79-957B4E3E8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015A6F-3964-4AC7-A85F-B8A8B0FE4A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4A3733-8A32-4A4A-AFB8-CE3110906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7559-4488-4D38-80FC-15BA52B0EAF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FE222E-E3AF-4856-A041-F15BBA0BF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13FFF-BACC-4C0D-9876-88F1AD4DA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FF10-C9CF-4A1C-B988-E1D0ACC2D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7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F086B-2A93-4809-871E-D2F8413F2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33AE7D-CB3B-4BFE-BF47-7BFCF0B4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7559-4488-4D38-80FC-15BA52B0EAF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D0B1D0-E692-44C4-B851-D340449C7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462C2-F114-47EA-AAFE-D8D5C0C7C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FF10-C9CF-4A1C-B988-E1D0ACC2D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2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6C1881-FE97-49A0-9859-E23F733CC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7559-4488-4D38-80FC-15BA52B0EAF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E18B2C-4CA2-4944-AC33-4F71E1AC4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50AD5B-4B0F-4DB3-81FF-A083A87A0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FF10-C9CF-4A1C-B988-E1D0ACC2D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2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D7B9F-2FD7-494F-BF95-F6736C93E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4CE8F-C58F-427C-BFBD-C4597AB25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2208B-AB5C-44FC-B2F7-7088E9EBF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163DE-4867-4839-826E-451BB9C88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7559-4488-4D38-80FC-15BA52B0EAF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F979F-C3C3-4507-B08C-32A40E32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B8059E-55D3-405C-B7B9-F9CFE22B6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FF10-C9CF-4A1C-B988-E1D0ACC2D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8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B83F1-F8CD-4133-9416-F2335BD02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21563F-73D4-4785-8AD6-AEA571F53A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0B092C-3F88-4CB9-BB21-E3EA5B623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E7764-022C-4541-AE8B-A6431CA64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7559-4488-4D38-80FC-15BA52B0EAF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23DCC-8FDD-41E1-A752-53092DFB0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02B80-E690-420D-8588-41CBA726F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FF10-C9CF-4A1C-B988-E1D0ACC2D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08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4681B0-F8FB-49C5-9490-779A89333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D90D7-492D-4494-8EDE-C66D19A3B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D9FEB-8BC9-4EAA-8F24-9D06C1C9E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7559-4488-4D38-80FC-15BA52B0EAF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711A6-64BC-4510-943E-DB42EB016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175EB-4DB3-4CDB-8BB3-47B31A6AD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CFF10-C9CF-4A1C-B988-E1D0ACC2D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7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AF26CA-1F7A-4F58-A17F-D8B7EF454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Vaccinations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68867F31-1721-45E0-8CB7-241DF30C4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259668"/>
              </p:ext>
            </p:extLst>
          </p:nvPr>
        </p:nvGraphicFramePr>
        <p:xfrm>
          <a:off x="459350" y="2209345"/>
          <a:ext cx="1120521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4456">
                  <a:extLst>
                    <a:ext uri="{9D8B030D-6E8A-4147-A177-3AD203B41FA5}">
                      <a16:colId xmlns:a16="http://schemas.microsoft.com/office/drawing/2014/main" val="222787937"/>
                    </a:ext>
                  </a:extLst>
                </a:gridCol>
                <a:gridCol w="3526971">
                  <a:extLst>
                    <a:ext uri="{9D8B030D-6E8A-4147-A177-3AD203B41FA5}">
                      <a16:colId xmlns:a16="http://schemas.microsoft.com/office/drawing/2014/main" val="3875946957"/>
                    </a:ext>
                  </a:extLst>
                </a:gridCol>
                <a:gridCol w="4673783">
                  <a:extLst>
                    <a:ext uri="{9D8B030D-6E8A-4147-A177-3AD203B41FA5}">
                      <a16:colId xmlns:a16="http://schemas.microsoft.com/office/drawing/2014/main" val="3880908397"/>
                    </a:ext>
                  </a:extLst>
                </a:gridCol>
              </a:tblGrid>
              <a:tr h="188826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State and Auxiliary Employees *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3,402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Students *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(23,915)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981386"/>
                  </a:ext>
                </a:extLst>
              </a:tr>
              <a:tr h="270839">
                <a:tc>
                  <a:txBody>
                    <a:bodyPr/>
                    <a:lstStyle/>
                    <a:p>
                      <a:r>
                        <a:rPr lang="en-US" dirty="0"/>
                        <a:t># vaccinated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2,646 (78%)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20,233 (85%)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029848"/>
                  </a:ext>
                </a:extLst>
              </a:tr>
              <a:tr h="151073">
                <a:tc>
                  <a:txBody>
                    <a:bodyPr/>
                    <a:lstStyle/>
                    <a:p>
                      <a:r>
                        <a:rPr lang="en-US" dirty="0"/>
                        <a:t># in progress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not collected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                                    817   (3%)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105005"/>
                  </a:ext>
                </a:extLst>
              </a:tr>
              <a:tr h="350676">
                <a:tc gridSpan="3">
                  <a:txBody>
                    <a:bodyPr/>
                    <a:lstStyle/>
                    <a:p>
                      <a:r>
                        <a:rPr lang="en-US" dirty="0"/>
                        <a:t>                                                                                                                                                                           </a:t>
                      </a:r>
                      <a:r>
                        <a:rPr lang="en-US" b="1" dirty="0"/>
                        <a:t>88%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22181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E194774-37AA-4B89-B0C0-6F213D63209F}"/>
              </a:ext>
            </a:extLst>
          </p:cNvPr>
          <p:cNvSpPr txBox="1"/>
          <p:nvPr/>
        </p:nvSpPr>
        <p:spPr>
          <a:xfrm>
            <a:off x="194121" y="6101797"/>
            <a:ext cx="3430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Data as of 10/11/21</a:t>
            </a:r>
          </a:p>
          <a:p>
            <a:r>
              <a:rPr lang="en-US" sz="1200" dirty="0"/>
              <a:t>*  Employees and Students on campus only</a:t>
            </a:r>
          </a:p>
        </p:txBody>
      </p:sp>
    </p:spTree>
    <p:extLst>
      <p:ext uri="{BB962C8B-B14F-4D97-AF65-F5344CB8AC3E}">
        <p14:creationId xmlns:p14="http://schemas.microsoft.com/office/powerpoint/2010/main" val="1858846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AF26CA-1F7A-4F58-A17F-D8B7EF454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Vaccinations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194774-37AA-4B89-B0C0-6F213D63209F}"/>
              </a:ext>
            </a:extLst>
          </p:cNvPr>
          <p:cNvSpPr txBox="1"/>
          <p:nvPr/>
        </p:nvSpPr>
        <p:spPr>
          <a:xfrm>
            <a:off x="206821" y="6228797"/>
            <a:ext cx="3430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Data as of 10/11/21</a:t>
            </a:r>
          </a:p>
          <a:p>
            <a:r>
              <a:rPr lang="en-US" sz="1200" dirty="0"/>
              <a:t>*  Employees on campus only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4FA84F-B945-4A88-804E-8F2DC3C48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900" y="1622744"/>
            <a:ext cx="8036545" cy="442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98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AF26CA-1F7A-4F58-A17F-D8B7EF454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Self Certifications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7C824479-2D53-42D6-AA99-1D6C0A60F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455257"/>
              </p:ext>
            </p:extLst>
          </p:nvPr>
        </p:nvGraphicFramePr>
        <p:xfrm>
          <a:off x="270588" y="1891969"/>
          <a:ext cx="11569105" cy="4471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027">
                  <a:extLst>
                    <a:ext uri="{9D8B030D-6E8A-4147-A177-3AD203B41FA5}">
                      <a16:colId xmlns:a16="http://schemas.microsoft.com/office/drawing/2014/main" val="222787937"/>
                    </a:ext>
                  </a:extLst>
                </a:gridCol>
                <a:gridCol w="3641511">
                  <a:extLst>
                    <a:ext uri="{9D8B030D-6E8A-4147-A177-3AD203B41FA5}">
                      <a16:colId xmlns:a16="http://schemas.microsoft.com/office/drawing/2014/main" val="3875946957"/>
                    </a:ext>
                  </a:extLst>
                </a:gridCol>
                <a:gridCol w="4825567">
                  <a:extLst>
                    <a:ext uri="{9D8B030D-6E8A-4147-A177-3AD203B41FA5}">
                      <a16:colId xmlns:a16="http://schemas.microsoft.com/office/drawing/2014/main" val="3880908397"/>
                    </a:ext>
                  </a:extLst>
                </a:gridCol>
              </a:tblGrid>
              <a:tr h="65050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State and Auxiliary Employees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3,402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Students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(23,915)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981386"/>
                  </a:ext>
                </a:extLst>
              </a:tr>
              <a:tr h="584570">
                <a:tc>
                  <a:txBody>
                    <a:bodyPr/>
                    <a:lstStyle/>
                    <a:p>
                      <a:r>
                        <a:rPr lang="en-US" dirty="0"/>
                        <a:t># Completed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2,798 (82%)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23,250 (97%)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029848"/>
                  </a:ext>
                </a:extLst>
              </a:tr>
              <a:tr h="584570">
                <a:tc>
                  <a:txBody>
                    <a:bodyPr/>
                    <a:lstStyle/>
                    <a:p>
                      <a:r>
                        <a:rPr lang="en-US" dirty="0"/>
                        <a:t># Not completed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598 (18%)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665 (3%)  Total </a:t>
                      </a:r>
                    </a:p>
                    <a:p>
                      <a:pPr algn="ctr"/>
                      <a:r>
                        <a:rPr lang="en-US" dirty="0"/>
                        <a:t>(216  in-person)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105005"/>
                  </a:ext>
                </a:extLst>
              </a:tr>
              <a:tr h="584570">
                <a:tc>
                  <a:txBody>
                    <a:bodyPr/>
                    <a:lstStyle/>
                    <a:p>
                      <a:r>
                        <a:rPr lang="en-US" dirty="0"/>
                        <a:t># Exemptions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2,200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611339"/>
                  </a:ext>
                </a:extLst>
              </a:tr>
              <a:tr h="1022997">
                <a:tc gridSpan="3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Students needed to complete by Sept. 30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Employees: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MPP and Non-Rep needed to complete by Sept. 30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CFA, CSUEU, UAW, UAPD need to complete by Oct. 27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  <a:p>
                      <a:r>
                        <a:rPr lang="en-US" dirty="0"/>
                        <a:t>NOTE: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Employees and students who are coming to campus for any reason, must still complete the self-certification form.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221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1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AF26CA-1F7A-4F58-A17F-D8B7EF454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Testing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ADC6FE6-00FE-48F1-B8D6-6260B8D6CB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234313"/>
              </p:ext>
            </p:extLst>
          </p:nvPr>
        </p:nvGraphicFramePr>
        <p:xfrm>
          <a:off x="165448" y="1885279"/>
          <a:ext cx="11508443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5005">
                  <a:extLst>
                    <a:ext uri="{9D8B030D-6E8A-4147-A177-3AD203B41FA5}">
                      <a16:colId xmlns:a16="http://schemas.microsoft.com/office/drawing/2014/main" val="222787937"/>
                    </a:ext>
                  </a:extLst>
                </a:gridCol>
                <a:gridCol w="3463175">
                  <a:extLst>
                    <a:ext uri="{9D8B030D-6E8A-4147-A177-3AD203B41FA5}">
                      <a16:colId xmlns:a16="http://schemas.microsoft.com/office/drawing/2014/main" val="3875946957"/>
                    </a:ext>
                  </a:extLst>
                </a:gridCol>
                <a:gridCol w="4800263">
                  <a:extLst>
                    <a:ext uri="{9D8B030D-6E8A-4147-A177-3AD203B41FA5}">
                      <a16:colId xmlns:a16="http://schemas.microsoft.com/office/drawing/2014/main" val="3880908397"/>
                    </a:ext>
                  </a:extLst>
                </a:gridCol>
              </a:tblGrid>
              <a:tr h="42262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State and Auxiliary Employees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3,402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Students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(23,915)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981386"/>
                  </a:ext>
                </a:extLst>
              </a:tr>
              <a:tr h="422627">
                <a:tc>
                  <a:txBody>
                    <a:bodyPr/>
                    <a:lstStyle/>
                    <a:p>
                      <a:r>
                        <a:rPr lang="en-US" dirty="0"/>
                        <a:t># Not completed Self-Certification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598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665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402762"/>
                  </a:ext>
                </a:extLst>
              </a:tr>
              <a:tr h="241501">
                <a:tc>
                  <a:txBody>
                    <a:bodyPr/>
                    <a:lstStyle/>
                    <a:p>
                      <a:r>
                        <a:rPr lang="en-US" dirty="0"/>
                        <a:t># Exemptions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158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2,200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35487"/>
                  </a:ext>
                </a:extLst>
              </a:tr>
              <a:tr h="603753">
                <a:tc>
                  <a:txBody>
                    <a:bodyPr/>
                    <a:lstStyle/>
                    <a:p>
                      <a:r>
                        <a:rPr lang="en-US" dirty="0"/>
                        <a:t># Required to be tested</a:t>
                      </a:r>
                    </a:p>
                    <a:p>
                      <a:r>
                        <a:rPr lang="en-US" dirty="0"/>
                        <a:t>(exemption or not completed self-certification, &amp; students vaccine dose in-progress)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   756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2,865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029848"/>
                  </a:ext>
                </a:extLst>
              </a:tr>
              <a:tr h="6037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TOTAL WHO NEED TO GET TESTED (as of 10/11):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3,621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763950"/>
                  </a:ext>
                </a:extLst>
              </a:tr>
              <a:tr h="241501">
                <a:tc>
                  <a:txBody>
                    <a:bodyPr/>
                    <a:lstStyle/>
                    <a:p>
                      <a:r>
                        <a:rPr lang="en-US" dirty="0"/>
                        <a:t># Weekly Tests 10/2/21 - 10/8/21 (total students and employees)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1,272 (35%)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105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871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AF26CA-1F7A-4F58-A17F-D8B7EF454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Positive Cases On Campus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5070FD-6CE4-4F44-84DC-A5B7B350FCF8}"/>
              </a:ext>
            </a:extLst>
          </p:cNvPr>
          <p:cNvSpPr txBox="1"/>
          <p:nvPr/>
        </p:nvSpPr>
        <p:spPr>
          <a:xfrm>
            <a:off x="459350" y="2136338"/>
            <a:ext cx="10386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13A5995-A245-469A-9C1D-EACF911EAE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325966"/>
              </p:ext>
            </p:extLst>
          </p:nvPr>
        </p:nvGraphicFramePr>
        <p:xfrm>
          <a:off x="459350" y="2151737"/>
          <a:ext cx="10808200" cy="2743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8200">
                  <a:extLst>
                    <a:ext uri="{9D8B030D-6E8A-4147-A177-3AD203B41FA5}">
                      <a16:colId xmlns:a16="http://schemas.microsoft.com/office/drawing/2014/main" val="1328612531"/>
                    </a:ext>
                  </a:extLst>
                </a:gridCol>
              </a:tblGrid>
              <a:tr h="685912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Cases 10/2 – 10/8 = 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053061"/>
                  </a:ext>
                </a:extLst>
              </a:tr>
              <a:tr h="68591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Cumulative total since 8/16/21 = 164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223476"/>
                  </a:ext>
                </a:extLst>
              </a:tr>
              <a:tr h="68591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Cumulative total since start of pandemic = 328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555367"/>
                  </a:ext>
                </a:extLst>
              </a:tr>
              <a:tr h="68591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Cases currently under investigation = 23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017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944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263</Words>
  <Application>Microsoft Office PowerPoint</Application>
  <PresentationFormat>Widescreen</PresentationFormat>
  <Paragraphs>63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Vaccinations</vt:lpstr>
      <vt:lpstr>Vaccinations</vt:lpstr>
      <vt:lpstr>Self Certifications</vt:lpstr>
      <vt:lpstr>Testing</vt:lpstr>
      <vt:lpstr>Positive Cases On Campus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2021 COVID-19  Campus Updates</dc:title>
  <dc:creator>Suzanne Shaw</dc:creator>
  <cp:lastModifiedBy>Debbie Adishian-Astone</cp:lastModifiedBy>
  <cp:revision>68</cp:revision>
  <cp:lastPrinted>2021-10-08T23:14:25Z</cp:lastPrinted>
  <dcterms:created xsi:type="dcterms:W3CDTF">2021-09-22T21:26:14Z</dcterms:created>
  <dcterms:modified xsi:type="dcterms:W3CDTF">2021-10-11T15:24:19Z</dcterms:modified>
</cp:coreProperties>
</file>