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2" r:id="rId3"/>
    <p:sldId id="345" r:id="rId4"/>
    <p:sldId id="265" r:id="rId5"/>
    <p:sldId id="274" r:id="rId6"/>
    <p:sldId id="354" r:id="rId7"/>
    <p:sldId id="355" r:id="rId8"/>
    <p:sldId id="360" r:id="rId9"/>
    <p:sldId id="361" r:id="rId10"/>
    <p:sldId id="352" r:id="rId11"/>
    <p:sldId id="346" r:id="rId12"/>
    <p:sldId id="269" r:id="rId13"/>
    <p:sldId id="278" r:id="rId14"/>
    <p:sldId id="342" r:id="rId15"/>
    <p:sldId id="358" r:id="rId16"/>
    <p:sldId id="359" r:id="rId17"/>
    <p:sldId id="260" r:id="rId18"/>
    <p:sldId id="25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46B815-5CE8-4656-870E-0B22E8AE7C8D}">
          <p14:sldIdLst>
            <p14:sldId id="258"/>
            <p14:sldId id="262"/>
            <p14:sldId id="345"/>
            <p14:sldId id="265"/>
            <p14:sldId id="274"/>
            <p14:sldId id="354"/>
            <p14:sldId id="355"/>
            <p14:sldId id="360"/>
            <p14:sldId id="361"/>
            <p14:sldId id="352"/>
            <p14:sldId id="346"/>
            <p14:sldId id="269"/>
            <p14:sldId id="278"/>
            <p14:sldId id="342"/>
            <p14:sldId id="358"/>
            <p14:sldId id="359"/>
            <p14:sldId id="26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3" autoAdjust="0"/>
    <p:restoredTop sz="94438" autoAdjust="0"/>
  </p:normalViewPr>
  <p:slideViewPr>
    <p:cSldViewPr>
      <p:cViewPr varScale="1">
        <p:scale>
          <a:sx n="94" d="100"/>
          <a:sy n="94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3038475" cy="46498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4" y="3"/>
            <a:ext cx="3038475" cy="46498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6BFEC3EC-6B07-483C-82D6-A874278DA983}" type="datetimeFigureOut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826"/>
            <a:ext cx="3038475" cy="46498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4" y="8829826"/>
            <a:ext cx="3038475" cy="46498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2D28FF0D-25E5-4C8E-A0B3-9D8737F2F2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2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17" tIns="46408" rIns="92817" bIns="464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17" tIns="46408" rIns="92817" bIns="46408" rtlCol="0"/>
          <a:lstStyle>
            <a:lvl1pPr algn="r">
              <a:defRPr sz="1200"/>
            </a:lvl1pPr>
          </a:lstStyle>
          <a:p>
            <a:fld id="{D26E60E7-9B4B-4D2B-BB34-EE48DF10CF87}" type="datetimeFigureOut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7" tIns="46408" rIns="92817" bIns="464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17" tIns="46408" rIns="92817" bIns="464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17" tIns="46408" rIns="92817" bIns="464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17" tIns="46408" rIns="92817" bIns="46408" rtlCol="0" anchor="b"/>
          <a:lstStyle>
            <a:lvl1pPr algn="r">
              <a:defRPr sz="1200"/>
            </a:lvl1pPr>
          </a:lstStyle>
          <a:p>
            <a:fld id="{645411BC-8E2C-4967-991E-7914EA118E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11BC-8E2C-4967-991E-7914EA118E6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0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411BC-8E2C-4967-991E-7914EA118E6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0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9CD0-DB73-4131-B064-EB0F5B7372AA}" type="datetime1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3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7F40-D1B5-4577-9DBD-041DC998DFD0}" type="datetime1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2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F397-79D9-4AAB-A677-1224108CBD2E}" type="datetime1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1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5D63-B15F-452C-A7FD-59BC85E5A4C5}" type="datetime1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3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7371-EB61-4D1C-8D46-8C7A3583B326}" type="datetime1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5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5F76-88A6-4B04-9835-9CC590853EE5}" type="datetime1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5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81F1-A3E4-4870-A728-9875424F4DF5}" type="datetime1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9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6B96-787F-4F7C-B9EA-24D27D35EE58}" type="datetime1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5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2A46-FA9C-4B81-A7FA-C9BFD8AA6F2A}" type="datetime1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1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6C4B-A345-466C-B010-D4E2A82D5409}" type="datetime1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4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AA0E-B11C-4231-A4B2-61325E1C96F7}" type="datetime1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5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2B4C-BBB0-4C56-9EF8-802F62D8BC74}" type="datetime1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8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DC05-BEC0-43EF-BCC0-D75DAE5BE332}" type="datetime1">
              <a:rPr lang="en-US" smtClean="0"/>
              <a:pPr/>
              <a:t>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F49A6-ABD9-4FF4-9082-851B93780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0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5925" y="2818192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5089818"/>
            <a:ext cx="9144000" cy="176818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itle 3"/>
          <p:cNvSpPr txBox="1">
            <a:spLocks/>
          </p:cNvSpPr>
          <p:nvPr/>
        </p:nvSpPr>
        <p:spPr>
          <a:xfrm>
            <a:off x="150972" y="3303543"/>
            <a:ext cx="73152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7000"/>
              </a:lnSpc>
            </a:pP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PIF - </a:t>
            </a:r>
            <a:r>
              <a:rPr lang="en-US" sz="5400" b="1" dirty="0" smtClean="0">
                <a:solidFill>
                  <a:schemeClr val="bg1"/>
                </a:solidFill>
              </a:rPr>
              <a:t>Grant </a:t>
            </a:r>
            <a:r>
              <a:rPr lang="en-US" sz="5400" b="1" dirty="0">
                <a:solidFill>
                  <a:schemeClr val="bg1"/>
                </a:solidFill>
              </a:rPr>
              <a:t>Application Routing and Approval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0" y="0"/>
            <a:ext cx="9183950" cy="68985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533448"/>
            <a:ext cx="2133600" cy="365125"/>
          </a:xfrm>
        </p:spPr>
        <p:txBody>
          <a:bodyPr/>
          <a:lstStyle/>
          <a:p>
            <a:fld id="{A30F49A6-ABD9-4FF4-9082-851B93780A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84892"/>
            <a:ext cx="502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PIF MAIN PROCESS</a:t>
            </a:r>
            <a:endParaRPr lang="en-US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9288"/>
            <a:ext cx="8659992" cy="598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7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" name="Content Placeholder 9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Text Placeholder 9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0" y="0"/>
            <a:ext cx="9183950" cy="6898573"/>
          </a:xfrm>
          <a:prstGeom prst="rect">
            <a:avLst/>
          </a:prstGeom>
        </p:spPr>
      </p:pic>
      <p:grpSp>
        <p:nvGrpSpPr>
          <p:cNvPr id="162" name="Group 161"/>
          <p:cNvGrpSpPr/>
          <p:nvPr/>
        </p:nvGrpSpPr>
        <p:grpSpPr>
          <a:xfrm>
            <a:off x="176588" y="830061"/>
            <a:ext cx="905676" cy="949358"/>
            <a:chOff x="0" y="293324"/>
            <a:chExt cx="1476375" cy="1479762"/>
          </a:xfrm>
        </p:grpSpPr>
        <p:pic>
          <p:nvPicPr>
            <p:cNvPr id="163" name="Picture 1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3324"/>
              <a:ext cx="1476375" cy="99269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/>
          </p:spPr>
        </p:pic>
        <p:sp>
          <p:nvSpPr>
            <p:cNvPr id="164" name="TextBox 18"/>
            <p:cNvSpPr txBox="1"/>
            <p:nvPr/>
          </p:nvSpPr>
          <p:spPr>
            <a:xfrm>
              <a:off x="53283" y="1146760"/>
              <a:ext cx="1423092" cy="6263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GM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414047" y="2197431"/>
            <a:ext cx="865995" cy="744600"/>
            <a:chOff x="0" y="0"/>
            <a:chExt cx="1912938" cy="1703074"/>
          </a:xfrm>
        </p:grpSpPr>
        <p:pic>
          <p:nvPicPr>
            <p:cNvPr id="166" name="Picture 1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12938" cy="128617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7" name="TextBox 26"/>
            <p:cNvSpPr txBox="1"/>
            <p:nvPr/>
          </p:nvSpPr>
          <p:spPr>
            <a:xfrm>
              <a:off x="118219" y="1100874"/>
              <a:ext cx="1675573" cy="602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PI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183" name="Picture 18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0" y="4100528"/>
            <a:ext cx="458957" cy="31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18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74" y="4092611"/>
            <a:ext cx="458957" cy="31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18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64" y="4100528"/>
            <a:ext cx="458957" cy="31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Rectangle 41"/>
          <p:cNvSpPr>
            <a:spLocks noChangeArrowheads="1"/>
          </p:cNvSpPr>
          <p:nvPr/>
        </p:nvSpPr>
        <p:spPr bwMode="auto">
          <a:xfrm>
            <a:off x="1179246" y="57834"/>
            <a:ext cx="67584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/>
              <a:t>PIF FLOW PROCESS “</a:t>
            </a:r>
            <a:r>
              <a:rPr lang="en-US" sz="3600" i="1" dirty="0" smtClean="0"/>
              <a:t>SIMPLIFIED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55" name="TextBox 26"/>
          <p:cNvSpPr txBox="1"/>
          <p:nvPr/>
        </p:nvSpPr>
        <p:spPr>
          <a:xfrm>
            <a:off x="193122" y="3255224"/>
            <a:ext cx="2321478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EMAIL NOTIFICATIONS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69620" y="779165"/>
            <a:ext cx="321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SUBPROCESS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725539" y="716662"/>
            <a:ext cx="5441626" cy="4430918"/>
          </a:xfrm>
          <a:prstGeom prst="rect">
            <a:avLst/>
          </a:prstGeom>
          <a:noFill/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3429000" y="2757105"/>
            <a:ext cx="874352" cy="815975"/>
            <a:chOff x="231590" y="1137771"/>
            <a:chExt cx="1912938" cy="1702511"/>
          </a:xfrm>
        </p:grpSpPr>
        <p:pic>
          <p:nvPicPr>
            <p:cNvPr id="119" name="Picture 1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90" y="1137771"/>
              <a:ext cx="1912938" cy="12861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120" name="TextBox 30"/>
            <p:cNvSpPr txBox="1"/>
            <p:nvPr/>
          </p:nvSpPr>
          <p:spPr>
            <a:xfrm>
              <a:off x="231618" y="2238080"/>
              <a:ext cx="1912888" cy="6022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PI-CHAIR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001475" y="1480421"/>
            <a:ext cx="1110787" cy="922074"/>
            <a:chOff x="1753624" y="2176173"/>
            <a:chExt cx="2300896" cy="1983197"/>
          </a:xfrm>
        </p:grpSpPr>
        <p:pic>
          <p:nvPicPr>
            <p:cNvPr id="122" name="Picture 1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729" y="2176173"/>
              <a:ext cx="1912938" cy="128617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3" name="TextBox 46"/>
            <p:cNvSpPr txBox="1"/>
            <p:nvPr/>
          </p:nvSpPr>
          <p:spPr>
            <a:xfrm>
              <a:off x="1753624" y="3277269"/>
              <a:ext cx="2300896" cy="8821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KEY PERSONNEL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141002" y="2772593"/>
            <a:ext cx="1001395" cy="817880"/>
            <a:chOff x="4173573" y="1250437"/>
            <a:chExt cx="1912947" cy="1665362"/>
          </a:xfrm>
        </p:grpSpPr>
        <p:pic>
          <p:nvPicPr>
            <p:cNvPr id="130" name="Picture 1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582" y="1250437"/>
              <a:ext cx="1912938" cy="12861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131" name="TextBox 52"/>
            <p:cNvSpPr txBox="1"/>
            <p:nvPr/>
          </p:nvSpPr>
          <p:spPr>
            <a:xfrm>
              <a:off x="4173573" y="2351533"/>
              <a:ext cx="1912887" cy="5642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KP-CHAIR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6924870" y="2619829"/>
            <a:ext cx="901065" cy="961390"/>
            <a:chOff x="5680152" y="2536674"/>
            <a:chExt cx="1991642" cy="2201362"/>
          </a:xfrm>
        </p:grpSpPr>
        <p:pic>
          <p:nvPicPr>
            <p:cNvPr id="138" name="Picture 1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152" y="2536674"/>
              <a:ext cx="1912938" cy="12861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139" name="TextBox 30"/>
            <p:cNvSpPr txBox="1"/>
            <p:nvPr/>
          </p:nvSpPr>
          <p:spPr>
            <a:xfrm>
              <a:off x="5758861" y="3637546"/>
              <a:ext cx="1912933" cy="11004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CO-PI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CHAIR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6894390" y="1419165"/>
            <a:ext cx="931545" cy="846368"/>
            <a:chOff x="5600953" y="0"/>
            <a:chExt cx="1912938" cy="1703074"/>
          </a:xfrm>
        </p:grpSpPr>
        <p:pic>
          <p:nvPicPr>
            <p:cNvPr id="141" name="Picture 1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953" y="0"/>
              <a:ext cx="1912938" cy="128617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2" name="TextBox 26"/>
            <p:cNvSpPr txBox="1"/>
            <p:nvPr/>
          </p:nvSpPr>
          <p:spPr>
            <a:xfrm>
              <a:off x="5719172" y="1100874"/>
              <a:ext cx="1675573" cy="602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CO-PI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378555" y="3992136"/>
            <a:ext cx="1059815" cy="744220"/>
            <a:chOff x="179061" y="3872941"/>
            <a:chExt cx="1985258" cy="1703074"/>
          </a:xfrm>
        </p:grpSpPr>
        <p:pic>
          <p:nvPicPr>
            <p:cNvPr id="144" name="Picture 1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62" y="3872941"/>
              <a:ext cx="1912938" cy="12861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145" name="TextBox 28"/>
            <p:cNvSpPr txBox="1"/>
            <p:nvPr/>
          </p:nvSpPr>
          <p:spPr>
            <a:xfrm>
              <a:off x="179061" y="4973813"/>
              <a:ext cx="1985258" cy="6022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PI-DEAN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46" name="TextBox 26"/>
          <p:cNvSpPr txBox="1"/>
          <p:nvPr/>
        </p:nvSpPr>
        <p:spPr>
          <a:xfrm>
            <a:off x="4667137" y="1148497"/>
            <a:ext cx="1821306" cy="252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EMAIL</a:t>
            </a:r>
            <a:r>
              <a:rPr lang="en-US" sz="16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NOTIFICATION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6985830" y="3968378"/>
            <a:ext cx="865505" cy="949960"/>
            <a:chOff x="5679728" y="2536674"/>
            <a:chExt cx="1913362" cy="2174295"/>
          </a:xfrm>
        </p:grpSpPr>
        <p:pic>
          <p:nvPicPr>
            <p:cNvPr id="154" name="Picture 1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152" y="2536674"/>
              <a:ext cx="1912938" cy="12861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155" name="TextBox 30"/>
            <p:cNvSpPr txBox="1"/>
            <p:nvPr/>
          </p:nvSpPr>
          <p:spPr>
            <a:xfrm>
              <a:off x="5679728" y="3596346"/>
              <a:ext cx="1912933" cy="11146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CO-PI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DEAN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40" name="Rectangle 3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1" name="Rectangle 3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Rectangle 4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Rectangle 4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5141007" y="3932818"/>
            <a:ext cx="1001395" cy="817880"/>
            <a:chOff x="4173573" y="1250437"/>
            <a:chExt cx="1912947" cy="1665362"/>
          </a:xfrm>
        </p:grpSpPr>
        <p:pic>
          <p:nvPicPr>
            <p:cNvPr id="169" name="Picture 1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582" y="1250437"/>
              <a:ext cx="1912938" cy="12861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170" name="TextBox 52"/>
            <p:cNvSpPr txBox="1"/>
            <p:nvPr/>
          </p:nvSpPr>
          <p:spPr>
            <a:xfrm>
              <a:off x="4173573" y="2351533"/>
              <a:ext cx="1912887" cy="5642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KP-DEAN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677673" y="5864057"/>
            <a:ext cx="874352" cy="964775"/>
            <a:chOff x="231590" y="1137771"/>
            <a:chExt cx="1912938" cy="1719002"/>
          </a:xfrm>
        </p:grpSpPr>
        <p:pic>
          <p:nvPicPr>
            <p:cNvPr id="69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90" y="1137771"/>
              <a:ext cx="1912938" cy="12861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70" name="TextBox 30"/>
            <p:cNvSpPr txBox="1"/>
            <p:nvPr/>
          </p:nvSpPr>
          <p:spPr>
            <a:xfrm>
              <a:off x="231618" y="2238079"/>
              <a:ext cx="1912888" cy="6186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VP ADM</a:t>
              </a:r>
            </a:p>
          </p:txBody>
        </p:sp>
      </p:grpSp>
      <p:sp>
        <p:nvSpPr>
          <p:cNvPr id="74" name="TextBox 26"/>
          <p:cNvSpPr txBox="1"/>
          <p:nvPr/>
        </p:nvSpPr>
        <p:spPr>
          <a:xfrm>
            <a:off x="4830374" y="5456130"/>
            <a:ext cx="1821306" cy="252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EMAIL</a:t>
            </a:r>
            <a:r>
              <a:rPr lang="en-US" sz="16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NOTIFICATION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240423" y="5918149"/>
            <a:ext cx="905676" cy="812902"/>
            <a:chOff x="0" y="293324"/>
            <a:chExt cx="1476375" cy="1267067"/>
          </a:xfrm>
        </p:grpSpPr>
        <p:pic>
          <p:nvPicPr>
            <p:cNvPr id="76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3324"/>
              <a:ext cx="1476375" cy="99269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/>
          </p:spPr>
        </p:pic>
        <p:sp>
          <p:nvSpPr>
            <p:cNvPr id="77" name="TextBox 18"/>
            <p:cNvSpPr txBox="1"/>
            <p:nvPr/>
          </p:nvSpPr>
          <p:spPr>
            <a:xfrm>
              <a:off x="53283" y="1146760"/>
              <a:ext cx="1423092" cy="4136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GM &amp; PI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854926" y="5815094"/>
            <a:ext cx="1076561" cy="1019012"/>
            <a:chOff x="92621" y="1137771"/>
            <a:chExt cx="2355338" cy="2126141"/>
          </a:xfrm>
        </p:grpSpPr>
        <p:pic>
          <p:nvPicPr>
            <p:cNvPr id="79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90" y="1137771"/>
              <a:ext cx="1912938" cy="12861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80" name="TextBox 30"/>
            <p:cNvSpPr txBox="1"/>
            <p:nvPr/>
          </p:nvSpPr>
          <p:spPr>
            <a:xfrm>
              <a:off x="92621" y="2448433"/>
              <a:ext cx="2355338" cy="8154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ENTRY INTO THE SAR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1179246" y="1148497"/>
            <a:ext cx="774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39327" y="1177119"/>
            <a:ext cx="0" cy="909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5768" y="1779420"/>
            <a:ext cx="1" cy="1475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9426" y="3788624"/>
            <a:ext cx="0" cy="303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85" idx="0"/>
          </p:cNvCxnSpPr>
          <p:nvPr/>
        </p:nvCxnSpPr>
        <p:spPr>
          <a:xfrm>
            <a:off x="1311743" y="3788624"/>
            <a:ext cx="0" cy="311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4" idx="0"/>
          </p:cNvCxnSpPr>
          <p:nvPr/>
        </p:nvCxnSpPr>
        <p:spPr>
          <a:xfrm>
            <a:off x="2005552" y="3788624"/>
            <a:ext cx="1" cy="303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28"/>
          <p:cNvSpPr txBox="1"/>
          <p:nvPr/>
        </p:nvSpPr>
        <p:spPr>
          <a:xfrm>
            <a:off x="293259" y="4411887"/>
            <a:ext cx="705017" cy="213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Cont. Ed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3" name="TextBox 28"/>
          <p:cNvSpPr txBox="1"/>
          <p:nvPr/>
        </p:nvSpPr>
        <p:spPr>
          <a:xfrm>
            <a:off x="1080173" y="4404682"/>
            <a:ext cx="529907" cy="214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Tech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4" name="TextBox 28"/>
          <p:cNvSpPr txBox="1"/>
          <p:nvPr/>
        </p:nvSpPr>
        <p:spPr>
          <a:xfrm>
            <a:off x="1718203" y="4404681"/>
            <a:ext cx="648308" cy="214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Const.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24847" y="2402495"/>
            <a:ext cx="1483615" cy="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66176" y="2404743"/>
            <a:ext cx="0" cy="27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32038" y="3605420"/>
            <a:ext cx="0" cy="32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endCxn id="138" idx="0"/>
          </p:cNvCxnSpPr>
          <p:nvPr/>
        </p:nvCxnSpPr>
        <p:spPr>
          <a:xfrm flipH="1">
            <a:off x="7357599" y="2265533"/>
            <a:ext cx="2563" cy="35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>
            <a:off x="3054187" y="6221859"/>
            <a:ext cx="4759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>
            <a:off x="4633514" y="6205772"/>
            <a:ext cx="4909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183290" y="6134934"/>
            <a:ext cx="4929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418485" y="3605420"/>
            <a:ext cx="0" cy="280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41684" y="3605420"/>
            <a:ext cx="0" cy="183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552584" y="2404743"/>
            <a:ext cx="4284" cy="27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22" idx="1"/>
          </p:cNvCxnSpPr>
          <p:nvPr/>
        </p:nvCxnSpPr>
        <p:spPr>
          <a:xfrm>
            <a:off x="4667137" y="1779419"/>
            <a:ext cx="4237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4667137" y="1779420"/>
            <a:ext cx="57263" cy="2493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558470" y="4273156"/>
            <a:ext cx="1659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932118" y="5264029"/>
            <a:ext cx="4750919" cy="2889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32118" y="5562903"/>
            <a:ext cx="0" cy="252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301256" y="4273156"/>
            <a:ext cx="1659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6433028" y="1818454"/>
            <a:ext cx="57263" cy="2493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464414" y="1833995"/>
            <a:ext cx="4237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2042357" y="5915867"/>
            <a:ext cx="874352" cy="964775"/>
            <a:chOff x="231590" y="1137771"/>
            <a:chExt cx="1912938" cy="1719003"/>
          </a:xfrm>
        </p:grpSpPr>
        <p:pic>
          <p:nvPicPr>
            <p:cNvPr id="101" name="Picture 1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90" y="1137771"/>
              <a:ext cx="1912938" cy="12861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105" name="TextBox 30"/>
            <p:cNvSpPr txBox="1"/>
            <p:nvPr/>
          </p:nvSpPr>
          <p:spPr>
            <a:xfrm>
              <a:off x="231590" y="1906380"/>
              <a:ext cx="1912888" cy="9503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AVP RESEARCH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44758" y="5893225"/>
            <a:ext cx="874352" cy="964775"/>
            <a:chOff x="231590" y="1137771"/>
            <a:chExt cx="1912938" cy="1719003"/>
          </a:xfrm>
        </p:grpSpPr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90" y="1137771"/>
              <a:ext cx="1912938" cy="12861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91" name="TextBox 30"/>
            <p:cNvSpPr txBox="1"/>
            <p:nvPr/>
          </p:nvSpPr>
          <p:spPr>
            <a:xfrm>
              <a:off x="231590" y="1906380"/>
              <a:ext cx="1912888" cy="9503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Director of Sp. </a:t>
              </a:r>
              <a:r>
                <a:rPr lang="en-US" sz="1200" kern="1200" dirty="0" err="1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Prog</a:t>
              </a:r>
              <a:r>
                <a:rPr lang="en-US" sz="1200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.</a:t>
              </a:r>
            </a:p>
          </p:txBody>
        </p:sp>
      </p:grpSp>
      <p:cxnSp>
        <p:nvCxnSpPr>
          <p:cNvPr id="95" name="Straight Arrow Connector 94"/>
          <p:cNvCxnSpPr/>
          <p:nvPr/>
        </p:nvCxnSpPr>
        <p:spPr>
          <a:xfrm>
            <a:off x="1480245" y="6221859"/>
            <a:ext cx="4759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5669632" y="4953898"/>
            <a:ext cx="1" cy="303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63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3852" y="142896"/>
            <a:ext cx="41629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PI – EMAIL NOTIFICATION</a:t>
            </a:r>
            <a:endParaRPr lang="en-US" sz="3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629400" y="6559160"/>
            <a:ext cx="2133600" cy="244475"/>
          </a:xfrm>
        </p:spPr>
        <p:txBody>
          <a:bodyPr/>
          <a:lstStyle/>
          <a:p>
            <a:fld id="{A30F49A6-ABD9-4FF4-9082-851B93780AB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1814"/>
            <a:ext cx="8458200" cy="578518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486400" y="11430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1" y="2895600"/>
            <a:ext cx="444815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24300" y="3815834"/>
            <a:ext cx="2057400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ACTIVITY LEVEL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1311428"/>
            <a:ext cx="2057400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PARENT ID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51600" y="5792403"/>
            <a:ext cx="2057400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2406083">
            <a:off x="5428725" y="5523741"/>
            <a:ext cx="1066800" cy="5271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75228"/>
            <a:ext cx="2133600" cy="365125"/>
          </a:xfrm>
        </p:spPr>
        <p:txBody>
          <a:bodyPr/>
          <a:lstStyle/>
          <a:p>
            <a:fld id="{A30F49A6-ABD9-4FF4-9082-851B93780A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9655" y="76200"/>
            <a:ext cx="8229600" cy="731838"/>
          </a:xfrm>
        </p:spPr>
        <p:txBody>
          <a:bodyPr>
            <a:noAutofit/>
          </a:bodyPr>
          <a:lstStyle/>
          <a:p>
            <a:r>
              <a:rPr lang="en-US" sz="3000" dirty="0" smtClean="0"/>
              <a:t>PI- EMAIL REMINDER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74960"/>
            <a:ext cx="8637440" cy="56388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133600" y="2667000"/>
            <a:ext cx="1447800" cy="695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3145414">
            <a:off x="3718514" y="1713334"/>
            <a:ext cx="501166" cy="1370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19200" y="3429000"/>
            <a:ext cx="20193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3238" y="1540527"/>
            <a:ext cx="2057400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PARENT 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27618" y="4114800"/>
            <a:ext cx="20574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THE GRANT MANAGER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8030035">
            <a:off x="502544" y="2545480"/>
            <a:ext cx="501166" cy="1370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0" y="-40573"/>
            <a:ext cx="9183950" cy="68985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7926" y="10403"/>
            <a:ext cx="55063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GM and PI -  EMAIL NOTIFICATION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0" y="685800"/>
            <a:ext cx="9144000" cy="563880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0" y="1981200"/>
            <a:ext cx="5867400" cy="1676400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524000"/>
            <a:ext cx="2057400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97200" y="3810000"/>
            <a:ext cx="2057400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ATTACHMENTS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57400" y="4343400"/>
            <a:ext cx="1752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67504" y="161925"/>
            <a:ext cx="5296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REVISED – E-MAIL NOTIFICATION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8" y="715921"/>
            <a:ext cx="7610052" cy="606587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867400" y="1686550"/>
            <a:ext cx="1447800" cy="523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364762">
            <a:off x="6966878" y="792662"/>
            <a:ext cx="1245939" cy="5553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9065" y="3748860"/>
            <a:ext cx="3276600" cy="1737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63826" y="115758"/>
            <a:ext cx="1927774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PARENT 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3582548"/>
            <a:ext cx="2057400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ACTIVITY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97" y="5532120"/>
            <a:ext cx="6986016" cy="12496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1300" y="4626003"/>
            <a:ext cx="2057400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8610524">
            <a:off x="7388940" y="5208705"/>
            <a:ext cx="932463" cy="5553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39065" y="1686550"/>
            <a:ext cx="1620606" cy="523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85837" y="161925"/>
            <a:ext cx="36596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DENIAL NOTIFICATION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5" y="736243"/>
            <a:ext cx="8077200" cy="60658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93919" y="1351280"/>
            <a:ext cx="2392681" cy="9144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42660" y="956191"/>
            <a:ext cx="2057400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PARENT 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7" y="5258308"/>
            <a:ext cx="6986016" cy="1604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01460" y="4724400"/>
            <a:ext cx="2057400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9482852">
            <a:off x="7422662" y="5208707"/>
            <a:ext cx="932463" cy="5553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9482852">
            <a:off x="7038822" y="1449204"/>
            <a:ext cx="932463" cy="5553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0"/>
              </a:spcBef>
            </a:pP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7" y="0"/>
            <a:ext cx="9183950" cy="68985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51"/>
            <a:ext cx="7772400" cy="895350"/>
          </a:xfrm>
        </p:spPr>
        <p:txBody>
          <a:bodyPr/>
          <a:lstStyle/>
          <a:p>
            <a:pPr algn="ctr"/>
            <a:r>
              <a:rPr lang="en-US" b="0" dirty="0" smtClean="0"/>
              <a:t>Contact information</a:t>
            </a:r>
            <a:endParaRPr lang="en-US" b="0" dirty="0"/>
          </a:p>
        </p:txBody>
      </p:sp>
      <p:sp>
        <p:nvSpPr>
          <p:cNvPr id="3" name="Oval 2"/>
          <p:cNvSpPr/>
          <p:nvPr/>
        </p:nvSpPr>
        <p:spPr>
          <a:xfrm>
            <a:off x="-11847" y="838200"/>
            <a:ext cx="3790950" cy="353214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2" name="Oval 11"/>
          <p:cNvSpPr/>
          <p:nvPr/>
        </p:nvSpPr>
        <p:spPr>
          <a:xfrm>
            <a:off x="5381153" y="685800"/>
            <a:ext cx="3790950" cy="35321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1" name="Oval 10"/>
          <p:cNvSpPr/>
          <p:nvPr/>
        </p:nvSpPr>
        <p:spPr>
          <a:xfrm>
            <a:off x="2703703" y="2929576"/>
            <a:ext cx="3790950" cy="353214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9320" y="129614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IT- Help Desk </a:t>
            </a:r>
            <a:br>
              <a:rPr lang="en-US" b="1" dirty="0" smtClean="0"/>
            </a:br>
            <a:r>
              <a:rPr lang="en-US" b="1" dirty="0" smtClean="0"/>
              <a:t>ext. 8-5000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28928" y="71875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ORSP </a:t>
            </a:r>
            <a:br>
              <a:rPr lang="en-US" b="1" dirty="0" smtClean="0"/>
            </a:br>
            <a:r>
              <a:rPr lang="en-US" b="1" dirty="0" smtClean="0"/>
              <a:t>ext. 8-0840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08400" y="3136737"/>
            <a:ext cx="164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Grant Manager @ ORSP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5328" y="197751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Issues with browser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Login problems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99080" y="3759252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Questions regarding Grant Routing and Approval Form (GRAF) budget, Cost share, IDC, etc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</a:t>
            </a:r>
            <a:r>
              <a:rPr lang="en-US" dirty="0"/>
              <a:t>Approvers (Dean/Chair)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PI, CO-PI, Deans/Chairs out of Office (more than 3 days)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43245" y="1365081"/>
            <a:ext cx="3533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Grant Routing and Approval Form (GRAF) Status/Completion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Issues with viewing  the Grant Routing and Approval Form (GRAF) or Attachments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Problems writing </a:t>
            </a:r>
            <a:r>
              <a:rPr lang="en-US" dirty="0" smtClean="0"/>
              <a:t>Comments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Recommendations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800601"/>
            <a:ext cx="7743825" cy="1981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				</a:t>
            </a: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686800" cy="1095600"/>
          </a:xfrm>
        </p:spPr>
        <p:txBody>
          <a:bodyPr>
            <a:noAutofit/>
          </a:bodyPr>
          <a:lstStyle/>
          <a:p>
            <a:pPr lvl="0" algn="ctr">
              <a:lnSpc>
                <a:spcPct val="80000"/>
              </a:lnSpc>
              <a:spcBef>
                <a:spcPts val="0"/>
              </a:spcBef>
            </a:pPr>
            <a:r>
              <a:rPr lang="en-US" sz="8000" dirty="0" smtClean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  <a:t>QUESTIONS</a:t>
            </a:r>
            <a:endParaRPr lang="en-US" sz="8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602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0573"/>
            <a:ext cx="9183950" cy="6887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6394" y="1205500"/>
            <a:ext cx="1676400" cy="2137776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4073" y="6071637"/>
            <a:ext cx="8126784" cy="77093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lum bright="10000" contrast="30000"/>
          </a:blip>
          <a:stretch>
            <a:fillRect/>
          </a:stretch>
        </p:blipFill>
        <p:spPr>
          <a:xfrm>
            <a:off x="2679994" y="1215024"/>
            <a:ext cx="1676400" cy="2137776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lum bright="-20000"/>
          </a:blip>
          <a:stretch>
            <a:fillRect/>
          </a:stretch>
        </p:blipFill>
        <p:spPr>
          <a:xfrm>
            <a:off x="4813594" y="1210848"/>
            <a:ext cx="1676400" cy="2137776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7194" y="1215024"/>
            <a:ext cx="1676400" cy="2137776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>
            <a:solidFill>
              <a:schemeClr val="bg1"/>
            </a:solidFill>
            <a:miter lim="800000"/>
          </a:ln>
          <a:effectLst>
            <a:outerShdw blurRad="38100" sx="101000" sy="101000" algn="ctr" rotWithShape="0">
              <a:prstClr val="black">
                <a:alpha val="15000"/>
              </a:prst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-59623"/>
            <a:ext cx="9144001" cy="7619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smtClean="0"/>
              <a:t>ORSP  </a:t>
            </a:r>
            <a:endParaRPr lang="en-US" dirty="0"/>
          </a:p>
          <a:p>
            <a:r>
              <a:rPr lang="en-US" dirty="0" smtClean="0"/>
              <a:t>GRANT MANAGER (GM) TEAM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1" y="3683493"/>
            <a:ext cx="2133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Doug Carey</a:t>
            </a:r>
          </a:p>
          <a:p>
            <a:pPr algn="ctr"/>
            <a:r>
              <a:rPr lang="en-US" sz="1600" b="1" u="sng" dirty="0" smtClean="0"/>
              <a:t>Grant Mgr.</a:t>
            </a:r>
          </a:p>
          <a:p>
            <a:pPr algn="ctr"/>
            <a:endParaRPr lang="en-US" sz="1600" b="1" u="sng" dirty="0" smtClean="0"/>
          </a:p>
          <a:p>
            <a:pPr algn="ctr"/>
            <a:endParaRPr lang="en-US" sz="1600" b="1" u="sng" dirty="0" smtClean="0"/>
          </a:p>
          <a:p>
            <a:pPr marL="285750" indent="-285750">
              <a:buFont typeface="Calibri" pitchFamily="34" charset="0"/>
              <a:buChar char="―"/>
            </a:pPr>
            <a:r>
              <a:rPr lang="en-US" sz="1600" b="1" dirty="0" smtClean="0"/>
              <a:t>College of Social Sciences</a:t>
            </a:r>
          </a:p>
          <a:p>
            <a:pPr marL="285750" indent="-285750">
              <a:buFont typeface="Calibri" pitchFamily="34" charset="0"/>
              <a:buChar char="―"/>
            </a:pPr>
            <a:r>
              <a:rPr lang="en-US" sz="1600" b="1" dirty="0" smtClean="0"/>
              <a:t>HHS</a:t>
            </a:r>
          </a:p>
          <a:p>
            <a:pPr marL="285750" indent="-285750">
              <a:buFont typeface="Calibri" pitchFamily="34" charset="0"/>
              <a:buChar char="―"/>
            </a:pPr>
            <a:r>
              <a:rPr lang="en-US" sz="1600" b="1" dirty="0" smtClean="0"/>
              <a:t>Arts &amp; Hum </a:t>
            </a:r>
          </a:p>
          <a:p>
            <a:pPr marL="285750" indent="-285750">
              <a:buFont typeface="Calibri" pitchFamily="34" charset="0"/>
              <a:buChar char="―"/>
            </a:pPr>
            <a:r>
              <a:rPr lang="en-US" sz="1600" b="1" dirty="0" smtClean="0"/>
              <a:t>Education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4" y="1182566"/>
            <a:ext cx="1676400" cy="2180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94" y="1208628"/>
            <a:ext cx="1676400" cy="2144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08" y="1205500"/>
            <a:ext cx="1676400" cy="2137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94" y="1215024"/>
            <a:ext cx="1676400" cy="21282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02909" y="3683493"/>
            <a:ext cx="2189065" cy="3210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Dr. Daniel Griffin</a:t>
            </a:r>
          </a:p>
          <a:p>
            <a:pPr algn="ctr"/>
            <a:r>
              <a:rPr lang="en-US" sz="1600" b="1" u="sng" dirty="0" smtClean="0"/>
              <a:t>Associate Director</a:t>
            </a:r>
          </a:p>
          <a:p>
            <a:pPr algn="ctr"/>
            <a:endParaRPr lang="en-US" sz="1600" b="1" u="sng" dirty="0" smtClean="0"/>
          </a:p>
          <a:p>
            <a:pPr algn="ctr"/>
            <a:endParaRPr lang="en-US" sz="1600" b="1" u="sng" dirty="0" smtClean="0"/>
          </a:p>
          <a:p>
            <a:pPr marL="285750" indent="-285750">
              <a:buFont typeface="Calibri" pitchFamily="34" charset="0"/>
              <a:buChar char="―"/>
            </a:pPr>
            <a:r>
              <a:rPr lang="en-US" sz="1600" b="1" dirty="0" smtClean="0"/>
              <a:t>Administration</a:t>
            </a:r>
          </a:p>
          <a:p>
            <a:pPr marL="285750" indent="-285750">
              <a:buFont typeface="Calibri" pitchFamily="34" charset="0"/>
              <a:buChar char="―"/>
            </a:pPr>
            <a:r>
              <a:rPr lang="en-US" sz="1600" b="1" dirty="0" smtClean="0"/>
              <a:t>Business</a:t>
            </a:r>
          </a:p>
          <a:p>
            <a:pPr marL="285750" indent="-285750">
              <a:buFont typeface="Calibri" pitchFamily="34" charset="0"/>
              <a:buChar char="―"/>
            </a:pPr>
            <a:r>
              <a:rPr lang="en-US" sz="1600" b="1" dirty="0" smtClean="0"/>
              <a:t>Engineering </a:t>
            </a:r>
          </a:p>
          <a:p>
            <a:r>
              <a:rPr lang="en-US" sz="1600" b="1" dirty="0" smtClean="0"/>
              <a:t>      </a:t>
            </a:r>
            <a:r>
              <a:rPr lang="en-US" sz="1400" dirty="0" smtClean="0"/>
              <a:t>(Except NSF or SCORE)</a:t>
            </a:r>
          </a:p>
          <a:p>
            <a:pPr marL="285750" indent="-285750">
              <a:buFont typeface="Calibri" pitchFamily="34" charset="0"/>
              <a:buChar char="―"/>
            </a:pPr>
            <a:r>
              <a:rPr lang="en-US" sz="1600" b="1" dirty="0" smtClean="0"/>
              <a:t>Library </a:t>
            </a:r>
            <a:endParaRPr lang="en-US" sz="1600" b="1" dirty="0"/>
          </a:p>
          <a:p>
            <a:pPr marL="285750" indent="-285750">
              <a:buFont typeface="Calibri" pitchFamily="34" charset="0"/>
              <a:buChar char="―"/>
            </a:pPr>
            <a:r>
              <a:rPr lang="en-US" sz="1600" b="1" dirty="0" smtClean="0"/>
              <a:t>Student Serv.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41084" y="3698400"/>
            <a:ext cx="1968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Grace I. Liu</a:t>
            </a:r>
          </a:p>
          <a:p>
            <a:pPr algn="ctr"/>
            <a:r>
              <a:rPr lang="en-US" sz="1600" b="1" u="sng" dirty="0" smtClean="0"/>
              <a:t>Grant Mgr.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Calibri" pitchFamily="34" charset="0"/>
              <a:buChar char="―"/>
            </a:pPr>
            <a:r>
              <a:rPr lang="en-US" sz="1600" b="1" dirty="0" smtClean="0"/>
              <a:t>JCAST</a:t>
            </a:r>
          </a:p>
          <a:p>
            <a:pPr marL="285750" indent="-285750">
              <a:buFont typeface="Calibri" pitchFamily="34" charset="0"/>
              <a:buChar char="―"/>
            </a:pPr>
            <a:r>
              <a:rPr lang="en-US" sz="1600" b="1" dirty="0" smtClean="0"/>
              <a:t>IP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90239" y="3683493"/>
            <a:ext cx="21903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Nancy Myers Sims</a:t>
            </a:r>
          </a:p>
          <a:p>
            <a:pPr algn="ctr"/>
            <a:r>
              <a:rPr lang="en-US" sz="1600" b="1" u="sng" dirty="0" smtClean="0"/>
              <a:t>Grants </a:t>
            </a:r>
            <a:r>
              <a:rPr lang="en-US" sz="1600" b="1" u="sng" dirty="0"/>
              <a:t>and Contracts Development </a:t>
            </a:r>
            <a:r>
              <a:rPr lang="en-US" sz="1600" b="1" u="sng" dirty="0" smtClean="0"/>
              <a:t>Specialist</a:t>
            </a:r>
          </a:p>
          <a:p>
            <a:pPr algn="ctr"/>
            <a:endParaRPr lang="en-US" sz="1600" b="1" u="sng" dirty="0"/>
          </a:p>
          <a:p>
            <a:pPr marL="285750" indent="-285750">
              <a:buFont typeface="Calibri" pitchFamily="34" charset="0"/>
              <a:buChar char="―"/>
            </a:pPr>
            <a:r>
              <a:rPr lang="en-US" sz="1600" b="1" dirty="0" smtClean="0"/>
              <a:t>Science and Math</a:t>
            </a:r>
          </a:p>
          <a:p>
            <a:pPr marL="285750" indent="-285750">
              <a:buFont typeface="Calibri" pitchFamily="34" charset="0"/>
              <a:buChar char="―"/>
            </a:pPr>
            <a:r>
              <a:rPr lang="en-US" sz="1600" b="1" dirty="0" smtClean="0"/>
              <a:t>Engineering </a:t>
            </a:r>
          </a:p>
          <a:p>
            <a:r>
              <a:rPr lang="en-US" sz="1600" dirty="0" smtClean="0"/>
              <a:t>      </a:t>
            </a:r>
            <a:r>
              <a:rPr lang="en-US" sz="1400" dirty="0" smtClean="0"/>
              <a:t>(only NSF or SCORE)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" y="0"/>
            <a:ext cx="9183950" cy="68985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7885" y="304800"/>
            <a:ext cx="32417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The PIF Process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329677" y="10668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5750">
              <a:buFont typeface="Arial" panose="020B0604020202020204" pitchFamily="34" charset="0"/>
              <a:buChar char="•"/>
            </a:pPr>
            <a:r>
              <a:rPr lang="en-US" dirty="0"/>
              <a:t>The University currently utilizes a Project Information Form (PIF) for its review and</a:t>
            </a:r>
          </a:p>
          <a:p>
            <a:pPr marL="283464"/>
            <a:r>
              <a:rPr lang="en-US" dirty="0" smtClean="0"/>
              <a:t>approval </a:t>
            </a:r>
            <a:r>
              <a:rPr lang="en-US" dirty="0"/>
              <a:t>process. Proposals for sponsored programs shall not be submitted to a</a:t>
            </a:r>
          </a:p>
          <a:p>
            <a:pPr marL="283464"/>
            <a:r>
              <a:rPr lang="en-US" dirty="0"/>
              <a:t>potential sponsor on behalf of the University and/or Foundation without prior official</a:t>
            </a:r>
          </a:p>
          <a:p>
            <a:pPr marL="283464"/>
            <a:r>
              <a:rPr lang="en-US" dirty="0"/>
              <a:t>approval obtained through the PIF routing </a:t>
            </a:r>
            <a:r>
              <a:rPr lang="en-US" dirty="0" smtClean="0"/>
              <a:t>process. (APM Policy 501)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PIF form is  process through the Grant </a:t>
            </a:r>
            <a:r>
              <a:rPr lang="en-US" dirty="0"/>
              <a:t>Application Routing and Approval Form </a:t>
            </a:r>
            <a:r>
              <a:rPr lang="en-US" dirty="0" smtClean="0"/>
              <a:t>(GRAF) through the Biz Flow system. The GRAF form </a:t>
            </a:r>
            <a:r>
              <a:rPr lang="en-US" dirty="0"/>
              <a:t>can only be initiated by a grant manager (GM) through the Office of Research and Sponsored Programs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Please contact your assigned GM at least two weeks in advance to start the GRAF routing </a:t>
            </a:r>
            <a:r>
              <a:rPr lang="en-US" dirty="0" smtClean="0"/>
              <a:t>process.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This approval process is for both proposals and contracts. In the proposal stage, the approvals are allowing us to submit the proposal whereas in a contract, it is allowing us to start negotiating with the funding agency. </a:t>
            </a:r>
            <a:r>
              <a:rPr lang="en-US" b="1" dirty="0"/>
              <a:t>You must get these approvals before you submit a proposal or start negotiating a contract</a:t>
            </a:r>
            <a:r>
              <a:rPr lang="en-US" b="1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You can login to </a:t>
            </a:r>
            <a:r>
              <a:rPr lang="en-US" dirty="0" err="1"/>
              <a:t>Bizflow</a:t>
            </a:r>
            <a:r>
              <a:rPr lang="en-US" dirty="0"/>
              <a:t> by going through </a:t>
            </a:r>
            <a:r>
              <a:rPr lang="en-US" dirty="0" smtClean="0"/>
              <a:t>my.fresnostate.edu ; using </a:t>
            </a:r>
            <a:r>
              <a:rPr lang="en-US" dirty="0"/>
              <a:t>your email username and password </a:t>
            </a:r>
            <a:endParaRPr lang="en-US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" y="0"/>
            <a:ext cx="9183950" cy="689857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7174" y="3858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Transitioning from an OLD to a NEW</a:t>
            </a:r>
            <a:br>
              <a:rPr lang="en-US" sz="3800" dirty="0" smtClean="0"/>
            </a:br>
            <a:r>
              <a:rPr lang="en-US" sz="3800" dirty="0" smtClean="0"/>
              <a:t>PIF routing system</a:t>
            </a:r>
            <a:endParaRPr lang="en-US" sz="3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GM and PI meet to discuss available grants/set deadlines/gather documents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1800" dirty="0" smtClean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83" y="4693538"/>
            <a:ext cx="1152525" cy="1138695"/>
          </a:xfrm>
        </p:spPr>
      </p:pic>
      <p:pic>
        <p:nvPicPr>
          <p:cNvPr id="2050" name="Picture 2" descr="C:\Users\rqmontano\AppData\Local\Microsoft\Windows\Temporary Internet Files\Content.IE5\T5DO19GJ\MC9002955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83" y="1752600"/>
            <a:ext cx="1471188" cy="18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qmontano\AppData\Local\Microsoft\Windows\Temporary Internet Files\Content.IE5\6YNW1IK7\MC90024035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88" y="5029200"/>
            <a:ext cx="1819656" cy="10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qmontano\AppData\Local\Microsoft\Windows\Temporary Internet Files\Content.IE5\T5DO19GJ\MC900283365[1].wmf"/>
          <p:cNvPicPr>
            <a:picLocks noChangeAspect="1" noChangeArrowheads="1"/>
          </p:cNvPicPr>
          <p:nvPr/>
        </p:nvPicPr>
        <p:blipFill>
          <a:blip r:embed="rId6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87" y="1371600"/>
            <a:ext cx="1510743" cy="15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lbow Connector 10"/>
          <p:cNvCxnSpPr/>
          <p:nvPr/>
        </p:nvCxnSpPr>
        <p:spPr>
          <a:xfrm>
            <a:off x="6293730" y="1990943"/>
            <a:ext cx="998925" cy="76291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6286820" y="3293575"/>
            <a:ext cx="1303796" cy="63902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4" name="Picture 6" descr="C:\Users\rqmontano\AppData\Local\Microsoft\Windows\Temporary Internet Files\Content.IE5\7F2S1UIX\MC9001986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61" y="3124200"/>
            <a:ext cx="2067208" cy="127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Elbow Connector 21"/>
          <p:cNvCxnSpPr/>
          <p:nvPr/>
        </p:nvCxnSpPr>
        <p:spPr>
          <a:xfrm rot="16200000" flipH="1">
            <a:off x="5010154" y="4629358"/>
            <a:ext cx="671322" cy="12836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21" name="Elbow Connector 20"/>
          <p:cNvCxnSpPr>
            <a:endCxn id="18" idx="1"/>
          </p:cNvCxnSpPr>
          <p:nvPr/>
        </p:nvCxnSpPr>
        <p:spPr>
          <a:xfrm flipV="1">
            <a:off x="6163044" y="5262886"/>
            <a:ext cx="932839" cy="28340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65115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PI starts PIF routing process.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" y="360943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PIF is sent to Department Chair  for </a:t>
            </a:r>
            <a:r>
              <a:rPr lang="en-US" dirty="0" smtClean="0"/>
              <a:t>signatures.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753" y="461655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PIF is routed to the appropriate </a:t>
            </a:r>
            <a:r>
              <a:rPr lang="en-US" dirty="0" smtClean="0"/>
              <a:t>Dean.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8753" y="5546294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PIF is then routed to ORSP via campus mail or </a:t>
            </a:r>
            <a:r>
              <a:rPr lang="en-US" dirty="0" smtClean="0"/>
              <a:t>walked 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-1"/>
            <a:ext cx="9183950" cy="6898573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04" y="990600"/>
            <a:ext cx="1505084" cy="1667605"/>
          </a:xfrm>
        </p:spPr>
      </p:pic>
      <p:sp>
        <p:nvSpPr>
          <p:cNvPr id="12" name="Content Placeholder 7"/>
          <p:cNvSpPr>
            <a:spLocks noGrp="1"/>
          </p:cNvSpPr>
          <p:nvPr>
            <p:ph type="body" sz="half" idx="2"/>
          </p:nvPr>
        </p:nvSpPr>
        <p:spPr>
          <a:xfrm>
            <a:off x="152400" y="1371601"/>
            <a:ext cx="4114800" cy="914399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Grant Manager and PI will discuss future proposals or grants/set a deadline/gather documents/…..</a:t>
            </a:r>
          </a:p>
          <a:p>
            <a:endParaRPr lang="en-US" sz="1800" dirty="0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8124" y="152400"/>
            <a:ext cx="8229600" cy="994458"/>
          </a:xfrm>
        </p:spPr>
        <p:txBody>
          <a:bodyPr>
            <a:noAutofit/>
          </a:bodyPr>
          <a:lstStyle/>
          <a:p>
            <a:pPr algn="ctr"/>
            <a:r>
              <a:rPr lang="en-US" sz="3800" b="0" dirty="0"/>
              <a:t>Transitioning from an OLD to a NEW</a:t>
            </a:r>
            <a:br>
              <a:rPr lang="en-US" sz="3800" b="0" dirty="0"/>
            </a:br>
            <a:r>
              <a:rPr lang="en-US" sz="3800" b="0" dirty="0"/>
              <a:t>PIF routing system</a:t>
            </a:r>
          </a:p>
        </p:txBody>
      </p:sp>
      <p:pic>
        <p:nvPicPr>
          <p:cNvPr id="1029" name="Picture 5" descr="C:\Users\rqmontano\AppData\Local\Microsoft\Windows\Temporary Internet Files\Content.IE5\JKVOA1TN\MC9004460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1772107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49" y="3276600"/>
            <a:ext cx="1671798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76800"/>
            <a:ext cx="1218276" cy="1180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923825"/>
            <a:ext cx="1261606" cy="1133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59" y="3590419"/>
            <a:ext cx="946487" cy="946487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>
            <a:off x="6096685" y="1600200"/>
            <a:ext cx="894893" cy="304800"/>
          </a:xfrm>
          <a:prstGeom prst="bent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>
            <a:off x="5923234" y="2208256"/>
            <a:ext cx="1120437" cy="1016253"/>
          </a:xfrm>
          <a:prstGeom prst="bent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6096685" y="3810000"/>
            <a:ext cx="690274" cy="381000"/>
          </a:xfrm>
          <a:prstGeom prst="bent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38800" y="5490749"/>
            <a:ext cx="990600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2875" y="2353269"/>
            <a:ext cx="393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Grant Manager will initiate PIF routing process through </a:t>
            </a:r>
            <a:r>
              <a:rPr lang="en-US" dirty="0" err="1" smtClean="0"/>
              <a:t>Bizflow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1449" y="3018471"/>
            <a:ext cx="399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PI will receive an email notification, will approve/deny through </a:t>
            </a:r>
            <a:r>
              <a:rPr lang="en-US" dirty="0" err="1" smtClean="0"/>
              <a:t>Bizflow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0499" y="3723495"/>
            <a:ext cx="413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Department Chair will </a:t>
            </a:r>
            <a:r>
              <a:rPr lang="en-US" dirty="0" smtClean="0"/>
              <a:t>approve/deny </a:t>
            </a:r>
            <a:r>
              <a:rPr lang="en-US" dirty="0"/>
              <a:t>PIF, then Dean will </a:t>
            </a:r>
            <a:r>
              <a:rPr lang="en-US" dirty="0" smtClean="0"/>
              <a:t>approve/deny.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9548" y="4483542"/>
            <a:ext cx="395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PIF will be routed to </a:t>
            </a:r>
            <a:r>
              <a:rPr lang="en-US" dirty="0" smtClean="0"/>
              <a:t>Director of Sponsored Programs then to AVP of Research /VP </a:t>
            </a:r>
            <a:r>
              <a:rPr lang="en-US" dirty="0"/>
              <a:t>of Admin via </a:t>
            </a:r>
            <a:r>
              <a:rPr lang="en-US" dirty="0" err="1" smtClean="0"/>
              <a:t>Bizflow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4" y="5406872"/>
            <a:ext cx="362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PIF notification to </a:t>
            </a:r>
            <a:r>
              <a:rPr lang="en-US" dirty="0" smtClean="0"/>
              <a:t>GM/Analyst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9074" y="5867400"/>
            <a:ext cx="362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PIF will be entered in to our system (SAR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457200"/>
            <a:ext cx="853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5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77809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/>
          <p:cNvSpPr/>
          <p:nvPr/>
        </p:nvSpPr>
        <p:spPr>
          <a:xfrm rot="20187384">
            <a:off x="1573444" y="2842540"/>
            <a:ext cx="1371600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" y="3276599"/>
            <a:ext cx="1295400" cy="288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857510"/>
            <a:ext cx="9144000" cy="15453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0" y="1295401"/>
            <a:ext cx="1295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7400" y="722013"/>
            <a:ext cx="19812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WHERE YOU FIND YOUR WORK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2819400"/>
            <a:ext cx="9144000" cy="2544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2895600"/>
            <a:ext cx="35052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WHERE YOU ENTER TO APPROVE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38200" y="3264932"/>
            <a:ext cx="1905000" cy="6974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09800" y="3264932"/>
            <a:ext cx="533400" cy="6212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43200" y="3264932"/>
            <a:ext cx="1295400" cy="545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1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GRANT MANAGER – INFO ENTERED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49A6-ABD9-4FF4-9082-851B93780AB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9" y="762000"/>
            <a:ext cx="8709861" cy="607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08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7603</TotalTime>
  <Words>623</Words>
  <Application>Microsoft Office PowerPoint</Application>
  <PresentationFormat>On-screen Show (4:3)</PresentationFormat>
  <Paragraphs>158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Transitioning from an OLD to a NEW PIF routing system</vt:lpstr>
      <vt:lpstr>Transitioning from an OLD to a NEW PIF routing system</vt:lpstr>
      <vt:lpstr>PowerPoint Presentation</vt:lpstr>
      <vt:lpstr>PowerPoint Presentation</vt:lpstr>
      <vt:lpstr>PowerPoint Presentation</vt:lpstr>
      <vt:lpstr>GRANT MANAGER – INFO ENTERED </vt:lpstr>
      <vt:lpstr>PowerPoint Presentation</vt:lpstr>
      <vt:lpstr>PowerPoint Presentation</vt:lpstr>
      <vt:lpstr>PowerPoint Presentation</vt:lpstr>
      <vt:lpstr>PI- EMAIL REMINDER</vt:lpstr>
      <vt:lpstr>PowerPoint Presentation</vt:lpstr>
      <vt:lpstr>PowerPoint Presentation</vt:lpstr>
      <vt:lpstr>PowerPoint Presentation</vt:lpstr>
      <vt:lpstr>Contact information</vt:lpstr>
      <vt:lpstr>QUESTIONS</vt:lpstr>
    </vt:vector>
  </TitlesOfParts>
  <Company>California State University Fresno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Rocio Montano</dc:creator>
  <cp:lastModifiedBy>Maral Kismetian</cp:lastModifiedBy>
  <cp:revision>402</cp:revision>
  <cp:lastPrinted>2014-01-02T17:28:54Z</cp:lastPrinted>
  <dcterms:created xsi:type="dcterms:W3CDTF">2012-09-10T16:24:44Z</dcterms:created>
  <dcterms:modified xsi:type="dcterms:W3CDTF">2014-01-02T17:49:55Z</dcterms:modified>
</cp:coreProperties>
</file>