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69" r:id="rId3"/>
    <p:sldId id="362" r:id="rId4"/>
    <p:sldId id="363" r:id="rId5"/>
    <p:sldId id="364" r:id="rId6"/>
    <p:sldId id="365" r:id="rId7"/>
    <p:sldId id="366" r:id="rId8"/>
    <p:sldId id="367" r:id="rId9"/>
    <p:sldId id="3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05A"/>
    <a:srgbClr val="C41230"/>
    <a:srgbClr val="296FA7"/>
    <a:srgbClr val="2B6FA5"/>
    <a:srgbClr val="2D6FA3"/>
    <a:srgbClr val="3073A5"/>
    <a:srgbClr val="3174A6"/>
    <a:srgbClr val="2C74A6"/>
    <a:srgbClr val="2C72A6"/>
    <a:srgbClr val="317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3848" autoAdjust="0"/>
  </p:normalViewPr>
  <p:slideViewPr>
    <p:cSldViewPr>
      <p:cViewPr varScale="1">
        <p:scale>
          <a:sx n="64" d="100"/>
          <a:sy n="64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-1584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5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B1D0-6120-F545-A301-613927DE4128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4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9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2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Biology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Biology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828800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/>
            </a:r>
            <a:b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Pre-medical </a:t>
            </a:r>
            <a:r>
              <a:rPr lang="en-US" sz="48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Studies</a:t>
            </a:r>
            <a:br>
              <a:rPr lang="en-US" sz="48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27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at</a:t>
            </a:r>
            <a:r>
              <a:rPr lang="en-US" sz="48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/>
            </a:r>
            <a:br>
              <a:rPr lang="en-US" sz="48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</a:br>
            <a:r>
              <a:rPr lang="en-US" sz="4800" b="1" dirty="0" smtClean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Fresno </a:t>
            </a:r>
            <a:r>
              <a:rPr lang="en-US" sz="4800" b="1" dirty="0">
                <a:solidFill>
                  <a:srgbClr val="C4123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charset="0"/>
              </a:rPr>
              <a:t>State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3200400"/>
            <a:ext cx="7386632" cy="2286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376092"/>
                </a:solidFill>
              </a:rPr>
              <a:t>Larry G. Riley, MSc, PhD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Professor – Comparative Endocrinology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Pre-Med Advisor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Biology Department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California State University, Fresno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Science 1, room 212</a:t>
            </a:r>
          </a:p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rgbClr val="376092"/>
                </a:solidFill>
              </a:rPr>
              <a:t>lriley@csufresno.edu</a:t>
            </a:r>
          </a:p>
          <a:p>
            <a:pPr algn="r"/>
            <a:endParaRPr lang="en-US" sz="600" dirty="0" smtClean="0">
              <a:solidFill>
                <a:srgbClr val="37609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5638800"/>
            <a:ext cx="3941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dirty="0">
                <a:ea typeface="ＭＳ Ｐゴシック" panose="020B0600070205080204" pitchFamily="34" charset="-128"/>
              </a:rPr>
              <a:t>Appointments are made with the Biology department @ 278-2001</a:t>
            </a:r>
          </a:p>
        </p:txBody>
      </p:sp>
    </p:spTree>
    <p:extLst>
      <p:ext uri="{BB962C8B-B14F-4D97-AF65-F5344CB8AC3E}">
        <p14:creationId xmlns:p14="http://schemas.microsoft.com/office/powerpoint/2010/main" val="1999011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27432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pPr algn="ctr"/>
            <a:r>
              <a:rPr lang="en-US" sz="4800" b="1" dirty="0" smtClean="0"/>
              <a:t>The Journey Towards a Medical Doctor (MD) &amp; Doctor of Osteopathy (DO)</a:t>
            </a:r>
            <a:r>
              <a:rPr lang="en-US" sz="4800" b="1" dirty="0" smtClean="0">
                <a:solidFill>
                  <a:srgbClr val="C41230"/>
                </a:solidFill>
              </a:rPr>
              <a:t/>
            </a:r>
            <a:br>
              <a:rPr lang="en-US" sz="4800" b="1" dirty="0" smtClean="0">
                <a:solidFill>
                  <a:srgbClr val="C41230"/>
                </a:solidFill>
              </a:rPr>
            </a:br>
            <a:r>
              <a:rPr lang="en-US" sz="4800" b="1" i="1" dirty="0" smtClean="0">
                <a:solidFill>
                  <a:srgbClr val="C41230"/>
                </a:solidFill>
              </a:rPr>
              <a:t>Financial (Application Fees &amp; Cost Medical School)</a:t>
            </a:r>
            <a:endParaRPr lang="en-US" sz="4800" b="1" i="1" dirty="0">
              <a:solidFill>
                <a:srgbClr val="C41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5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71316"/>
            <a:ext cx="7543800" cy="60568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0" y="645398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Healthcareworkout.com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76200"/>
            <a:ext cx="1600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2016 data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9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20891"/>
            <a:ext cx="7075284" cy="583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3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" y="684625"/>
            <a:ext cx="4913975" cy="405402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1" y="4507821"/>
            <a:ext cx="906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Remember you need a good credit score to qualify for many loans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225425" indent="-225425"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So, get a credit card now, but use it sparingly and pay it off every month.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163496"/>
            <a:ext cx="3461441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Lost wages while attending medical school &amp; residency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Interest on your loan(s)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$400,000 more in the hole compared to average college graduate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3278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8763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rgbClr val="C00000"/>
                </a:solidFill>
                <a:latin typeface="+mj-lt"/>
              </a:rPr>
              <a:t>Average Cost of 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2017-2018 </a:t>
            </a:r>
            <a:r>
              <a:rPr lang="en-US" altLang="en-US" sz="3200" dirty="0" smtClean="0">
                <a:latin typeface="+mj-lt"/>
              </a:rPr>
              <a:t>average cost of medical school/year (Tuition, fees, &amp; health insurance): </a:t>
            </a:r>
          </a:p>
          <a:p>
            <a:pPr marL="457200" lvl="1" indent="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Public: </a:t>
            </a:r>
            <a:endParaRPr lang="en-US" altLang="en-US" sz="3200" dirty="0" smtClean="0">
              <a:latin typeface="+mj-lt"/>
            </a:endParaRP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resident: $35,704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nonresident: $</a:t>
            </a:r>
            <a:r>
              <a:rPr lang="en-US" altLang="en-US" sz="3200" dirty="0" smtClean="0">
                <a:latin typeface="+mj-lt"/>
              </a:rPr>
              <a:t>60,141</a:t>
            </a:r>
          </a:p>
          <a:p>
            <a:pPr marL="457200" lvl="1" indent="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Private</a:t>
            </a:r>
            <a:r>
              <a:rPr lang="en-US" altLang="en-US" sz="3200" dirty="0">
                <a:latin typeface="+mj-lt"/>
              </a:rPr>
              <a:t>: </a:t>
            </a:r>
            <a:endParaRPr lang="en-US" altLang="en-US" sz="3200" dirty="0" smtClean="0">
              <a:latin typeface="+mj-lt"/>
            </a:endParaRP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Resident: $57,194</a:t>
            </a:r>
          </a:p>
          <a:p>
            <a:pPr marL="1371600" lvl="5" indent="-457200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Nonresident: $58,709</a:t>
            </a:r>
            <a:endParaRPr lang="en-US" altLang="en-US" sz="32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Remember </a:t>
            </a:r>
            <a:r>
              <a:rPr lang="en-US" altLang="en-US" sz="3200" dirty="0">
                <a:latin typeface="+mj-lt"/>
              </a:rPr>
              <a:t>you need a good credit score to qualify for many loans.</a:t>
            </a:r>
          </a:p>
        </p:txBody>
      </p:sp>
    </p:spTree>
    <p:extLst>
      <p:ext uri="{BB962C8B-B14F-4D97-AF65-F5344CB8AC3E}">
        <p14:creationId xmlns:p14="http://schemas.microsoft.com/office/powerpoint/2010/main" val="65372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304800" y="1066800"/>
            <a:ext cx="8763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American Medical Student Association estimates that over 85% of graduates in the medical field carry education debt.</a:t>
            </a:r>
          </a:p>
          <a:p>
            <a:endParaRPr lang="en-US" altLang="en-US" sz="2800" dirty="0">
              <a:solidFill>
                <a:srgbClr val="000000"/>
              </a:solidFill>
              <a:latin typeface="+mj-lt"/>
            </a:endParaRPr>
          </a:p>
          <a:p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In 2016, average medical student debt was $190,000 before interest.</a:t>
            </a:r>
          </a:p>
          <a:p>
            <a:endParaRPr lang="en-US" altLang="en-US" sz="2800" dirty="0">
              <a:solidFill>
                <a:srgbClr val="000000"/>
              </a:solidFill>
              <a:latin typeface="+mj-lt"/>
            </a:endParaRPr>
          </a:p>
          <a:p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Education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debt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should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not play a determining role in specialty 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choice.</a:t>
            </a:r>
          </a:p>
          <a:p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Expect to take 15-20 years to pay off your loan.  There are strategies to help decrease your debt.</a:t>
            </a:r>
            <a:endParaRPr lang="en-US" altLang="en-US" sz="2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63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13657" y="3048000"/>
            <a:ext cx="850174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+mj-lt"/>
              </a:rPr>
              <a:t>Malpractice Insurance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j-lt"/>
              </a:rPr>
              <a:t>Cost depends on the </a:t>
            </a:r>
            <a:r>
              <a:rPr lang="en-US" altLang="en-US" sz="3200" dirty="0" smtClean="0">
                <a:latin typeface="+mj-lt"/>
              </a:rPr>
              <a:t>State </a:t>
            </a:r>
            <a:r>
              <a:rPr lang="en-US" altLang="en-US" sz="3200" dirty="0">
                <a:latin typeface="+mj-lt"/>
              </a:rPr>
              <a:t>&amp; </a:t>
            </a:r>
            <a:r>
              <a:rPr lang="en-US" altLang="en-US" sz="3200" dirty="0" smtClean="0">
                <a:latin typeface="+mj-lt"/>
              </a:rPr>
              <a:t>Specialty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Costs can range from ~$5,000 - &gt;$50,000 annually</a:t>
            </a:r>
            <a:endParaRPr lang="en-US" altLang="en-US" sz="32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j-lt"/>
              </a:rPr>
              <a:t>Can be as high as &gt;$</a:t>
            </a:r>
            <a:r>
              <a:rPr lang="en-US" altLang="en-US" sz="3200" smtClean="0">
                <a:latin typeface="+mj-lt"/>
              </a:rPr>
              <a:t>100,000 annually</a:t>
            </a:r>
            <a:endParaRPr lang="en-US" altLang="en-US" sz="3200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657" y="16002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addition to paying off your school loans, possibly a home mortgage, and basic living expenses, you will need to have malpractice insurance (annually).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63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286</Words>
  <Application>Microsoft Office PowerPoint</Application>
  <PresentationFormat>On-screen Show (4:3)</PresentationFormat>
  <Paragraphs>41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Copperplate Gothic Bold</vt:lpstr>
      <vt:lpstr>Office Theme</vt:lpstr>
      <vt:lpstr>Office Theme</vt:lpstr>
      <vt:lpstr> Pre-medical Studies at Fresno State </vt:lpstr>
      <vt:lpstr>The Journey Towards a Medical Doctor (MD) &amp; Doctor of Osteopathy (DO) Financial (Application Fees &amp; Cost Medical School)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Larry Riley</cp:lastModifiedBy>
  <cp:revision>104</cp:revision>
  <dcterms:created xsi:type="dcterms:W3CDTF">2012-05-16T23:31:48Z</dcterms:created>
  <dcterms:modified xsi:type="dcterms:W3CDTF">2018-07-17T18:20:50Z</dcterms:modified>
</cp:coreProperties>
</file>