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5" r:id="rId6"/>
    <p:sldId id="266" r:id="rId7"/>
    <p:sldId id="273" r:id="rId8"/>
    <p:sldId id="261" r:id="rId9"/>
    <p:sldId id="267" r:id="rId10"/>
    <p:sldId id="271" r:id="rId11"/>
    <p:sldId id="274" r:id="rId12"/>
    <p:sldId id="262" r:id="rId13"/>
    <p:sldId id="268" r:id="rId14"/>
    <p:sldId id="269" r:id="rId15"/>
    <p:sldId id="270" r:id="rId16"/>
    <p:sldId id="272" r:id="rId17"/>
    <p:sldId id="275" r:id="rId18"/>
    <p:sldId id="276" r:id="rId19"/>
    <p:sldId id="277" r:id="rId20"/>
    <p:sldId id="278" r:id="rId21"/>
    <p:sldId id="279" r:id="rId22"/>
    <p:sldId id="280" r:id="rId23"/>
    <p:sldId id="263" r:id="rId24"/>
    <p:sldId id="281" r:id="rId25"/>
    <p:sldId id="283" r:id="rId26"/>
    <p:sldId id="284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6" autoAdjust="0"/>
    <p:restoredTop sz="94660"/>
  </p:normalViewPr>
  <p:slideViewPr>
    <p:cSldViewPr>
      <p:cViewPr varScale="1">
        <p:scale>
          <a:sx n="123" d="100"/>
          <a:sy n="123" d="100"/>
        </p:scale>
        <p:origin x="-120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983A00-E0CC-41D5-8E86-18A7F9EFA21E}" type="datetimeFigureOut">
              <a:rPr lang="en-US" smtClean="0"/>
              <a:pPr/>
              <a:t>9/1/2011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1ED533-A628-4F35-B4BB-358D0947EFE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0FD618B6-6E57-49F0-A40B-EF1D098EB92C}" type="datetimeFigureOut">
              <a:rPr lang="en-US" smtClean="0"/>
              <a:pPr/>
              <a:t>9/1/2011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B75270C-269D-41A8-A702-E968456489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D618B6-6E57-49F0-A40B-EF1D098EB92C}" type="datetimeFigureOut">
              <a:rPr lang="en-US" smtClean="0"/>
              <a:pPr/>
              <a:t>9/1/2011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75270C-269D-41A8-A702-E968456489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D618B6-6E57-49F0-A40B-EF1D098EB92C}" type="datetimeFigureOut">
              <a:rPr lang="en-US" smtClean="0"/>
              <a:pPr/>
              <a:t>9/1/2011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75270C-269D-41A8-A702-E968456489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D618B6-6E57-49F0-A40B-EF1D098EB92C}" type="datetimeFigureOut">
              <a:rPr lang="en-US" smtClean="0"/>
              <a:pPr/>
              <a:t>9/1/2011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75270C-269D-41A8-A702-E968456489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0FD618B6-6E57-49F0-A40B-EF1D098EB92C}" type="datetimeFigureOut">
              <a:rPr lang="en-US" smtClean="0"/>
              <a:pPr/>
              <a:t>9/1/2011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B75270C-269D-41A8-A702-E968456489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D618B6-6E57-49F0-A40B-EF1D098EB92C}" type="datetimeFigureOut">
              <a:rPr lang="en-US" smtClean="0"/>
              <a:pPr/>
              <a:t>9/1/2011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B75270C-269D-41A8-A702-E968456489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D618B6-6E57-49F0-A40B-EF1D098EB92C}" type="datetimeFigureOut">
              <a:rPr lang="en-US" smtClean="0"/>
              <a:pPr/>
              <a:t>9/1/2011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B75270C-269D-41A8-A702-E968456489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D618B6-6E57-49F0-A40B-EF1D098EB92C}" type="datetimeFigureOut">
              <a:rPr lang="en-US" smtClean="0"/>
              <a:pPr/>
              <a:t>9/1/2011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75270C-269D-41A8-A702-E968456489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D618B6-6E57-49F0-A40B-EF1D098EB92C}" type="datetimeFigureOut">
              <a:rPr lang="en-US" smtClean="0"/>
              <a:pPr/>
              <a:t>9/1/2011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75270C-269D-41A8-A702-E968456489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0FD618B6-6E57-49F0-A40B-EF1D098EB92C}" type="datetimeFigureOut">
              <a:rPr lang="en-US" smtClean="0"/>
              <a:pPr/>
              <a:t>9/1/2011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B75270C-269D-41A8-A702-E968456489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0FD618B6-6E57-49F0-A40B-EF1D098EB92C}" type="datetimeFigureOut">
              <a:rPr lang="en-US" smtClean="0"/>
              <a:pPr/>
              <a:t>9/1/2011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B75270C-269D-41A8-A702-E968456489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0FD618B6-6E57-49F0-A40B-EF1D098EB92C}" type="datetimeFigureOut">
              <a:rPr lang="en-US" smtClean="0"/>
              <a:pPr/>
              <a:t>9/1/2011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B75270C-269D-41A8-A702-E968456489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Navigating the </a:t>
            </a:r>
            <a:r>
              <a:rPr lang="en-US" dirty="0" smtClean="0"/>
              <a:t>Dissertation </a:t>
            </a:r>
            <a:r>
              <a:rPr lang="en-US" dirty="0" smtClean="0"/>
              <a:t>Template</a:t>
            </a:r>
            <a:r>
              <a:rPr lang="en-US" dirty="0" smtClean="0"/>
              <a:t>: Basics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Chuck </a:t>
            </a:r>
            <a:r>
              <a:rPr lang="en-US" dirty="0" err="1" smtClean="0"/>
              <a:t>Radke</a:t>
            </a:r>
            <a:endParaRPr lang="en-US" dirty="0" smtClean="0"/>
          </a:p>
          <a:p>
            <a:r>
              <a:rPr lang="en-US" dirty="0" smtClean="0"/>
              <a:t>The Graduate </a:t>
            </a:r>
            <a:r>
              <a:rPr lang="en-US" dirty="0" smtClean="0"/>
              <a:t>Writing Studio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753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Activate Show/Hide </a:t>
            </a:r>
            <a:r>
              <a:rPr lang="en-US" dirty="0" smtClean="0"/>
              <a:t>¶</a:t>
            </a:r>
            <a:endParaRPr lang="en-US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" y="1523999"/>
            <a:ext cx="8092440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Arrow Connector 10"/>
          <p:cNvCxnSpPr/>
          <p:nvPr/>
        </p:nvCxnSpPr>
        <p:spPr>
          <a:xfrm>
            <a:off x="2171055" y="869196"/>
            <a:ext cx="990600" cy="9144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5562600" y="2514600"/>
            <a:ext cx="3810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Show/Hide ¶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Show/Hide ¶ shows the paragraph marks and other hidden formatting symbols.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The individual paragraph’s/line’s “DNA” is contained within the ¶.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Making the ¶s visible will help you format.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Click the ¶ icon to reveal the symbols.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Pasting text into the template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6000" dirty="0" smtClean="0">
                <a:solidFill>
                  <a:srgbClr val="FF0000"/>
                </a:solidFill>
              </a:rPr>
              <a:t>1-2-3</a:t>
            </a:r>
          </a:p>
          <a:p>
            <a:r>
              <a:rPr lang="en-US" dirty="0" smtClean="0"/>
              <a:t>Select and copy (</a:t>
            </a:r>
            <a:r>
              <a:rPr lang="en-US" dirty="0" err="1" smtClean="0"/>
              <a:t>Ctrl+C</a:t>
            </a:r>
            <a:r>
              <a:rPr lang="en-US" dirty="0" smtClean="0"/>
              <a:t>) text from the “home” document (your original)</a:t>
            </a:r>
          </a:p>
          <a:p>
            <a:r>
              <a:rPr lang="en-US" dirty="0" smtClean="0"/>
              <a:t>Paste (</a:t>
            </a:r>
            <a:r>
              <a:rPr lang="en-US" dirty="0" err="1" smtClean="0"/>
              <a:t>Ctrl+V</a:t>
            </a:r>
            <a:r>
              <a:rPr lang="en-US" dirty="0" smtClean="0"/>
              <a:t>) into the “destination” document (the template)</a:t>
            </a:r>
          </a:p>
          <a:p>
            <a:r>
              <a:rPr lang="en-US" dirty="0" smtClean="0"/>
              <a:t>Select paragraph(s) and apply </a:t>
            </a:r>
            <a:r>
              <a:rPr lang="en-US" dirty="0" smtClean="0"/>
              <a:t>“dissertation text</a:t>
            </a:r>
            <a:r>
              <a:rPr lang="en-US" dirty="0" smtClean="0"/>
              <a:t>” style</a:t>
            </a:r>
          </a:p>
        </p:txBody>
      </p:sp>
    </p:spTree>
    <p:extLst>
      <p:ext uri="{BB962C8B-B14F-4D97-AF65-F5344CB8AC3E}">
        <p14:creationId xmlns="" xmlns:p14="http://schemas.microsoft.com/office/powerpoint/2010/main" val="278823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Text selected/copied (</a:t>
            </a:r>
            <a:r>
              <a:rPr lang="en-US" dirty="0" err="1" smtClean="0"/>
              <a:t>Ctrl+C</a:t>
            </a:r>
            <a:r>
              <a:rPr lang="en-US" dirty="0" smtClean="0"/>
              <a:t>) from original</a:t>
            </a:r>
            <a:endParaRPr lang="en-US" dirty="0"/>
          </a:p>
        </p:txBody>
      </p:sp>
      <p:pic>
        <p:nvPicPr>
          <p:cNvPr id="2355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1" y="1337469"/>
            <a:ext cx="8229600" cy="5215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4800600" y="2057400"/>
            <a:ext cx="3581400" cy="3733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Text pasted (</a:t>
            </a:r>
            <a:r>
              <a:rPr lang="en-US" dirty="0" err="1" smtClean="0"/>
              <a:t>Ctrl+V</a:t>
            </a:r>
            <a:r>
              <a:rPr lang="en-US" dirty="0" smtClean="0"/>
              <a:t>) in template</a:t>
            </a:r>
            <a:endParaRPr lang="en-US" dirty="0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0"/>
            <a:ext cx="8534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1447800" y="2590800"/>
            <a:ext cx="3200400" cy="2590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en-US" dirty="0" smtClean="0"/>
              <a:t>C</a:t>
            </a:r>
            <a:r>
              <a:rPr lang="en-US" dirty="0" smtClean="0"/>
              <a:t>ursor anywhere in </a:t>
            </a:r>
            <a:r>
              <a:rPr lang="en-US" dirty="0" smtClean="0"/>
              <a:t>paragraph</a:t>
            </a:r>
            <a:endParaRPr lang="en-US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432719"/>
            <a:ext cx="8153400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3352800" y="2971800"/>
            <a:ext cx="7620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 </a:t>
            </a:r>
            <a:r>
              <a:rPr lang="en-US" dirty="0" smtClean="0"/>
              <a:t>“dissertation text</a:t>
            </a:r>
            <a:r>
              <a:rPr lang="en-US" dirty="0" smtClean="0"/>
              <a:t>”</a:t>
            </a:r>
            <a:endParaRPr lang="en-US" dirty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385094"/>
            <a:ext cx="8695689" cy="5244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304800" y="2438400"/>
            <a:ext cx="914400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Headings, table titles, </a:t>
            </a:r>
            <a:br>
              <a:rPr lang="en-US" dirty="0" smtClean="0"/>
            </a:br>
            <a:r>
              <a:rPr lang="en-US" dirty="0" smtClean="0"/>
              <a:t>figure captions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Format headings, table titles, and figure captions using the Styles window.</a:t>
            </a:r>
          </a:p>
          <a:p>
            <a:endParaRPr lang="en-US" dirty="0" smtClean="0"/>
          </a:p>
          <a:p>
            <a:pPr algn="ctr">
              <a:buNone/>
            </a:pP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-Level </a:t>
            </a:r>
            <a:r>
              <a:rPr lang="en-US" dirty="0" err="1" smtClean="0"/>
              <a:t>Hdg</a:t>
            </a:r>
            <a:endParaRPr lang="en-US" dirty="0" smtClean="0"/>
          </a:p>
          <a:p>
            <a:pPr algn="ctr">
              <a:buNone/>
            </a:pPr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-Level </a:t>
            </a:r>
            <a:r>
              <a:rPr lang="en-US" dirty="0" err="1" smtClean="0"/>
              <a:t>Hdg</a:t>
            </a:r>
            <a:endParaRPr lang="en-US" dirty="0" smtClean="0"/>
          </a:p>
          <a:p>
            <a:pPr algn="ctr">
              <a:buNone/>
            </a:pPr>
            <a:r>
              <a:rPr lang="en-US" dirty="0" smtClean="0"/>
              <a:t>Table </a:t>
            </a:r>
            <a:r>
              <a:rPr lang="en-US" dirty="0" smtClean="0"/>
              <a:t>Title</a:t>
            </a:r>
          </a:p>
          <a:p>
            <a:pPr algn="ctr">
              <a:buNone/>
            </a:pPr>
            <a:r>
              <a:rPr lang="en-US" dirty="0" smtClean="0"/>
              <a:t>Figure caption</a:t>
            </a:r>
          </a:p>
          <a:p>
            <a:pPr algn="ctr"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Place cursor, select style, </a:t>
            </a:r>
            <a:br>
              <a:rPr lang="en-US" dirty="0" smtClean="0"/>
            </a:br>
            <a:r>
              <a:rPr lang="en-US" dirty="0" smtClean="0"/>
              <a:t>format line</a:t>
            </a:r>
            <a:endParaRPr lang="en-US" dirty="0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00199"/>
            <a:ext cx="8305800" cy="519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533400" y="2057400"/>
            <a:ext cx="996668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10800000">
            <a:off x="1447800" y="2514600"/>
            <a:ext cx="3429000" cy="1828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4800600" y="4267200"/>
            <a:ext cx="6858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titles</a:t>
            </a:r>
            <a:endParaRPr lang="en-US" dirty="0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7351" y="1385094"/>
            <a:ext cx="8147049" cy="5091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3733800" y="2514600"/>
            <a:ext cx="685800" cy="5738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10800000" flipV="1">
            <a:off x="1295400" y="2971800"/>
            <a:ext cx="2514600" cy="1066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304800" y="3733800"/>
            <a:ext cx="996668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Where to find the template</a:t>
            </a:r>
          </a:p>
          <a:p>
            <a:r>
              <a:rPr lang="en-US" dirty="0" smtClean="0"/>
              <a:t>Colored text</a:t>
            </a:r>
          </a:p>
          <a:p>
            <a:r>
              <a:rPr lang="en-US" dirty="0" smtClean="0"/>
              <a:t>Approval page</a:t>
            </a:r>
          </a:p>
          <a:p>
            <a:r>
              <a:rPr lang="en-US" dirty="0" smtClean="0"/>
              <a:t>Styles window</a:t>
            </a:r>
          </a:p>
          <a:p>
            <a:r>
              <a:rPr lang="en-US" dirty="0" smtClean="0"/>
              <a:t>Show/Hide</a:t>
            </a:r>
          </a:p>
          <a:p>
            <a:r>
              <a:rPr lang="en-US" dirty="0" smtClean="0"/>
              <a:t>Formatting text in the template</a:t>
            </a:r>
          </a:p>
          <a:p>
            <a:r>
              <a:rPr lang="en-US" dirty="0" smtClean="0"/>
              <a:t>Populating the Table of Contents, List of Tables, and List of Figures</a:t>
            </a:r>
          </a:p>
        </p:txBody>
      </p:sp>
    </p:spTree>
    <p:extLst>
      <p:ext uri="{BB962C8B-B14F-4D97-AF65-F5344CB8AC3E}">
        <p14:creationId xmlns="" xmlns:p14="http://schemas.microsoft.com/office/powerpoint/2010/main" val="2204136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94264"/>
          </a:xfrm>
        </p:spPr>
        <p:txBody>
          <a:bodyPr/>
          <a:lstStyle/>
          <a:p>
            <a:r>
              <a:rPr lang="en-US" dirty="0" smtClean="0"/>
              <a:t>Figure captions</a:t>
            </a:r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447800"/>
            <a:ext cx="8345169" cy="5063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4724400" y="4953000"/>
            <a:ext cx="685800" cy="5738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rot="10800000">
            <a:off x="1295400" y="3352800"/>
            <a:ext cx="3429000" cy="17526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304800" y="2895600"/>
            <a:ext cx="996668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Populate the Table of Contents…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the List of Tables, and the List of Figures.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When text is in the template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When styles have been applied (e.g., CHAPTER TITLE, 1</a:t>
            </a:r>
            <a:r>
              <a:rPr lang="en-US" baseline="30000" dirty="0" smtClean="0"/>
              <a:t>st</a:t>
            </a:r>
            <a:r>
              <a:rPr lang="en-US" dirty="0" smtClean="0"/>
              <a:t>-Level </a:t>
            </a:r>
            <a:r>
              <a:rPr lang="en-US" dirty="0" err="1" smtClean="0"/>
              <a:t>Hdg</a:t>
            </a:r>
            <a:r>
              <a:rPr lang="en-US" dirty="0" smtClean="0"/>
              <a:t>, Table Title)</a:t>
            </a:r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Left click&lt;Right click&lt;Update field (Update entire table)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Left click </a:t>
            </a:r>
            <a:br>
              <a:rPr lang="en-US" dirty="0" smtClean="0"/>
            </a:br>
            <a:r>
              <a:rPr lang="en-US" dirty="0" smtClean="0"/>
              <a:t>(table elements turn gray)</a:t>
            </a:r>
            <a:endParaRPr lang="en-US" dirty="0"/>
          </a:p>
        </p:txBody>
      </p:sp>
      <p:pic>
        <p:nvPicPr>
          <p:cNvPr id="286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371600"/>
            <a:ext cx="8267700" cy="516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Right click (brings up menu)</a:t>
            </a:r>
            <a:endParaRPr lang="en-US" dirty="0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0"/>
            <a:ext cx="8534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3581400" y="4724400"/>
            <a:ext cx="1371600" cy="1295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6373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“Update Field” populates</a:t>
            </a:r>
            <a:endParaRPr lang="en-US" dirty="0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" y="1524000"/>
            <a:ext cx="829056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1600200" y="3581400"/>
            <a:ext cx="9144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6" name="Oval 5"/>
          <p:cNvSpPr/>
          <p:nvPr/>
        </p:nvSpPr>
        <p:spPr>
          <a:xfrm>
            <a:off x="3962400" y="5105400"/>
            <a:ext cx="9144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7" name="Oval 6"/>
          <p:cNvSpPr/>
          <p:nvPr/>
        </p:nvSpPr>
        <p:spPr>
          <a:xfrm>
            <a:off x="3657600" y="3657600"/>
            <a:ext cx="6858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Select “Update entire table”&lt;OK</a:t>
            </a:r>
            <a:endParaRPr lang="en-US" dirty="0"/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0"/>
            <a:ext cx="8153400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1143000" y="1981200"/>
            <a:ext cx="1371600" cy="1295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C</a:t>
            </a:r>
            <a:r>
              <a:rPr lang="en-US" dirty="0" smtClean="0"/>
              <a:t>hapter titles, 1</a:t>
            </a:r>
            <a:r>
              <a:rPr lang="en-US" baseline="30000" dirty="0" smtClean="0"/>
              <a:t>st</a:t>
            </a:r>
            <a:r>
              <a:rPr lang="en-US" dirty="0" smtClean="0"/>
              <a:t>-Level headings, 2</a:t>
            </a:r>
            <a:r>
              <a:rPr lang="en-US" baseline="30000" dirty="0" smtClean="0"/>
              <a:t>nd</a:t>
            </a:r>
            <a:r>
              <a:rPr lang="en-US" dirty="0" smtClean="0"/>
              <a:t>-level headings, and section headings (e.g., Appendix titles) will populate the Table of Contents.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“Table Title” will populate the List of Tables, using the same “left click&lt;right click&lt;update field” sequence.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“Figure caption” will </a:t>
            </a:r>
            <a:r>
              <a:rPr lang="en-US" dirty="0" smtClean="0"/>
              <a:t>populate the List of </a:t>
            </a:r>
            <a:r>
              <a:rPr lang="en-US" dirty="0" smtClean="0"/>
              <a:t>Figures, </a:t>
            </a:r>
            <a:r>
              <a:rPr lang="en-US" dirty="0" smtClean="0"/>
              <a:t>using the same “left click&lt;right click&lt;update field” sequence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Update as often as you wish!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Where to find the template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09600" y="1676400"/>
            <a:ext cx="8153400" cy="452628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err="1" smtClean="0"/>
              <a:t>DPELFS</a:t>
            </a:r>
            <a:r>
              <a:rPr lang="en-US" dirty="0" smtClean="0"/>
              <a:t> Web site, Student Corner:</a:t>
            </a: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https://www.csufresno.edu/dpelfs/students/index.shtml</a:t>
            </a:r>
            <a:endParaRPr lang="en-US" sz="24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en-US" sz="2400" dirty="0" smtClean="0"/>
          </a:p>
          <a:p>
            <a:pPr algn="ctr">
              <a:buNone/>
            </a:pPr>
            <a:r>
              <a:rPr lang="en-US" sz="2400" dirty="0" smtClean="0"/>
              <a:t>Select “Dissertation Template” </a:t>
            </a:r>
            <a:r>
              <a:rPr lang="en-US" sz="2400" dirty="0" smtClean="0"/>
              <a:t>in the navigation bar to the </a:t>
            </a:r>
            <a:r>
              <a:rPr lang="en-US" sz="2400" dirty="0" smtClean="0"/>
              <a:t>right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414839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does the colored text mean?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en-US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Black 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text </a:t>
            </a:r>
            <a:r>
              <a:rPr lang="en-US" dirty="0" smtClean="0"/>
              <a:t>– </a:t>
            </a:r>
            <a:r>
              <a:rPr lang="en-US" i="1" dirty="0" smtClean="0"/>
              <a:t>Do not delete</a:t>
            </a:r>
            <a:r>
              <a:rPr lang="en-US" dirty="0" smtClean="0"/>
              <a:t>.  Everything in black stays in the document.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Red text </a:t>
            </a:r>
            <a:r>
              <a:rPr lang="en-US" dirty="0" smtClean="0"/>
              <a:t>– </a:t>
            </a:r>
            <a:r>
              <a:rPr lang="en-US" i="1" dirty="0" smtClean="0"/>
              <a:t>Model text</a:t>
            </a:r>
            <a:r>
              <a:rPr lang="en-US" dirty="0" smtClean="0"/>
              <a:t>. Replace with your own text, then change the ink color to black.  </a:t>
            </a:r>
            <a:endParaRPr lang="en-US" dirty="0" smtClean="0"/>
          </a:p>
          <a:p>
            <a:r>
              <a:rPr lang="en-US" dirty="0" smtClean="0">
                <a:solidFill>
                  <a:srgbClr val="0070C0"/>
                </a:solidFill>
              </a:rPr>
              <a:t>Blue text </a:t>
            </a:r>
            <a:r>
              <a:rPr lang="en-US" dirty="0" smtClean="0"/>
              <a:t>– </a:t>
            </a:r>
            <a:r>
              <a:rPr lang="en-US" i="1" dirty="0" smtClean="0"/>
              <a:t>Delete</a:t>
            </a:r>
            <a:r>
              <a:rPr lang="en-US" dirty="0" smtClean="0"/>
              <a:t>.  The blue text is instructional, providing general guidance for what goes into a particular chapter or section.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21328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Approval page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Special instructions: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No academic titles (e.g., Dr., Ph.D.) before or after committee member names, per university guidelines.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 Type only the name of the department; do not include “Department of…” preceding the department name.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2362200" y="1371600"/>
          <a:ext cx="4495800" cy="5267922"/>
        </p:xfrm>
        <a:graphic>
          <a:graphicData uri="http://schemas.openxmlformats.org/presentationml/2006/ole">
            <p:oleObj spid="_x0000_s1027" name="Acrobat Document" r:id="rId3" imgW="5829300" imgH="7543800" progId="AcroExch.Document.7">
              <p:embed/>
            </p:oleObj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4419600" y="3352800"/>
            <a:ext cx="6096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template</a:t>
            </a:r>
            <a:endParaRPr lang="en-US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351770"/>
            <a:ext cx="8375649" cy="5277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Styles window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458200" cy="4526280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Show the Styles window:</a:t>
            </a:r>
          </a:p>
          <a:p>
            <a:pPr algn="ctr">
              <a:buNone/>
            </a:pPr>
            <a:r>
              <a:rPr lang="en-US" sz="4800" dirty="0" smtClean="0"/>
              <a:t>(</a:t>
            </a:r>
            <a:r>
              <a:rPr lang="en-US" sz="4800" dirty="0" err="1" smtClean="0"/>
              <a:t>Alt+Ctrl+Shift+S</a:t>
            </a:r>
            <a:r>
              <a:rPr lang="en-US" sz="4800" dirty="0" smtClean="0"/>
              <a:t>)</a:t>
            </a:r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424361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Styles window showing</a:t>
            </a:r>
            <a:endParaRPr lang="en-US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3999"/>
            <a:ext cx="8153400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8"/>
          <p:cNvSpPr/>
          <p:nvPr/>
        </p:nvSpPr>
        <p:spPr>
          <a:xfrm>
            <a:off x="228600" y="1828800"/>
            <a:ext cx="7620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406</TotalTime>
  <Words>502</Words>
  <Application>Microsoft Office PowerPoint</Application>
  <PresentationFormat>On-screen Show (4:3)</PresentationFormat>
  <Paragraphs>90</Paragraphs>
  <Slides>26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Foundry</vt:lpstr>
      <vt:lpstr>Adobe Acrobat Document</vt:lpstr>
      <vt:lpstr>Navigating the Dissertation Template: Basics</vt:lpstr>
      <vt:lpstr>Topics</vt:lpstr>
      <vt:lpstr>Where to find the template</vt:lpstr>
      <vt:lpstr>What does the colored text mean?</vt:lpstr>
      <vt:lpstr>Approval page</vt:lpstr>
      <vt:lpstr>Sample</vt:lpstr>
      <vt:lpstr>Open template</vt:lpstr>
      <vt:lpstr>Styles window</vt:lpstr>
      <vt:lpstr>Styles window showing</vt:lpstr>
      <vt:lpstr>Activate Show/Hide ¶</vt:lpstr>
      <vt:lpstr>Show/Hide ¶</vt:lpstr>
      <vt:lpstr>Pasting text into the template</vt:lpstr>
      <vt:lpstr>Text selected/copied (Ctrl+C) from original</vt:lpstr>
      <vt:lpstr>Text pasted (Ctrl+V) in template</vt:lpstr>
      <vt:lpstr> Cursor anywhere in paragraph</vt:lpstr>
      <vt:lpstr>Select “dissertation text”</vt:lpstr>
      <vt:lpstr>Headings, table titles,  figure captions</vt:lpstr>
      <vt:lpstr>Place cursor, select style,  format line</vt:lpstr>
      <vt:lpstr>Table titles</vt:lpstr>
      <vt:lpstr>Figure captions</vt:lpstr>
      <vt:lpstr>Populate the Table of Contents…</vt:lpstr>
      <vt:lpstr>Left click  (table elements turn gray)</vt:lpstr>
      <vt:lpstr>Right click (brings up menu)</vt:lpstr>
      <vt:lpstr>“Update Field” populates</vt:lpstr>
      <vt:lpstr>Select “Update entire table”&lt;OK</vt:lpstr>
      <vt:lpstr>Updating</vt:lpstr>
    </vt:vector>
  </TitlesOfParts>
  <Company>California State University Fresno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the Thesis Template</dc:title>
  <dc:creator>Academic Affairs Field Unit 04</dc:creator>
  <cp:lastModifiedBy>Chuck Radke</cp:lastModifiedBy>
  <cp:revision>42</cp:revision>
  <dcterms:created xsi:type="dcterms:W3CDTF">2011-09-01T01:04:44Z</dcterms:created>
  <dcterms:modified xsi:type="dcterms:W3CDTF">2011-09-01T23:48:31Z</dcterms:modified>
</cp:coreProperties>
</file>