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6600FF"/>
    <a:srgbClr val="FF0000"/>
    <a:srgbClr val="660033"/>
    <a:srgbClr val="660066"/>
    <a:srgbClr val="9ED3DE"/>
    <a:srgbClr val="B696E6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59" y="-47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1059EB-B5E0-4CB1-8753-8BC063C9B8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69980C-11B6-45FF-AD2E-3E419CFD1F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AE8823-A2A2-4F07-8B7D-E0F6EE8AE26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3FC47E-91B1-45E9-9099-083E88CC8B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B396F-05E3-4C0C-948F-F6CC02C9F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9CCA3-6802-407D-8C71-6A6949720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53506-433A-4FFB-9E9F-D55F46833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1001B-501D-4AB7-9D26-3DE0A3A768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A576C7-ADA7-4C2E-8F9F-F6B8061A7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BC82D-8F2D-4550-9D11-C6B2DD13E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78491-2649-444F-909C-1167475F0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03878-7273-4CE0-A690-E7A4F4A62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68EB3-28BF-4776-BDB1-65E46389F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F2BC9-4B28-4748-A58C-898E133E59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3D5DA6-E4FA-4FE8-80D5-0C8DDF8767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snostate.zoom.us/j/86876409409?pwd=VEhTMk05ZEJmbUtQcThMNDVnQURZZz0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0988" y="7812088"/>
            <a:ext cx="6291262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1200" u="sng" dirty="0">
                <a:solidFill>
                  <a:srgbClr val="0000FF"/>
                </a:solidFill>
                <a:hlinkClick r:id="rId3"/>
              </a:rPr>
              <a:t>https://</a:t>
            </a:r>
            <a:r>
              <a:rPr lang="en-US" altLang="en-US" sz="1200" u="sng" dirty="0" smtClean="0">
                <a:solidFill>
                  <a:srgbClr val="0000FF"/>
                </a:solidFill>
                <a:hlinkClick r:id="rId3"/>
              </a:rPr>
              <a:t>fresnostate.zoom.us/j/86876409409?pwd=VEhTMk05ZEJmbUtQcThMNDVnQURZZz09</a:t>
            </a:r>
            <a:endParaRPr lang="en-US" altLang="en-US" sz="1200" u="sng" dirty="0" smtClean="0">
              <a:solidFill>
                <a:srgbClr val="0000FF"/>
              </a:solidFill>
            </a:endParaRPr>
          </a:p>
          <a:p>
            <a:pPr algn="ctr"/>
            <a:endParaRPr lang="en-US" altLang="en-US" sz="7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altLang="en-US" sz="2000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3:00 </a:t>
            </a:r>
            <a:r>
              <a:rPr lang="en-US" altLang="en-US" sz="20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p.m. – 4:00 pm Friday, February 19</a:t>
            </a:r>
            <a:r>
              <a:rPr lang="en-US" altLang="en-US" sz="2000" baseline="300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th</a:t>
            </a:r>
            <a:r>
              <a:rPr lang="en-US" altLang="en-US" sz="20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Virtual </a:t>
            </a:r>
          </a:p>
        </p:txBody>
      </p:sp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412750" y="3250057"/>
            <a:ext cx="6027738" cy="708025"/>
          </a:xfrm>
          <a:prstGeom prst="rect">
            <a:avLst/>
          </a:prstGeom>
          <a:solidFill>
            <a:schemeClr val="bg1"/>
          </a:solidFill>
          <a:ln w="31750">
            <a:solidFill>
              <a:srgbClr val="0000FF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2000" dirty="0" smtClean="0"/>
              <a:t>Dr. Nathan </a:t>
            </a:r>
            <a:r>
              <a:rPr lang="en-US" sz="2000" dirty="0" err="1" smtClean="0"/>
              <a:t>Inan</a:t>
            </a:r>
            <a:endParaRPr lang="en-US" sz="2000" dirty="0">
              <a:latin typeface="+mn-lt"/>
            </a:endParaRPr>
          </a:p>
          <a:p>
            <a:pPr algn="ctr">
              <a:defRPr/>
            </a:pPr>
            <a:r>
              <a:rPr lang="en-US" sz="2000" dirty="0" smtClean="0">
                <a:latin typeface="+mn-lt"/>
              </a:rPr>
              <a:t>Clovis Community College</a:t>
            </a:r>
            <a:endParaRPr lang="en-US" sz="2000" dirty="0">
              <a:latin typeface="+mn-lt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280988" y="4503230"/>
            <a:ext cx="6229540" cy="387798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Aft>
                <a:spcPct val="25000"/>
              </a:spcAft>
              <a:defRPr/>
            </a:pPr>
            <a:r>
              <a:rPr lang="en-US" sz="1600" b="1" dirty="0" smtClean="0">
                <a:latin typeface="+mj-lt"/>
              </a:rPr>
              <a:t>Abstract</a:t>
            </a:r>
          </a:p>
          <a:p>
            <a:pPr algn="just">
              <a:defRPr/>
            </a:pPr>
            <a:r>
              <a:rPr lang="en-US" sz="1100" dirty="0" smtClean="0"/>
              <a:t>The </a:t>
            </a:r>
            <a:r>
              <a:rPr lang="en-US" sz="1100" dirty="0"/>
              <a:t>linearized</a:t>
            </a:r>
            <a:r>
              <a:rPr lang="en-US" sz="1100" dirty="0"/>
              <a:t> Einstein field equations of General Relativity exhibit a well-known Maxwell-like form similar to the </a:t>
            </a:r>
            <a:r>
              <a:rPr lang="en-US" sz="1100" dirty="0" smtClean="0"/>
              <a:t>3-vector </a:t>
            </a:r>
            <a:r>
              <a:rPr lang="en-US" sz="1100" dirty="0"/>
              <a:t>field equations of electromagnetism. </a:t>
            </a:r>
            <a:r>
              <a:rPr lang="en-US" sz="1100" dirty="0"/>
              <a:t>Similarly, the linearized</a:t>
            </a:r>
            <a:r>
              <a:rPr lang="en-US" sz="1100" dirty="0"/>
              <a:t> geodesic equation of motion leads to a </a:t>
            </a:r>
            <a:r>
              <a:rPr lang="en-US" sz="1100" dirty="0" smtClean="0"/>
              <a:t>Lorentz-like </a:t>
            </a:r>
            <a:r>
              <a:rPr lang="en-US" sz="1100" dirty="0"/>
              <a:t>force equation. </a:t>
            </a:r>
            <a:r>
              <a:rPr lang="en-US" sz="1100" dirty="0"/>
              <a:t>Typically the harmonic coordinate condition (similar to the Lorenz gauge in electromagnetism) is utilized to arrive at these results. However, the associated “</a:t>
            </a:r>
            <a:r>
              <a:rPr lang="en-US" sz="1100" dirty="0" err="1"/>
              <a:t>gravito</a:t>
            </a:r>
            <a:r>
              <a:rPr lang="en-US" sz="1100" dirty="0"/>
              <a:t>-electric” and “</a:t>
            </a:r>
            <a:r>
              <a:rPr lang="en-US" sz="1100" dirty="0" err="1"/>
              <a:t>gravito</a:t>
            </a:r>
            <a:r>
              <a:rPr lang="en-US" sz="1100" dirty="0"/>
              <a:t>-magnetic” fields are shown to be coordinate-dependent quantities which can be made to vanish with an appropriate coordinate transformation. Furthermore, the field equations falsely predict the existence of 3-vector gravitational waves. These “mirages” are mathematical artifacts that contradict the true physical nature of gravitational fields. </a:t>
            </a:r>
            <a:r>
              <a:rPr lang="en-US" sz="1100" dirty="0"/>
              <a:t>In fact, they have been the cause for many erroneous results in the literature, particularly in gravitational wave research</a:t>
            </a:r>
            <a:r>
              <a:rPr lang="en-US" sz="1100" dirty="0" smtClean="0"/>
              <a:t>.</a:t>
            </a:r>
          </a:p>
          <a:p>
            <a:pPr algn="just">
              <a:defRPr/>
            </a:pPr>
            <a:endParaRPr lang="en-US" sz="1100" dirty="0" smtClean="0"/>
          </a:p>
          <a:p>
            <a:pPr algn="just">
              <a:defRPr/>
            </a:pPr>
            <a:r>
              <a:rPr lang="en-US" sz="1100" dirty="0" smtClean="0"/>
              <a:t>An </a:t>
            </a:r>
            <a:r>
              <a:rPr lang="en-US" sz="1100" dirty="0"/>
              <a:t>alternative approach is presented that also leads to Maxwell-like field equations, and a Lorentz-like force equation. </a:t>
            </a:r>
            <a:r>
              <a:rPr lang="en-US" sz="1100" dirty="0" smtClean="0"/>
              <a:t>However, we introduce newly </a:t>
            </a:r>
            <a:r>
              <a:rPr lang="en-US" sz="1100" dirty="0"/>
              <a:t>defined coordinate-invariant “</a:t>
            </a:r>
            <a:r>
              <a:rPr lang="en-US" sz="1100" dirty="0" err="1"/>
              <a:t>gravito</a:t>
            </a:r>
            <a:r>
              <a:rPr lang="en-US" sz="1100" dirty="0"/>
              <a:t>-electric” and “</a:t>
            </a:r>
            <a:r>
              <a:rPr lang="en-US" sz="1100" dirty="0" err="1"/>
              <a:t>gravito</a:t>
            </a:r>
            <a:r>
              <a:rPr lang="en-US" sz="1100" dirty="0"/>
              <a:t>-magnetic” 3-vector fields that cannot vanish by a </a:t>
            </a:r>
            <a:r>
              <a:rPr lang="en-US" sz="1100" dirty="0" err="1" smtClean="0"/>
              <a:t>linaer</a:t>
            </a:r>
            <a:r>
              <a:rPr lang="en-US" sz="1100" smtClean="0"/>
              <a:t> coordinate </a:t>
            </a:r>
            <a:r>
              <a:rPr lang="en-US" sz="1100" dirty="0"/>
              <a:t>transformation. </a:t>
            </a:r>
            <a:r>
              <a:rPr lang="en-US" sz="1100" dirty="0"/>
              <a:t>There are also electric-like and magnetic-like tensor fields that are shown to correctly describe the tensor nature of gravitational waves. Lastly, transverse coordinates are introduced which map these coordinate-invariant degrees of freedom to particular components of the metric perturbation. As a result, it is argued that transverse coordinates expose the mirages found in harmonic coordinates, and better represent the true nature of gravity in linearized</a:t>
            </a:r>
            <a:r>
              <a:rPr lang="en-US" sz="1100" dirty="0"/>
              <a:t> General Relativity</a:t>
            </a:r>
            <a:r>
              <a:rPr lang="en-US" sz="1100" dirty="0" smtClean="0"/>
              <a:t>.</a:t>
            </a:r>
          </a:p>
          <a:p>
            <a:pPr algn="just">
              <a:defRPr/>
            </a:pPr>
            <a:r>
              <a:rPr lang="en-US" sz="1200" dirty="0"/>
              <a:t/>
            </a:r>
            <a:br>
              <a:rPr lang="en-US" sz="1200" dirty="0"/>
            </a:br>
            <a:endParaRPr lang="en-US" sz="1600" dirty="0">
              <a:latin typeface="+mj-lt"/>
            </a:endParaRPr>
          </a:p>
        </p:txBody>
      </p:sp>
      <p:sp>
        <p:nvSpPr>
          <p:cNvPr id="4101" name="Rectangle 19"/>
          <p:cNvSpPr>
            <a:spLocks noChangeArrowheads="1"/>
          </p:cNvSpPr>
          <p:nvPr/>
        </p:nvSpPr>
        <p:spPr bwMode="auto">
          <a:xfrm>
            <a:off x="325438" y="225425"/>
            <a:ext cx="6215062" cy="8439150"/>
          </a:xfrm>
          <a:prstGeom prst="rect">
            <a:avLst/>
          </a:prstGeom>
          <a:noFill/>
          <a:ln w="222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102" name="Rectangle 20"/>
          <p:cNvSpPr>
            <a:spLocks noChangeArrowheads="1"/>
          </p:cNvSpPr>
          <p:nvPr/>
        </p:nvSpPr>
        <p:spPr bwMode="auto">
          <a:xfrm>
            <a:off x="168275" y="136525"/>
            <a:ext cx="6448425" cy="8645525"/>
          </a:xfrm>
          <a:prstGeom prst="rect">
            <a:avLst/>
          </a:prstGeom>
          <a:noFill/>
          <a:ln w="222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>
              <a:solidFill>
                <a:srgbClr val="660033"/>
              </a:solidFill>
            </a:endParaRPr>
          </a:p>
        </p:txBody>
      </p:sp>
      <p:sp>
        <p:nvSpPr>
          <p:cNvPr id="4103" name="Text Box 26"/>
          <p:cNvSpPr txBox="1">
            <a:spLocks noChangeArrowheads="1"/>
          </p:cNvSpPr>
          <p:nvPr/>
        </p:nvSpPr>
        <p:spPr bwMode="auto">
          <a:xfrm>
            <a:off x="342265" y="4089845"/>
            <a:ext cx="6219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b="1" dirty="0" err="1">
                <a:solidFill>
                  <a:srgbClr val="FF0000"/>
                </a:solidFill>
              </a:rPr>
              <a:t>Maxwellian</a:t>
            </a:r>
            <a:r>
              <a:rPr lang="en-US" altLang="en-US" b="1" dirty="0">
                <a:solidFill>
                  <a:srgbClr val="FF0000"/>
                </a:solidFill>
              </a:rPr>
              <a:t> Mirages in General Relativity</a:t>
            </a:r>
          </a:p>
        </p:txBody>
      </p:sp>
      <p:sp>
        <p:nvSpPr>
          <p:cNvPr id="4104" name="AutoShape 47" descr="http://www3.nd.edu/%7Egezelter/Research/images/bulk_mod_scale.jpg"/>
          <p:cNvSpPr>
            <a:spLocks noChangeAspect="1" noChangeArrowheads="1"/>
          </p:cNvSpPr>
          <p:nvPr/>
        </p:nvSpPr>
        <p:spPr bwMode="auto">
          <a:xfrm>
            <a:off x="168275" y="-1836738"/>
            <a:ext cx="4352925" cy="38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4105" name="AutoShape 49" descr="http://www3.nd.edu/%7Egezelter/Research/images/bulk_mod_scale.jpg"/>
          <p:cNvSpPr>
            <a:spLocks noChangeAspect="1" noChangeArrowheads="1"/>
          </p:cNvSpPr>
          <p:nvPr/>
        </p:nvSpPr>
        <p:spPr bwMode="auto">
          <a:xfrm>
            <a:off x="320675" y="-1684338"/>
            <a:ext cx="4352925" cy="38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4106" name="AutoShape 14" descr="http://www.chemistry2011.org/images/news/QuantumMagnetsMovingAlongScientistsObservesCoherentPropagationOfASingleSpinImpurityInAChainOfUltracoldAtoms.jpg"/>
          <p:cNvSpPr>
            <a:spLocks noChangeAspect="1" noChangeArrowheads="1"/>
          </p:cNvSpPr>
          <p:nvPr/>
        </p:nvSpPr>
        <p:spPr bwMode="auto">
          <a:xfrm>
            <a:off x="168275" y="-1600200"/>
            <a:ext cx="71532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4107" name="AutoShape 16" descr="http://www.chemistry2011.org/images/news/QuantumMagnetsMovingAlongScientistsObservesCoherentPropagationOfASingleSpinImpurityInAChainOfUltracoldAtoms.jpg"/>
          <p:cNvSpPr>
            <a:spLocks noChangeAspect="1" noChangeArrowheads="1"/>
          </p:cNvSpPr>
          <p:nvPr/>
        </p:nvSpPr>
        <p:spPr bwMode="auto">
          <a:xfrm>
            <a:off x="320675" y="-1447800"/>
            <a:ext cx="71532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4108" name="AutoShape 18" descr="http://www.chemistry2011.org/images/news/QuantumMagnetsMovingAlongScientistsObservesCoherentPropagationOfASingleSpinImpurityInAChainOfUltracoldAtoms.jpg"/>
          <p:cNvSpPr>
            <a:spLocks noChangeAspect="1" noChangeArrowheads="1"/>
          </p:cNvSpPr>
          <p:nvPr/>
        </p:nvSpPr>
        <p:spPr bwMode="auto">
          <a:xfrm>
            <a:off x="473075" y="-1295400"/>
            <a:ext cx="5973763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4109" name="AutoShape 22" descr="http://www.chemistry2011.org/images/news/QuantumMagnetsMovingAlongScientistsObservesCoherentPropagationOfASingleSpinImpurityInAChainOfUltracoldAtoms.jpg"/>
          <p:cNvSpPr>
            <a:spLocks noChangeAspect="1" noChangeArrowheads="1"/>
          </p:cNvSpPr>
          <p:nvPr/>
        </p:nvSpPr>
        <p:spPr bwMode="auto">
          <a:xfrm>
            <a:off x="777875" y="-990600"/>
            <a:ext cx="71532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1889125" y="282575"/>
            <a:ext cx="4302125" cy="7699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4400" b="1" dirty="0">
                <a:latin typeface="+mj-lt"/>
              </a:rPr>
              <a:t>COLLOQUIUM</a:t>
            </a:r>
          </a:p>
        </p:txBody>
      </p:sp>
      <p:pic>
        <p:nvPicPr>
          <p:cNvPr id="4111" name="Picture 1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" y="311150"/>
            <a:ext cx="11668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425" y="1362075"/>
            <a:ext cx="6139815" cy="16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1318</TotalTime>
  <Words>288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Blank Presentation</vt:lpstr>
      <vt:lpstr>Slide 1</vt:lpstr>
    </vt:vector>
  </TitlesOfParts>
  <Company>CSUFresno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Fred Ringwald</dc:creator>
  <cp:lastModifiedBy>Nathan's laptop</cp:lastModifiedBy>
  <cp:revision>139</cp:revision>
  <cp:lastPrinted>2000-09-08T21:55:44Z</cp:lastPrinted>
  <dcterms:created xsi:type="dcterms:W3CDTF">1999-09-15T19:37:42Z</dcterms:created>
  <dcterms:modified xsi:type="dcterms:W3CDTF">2021-01-20T23:09:20Z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50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C:\temp</vt:lpwstr>
  </property>
</Properties>
</file>