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sldIdLst>
    <p:sldId id="259" r:id="rId2"/>
  </p:sldIdLst>
  <p:sldSz cx="36576000" cy="27432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640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3" autoAdjust="0"/>
    <p:restoredTop sz="94660"/>
  </p:normalViewPr>
  <p:slideViewPr>
    <p:cSldViewPr snapToGrid="0">
      <p:cViewPr varScale="1">
        <p:scale>
          <a:sx n="25" d="100"/>
          <a:sy n="25" d="100"/>
        </p:scale>
        <p:origin x="-592" y="-176"/>
      </p:cViewPr>
      <p:guideLst>
        <p:guide orient="horz" pos="8640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0E8156C-60A0-F443-88A2-1E43EA6AA683}"/>
              </a:ext>
            </a:extLst>
          </p:cNvPr>
          <p:cNvSpPr/>
          <p:nvPr userDrawn="1"/>
        </p:nvSpPr>
        <p:spPr>
          <a:xfrm>
            <a:off x="0" y="-50838"/>
            <a:ext cx="36576000" cy="40259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540752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1442353" y="4461628"/>
            <a:ext cx="13691289" cy="88963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2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11440436" y="13780528"/>
            <a:ext cx="13691289" cy="2987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16"/>
          </p:nvPr>
        </p:nvSpPr>
        <p:spPr>
          <a:xfrm>
            <a:off x="26017595" y="4461628"/>
            <a:ext cx="10019565" cy="34796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753" y="8333124"/>
            <a:ext cx="10017648" cy="1469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half" idx="17"/>
          </p:nvPr>
        </p:nvSpPr>
        <p:spPr>
          <a:xfrm>
            <a:off x="26015676" y="8314380"/>
            <a:ext cx="10017648" cy="14699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40436" y="17159414"/>
            <a:ext cx="13693203" cy="5854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23387356"/>
            <a:ext cx="36576000" cy="40259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144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36576000" cy="4025900"/>
          </a:xfrm>
          <a:prstGeom prst="rect">
            <a:avLst/>
          </a:prstGeom>
        </p:spPr>
        <p:txBody>
          <a:bodyPr anchor="b"/>
          <a:lstStyle>
            <a:lvl1pPr algn="ctr">
              <a:defRPr sz="1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1376" y="23685520"/>
            <a:ext cx="8246247" cy="3408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43" y="24357461"/>
            <a:ext cx="9944619" cy="20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20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87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230434" y="4480134"/>
            <a:ext cx="24789914" cy="2469366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solidFill>
                  <a:srgbClr val="00006B"/>
                </a:solidFill>
              </a:rPr>
              <a:t>Porterville Summer Writing Academy</a:t>
            </a:r>
          </a:p>
          <a:p>
            <a:pPr algn="ctr">
              <a:spcBef>
                <a:spcPts val="400"/>
              </a:spcBef>
            </a:pPr>
            <a:r>
              <a:rPr lang="en-US" sz="5800" dirty="0" smtClean="0">
                <a:solidFill>
                  <a:srgbClr val="00006B"/>
                </a:solidFill>
              </a:rPr>
              <a:t>A partnership with Porterville College serving Porterville-area teachers and students</a:t>
            </a:r>
          </a:p>
          <a:p>
            <a:pPr algn="ctr">
              <a:spcBef>
                <a:spcPts val="400"/>
              </a:spcBef>
            </a:pPr>
            <a:r>
              <a:rPr lang="en-US" sz="4300" dirty="0">
                <a:solidFill>
                  <a:srgbClr val="00006B"/>
                </a:solidFill>
              </a:rPr>
              <a:t>July 23-Aug. 2, 2018 • Porterville College</a:t>
            </a:r>
          </a:p>
          <a:p>
            <a:pPr algn="ctr">
              <a:spcBef>
                <a:spcPts val="400"/>
              </a:spcBef>
            </a:pPr>
            <a:endParaRPr lang="en-US" sz="5800" dirty="0">
              <a:solidFill>
                <a:srgbClr val="0000FF"/>
              </a:solidFill>
            </a:endParaRPr>
          </a:p>
        </p:txBody>
      </p:sp>
      <p:pic>
        <p:nvPicPr>
          <p:cNvPr id="10" name="Picture Placeholder 9" descr="IMG_3996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3" t="15111" r="4228" b="18238"/>
          <a:stretch/>
        </p:blipFill>
        <p:spPr>
          <a:xfrm>
            <a:off x="11289434" y="7125908"/>
            <a:ext cx="13829919" cy="8254735"/>
          </a:xfrm>
          <a:ln>
            <a:solidFill>
              <a:srgbClr val="000090"/>
            </a:solidFill>
          </a:ln>
        </p:spPr>
      </p:pic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25648181" y="7090605"/>
            <a:ext cx="10385143" cy="15923647"/>
          </a:xfrm>
        </p:spPr>
        <p:txBody>
          <a:bodyPr/>
          <a:lstStyle/>
          <a:p>
            <a:r>
              <a:rPr lang="en-US" b="1" dirty="0" smtClean="0">
                <a:solidFill>
                  <a:srgbClr val="00006B"/>
                </a:solidFill>
              </a:rPr>
              <a:t>Week One: </a:t>
            </a:r>
          </a:p>
          <a:p>
            <a:pPr marL="685800" indent="-685800">
              <a:spcBef>
                <a:spcPts val="400"/>
              </a:spcBef>
              <a:buFont typeface="Arial"/>
              <a:buChar char="•"/>
            </a:pPr>
            <a:r>
              <a:rPr lang="en-US" dirty="0" smtClean="0">
                <a:solidFill>
                  <a:srgbClr val="00006B"/>
                </a:solidFill>
              </a:rPr>
              <a:t>9 Porterville-area secondary teachers participated in a 4-day workshop led by SJVWP Teacher Leaders focused on developing their knowledge of argument writing and understanding of how to develop their students as writers</a:t>
            </a:r>
          </a:p>
          <a:p>
            <a:pPr>
              <a:spcBef>
                <a:spcPts val="2200"/>
              </a:spcBef>
            </a:pPr>
            <a:r>
              <a:rPr lang="en-US" b="1" dirty="0" smtClean="0">
                <a:solidFill>
                  <a:srgbClr val="00006B"/>
                </a:solidFill>
              </a:rPr>
              <a:t>Week Two:</a:t>
            </a:r>
          </a:p>
          <a:p>
            <a:pPr marL="685800" indent="-6858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6B"/>
                </a:solidFill>
              </a:rPr>
              <a:t>10 7</a:t>
            </a:r>
            <a:r>
              <a:rPr lang="en-US" baseline="30000" dirty="0" smtClean="0">
                <a:solidFill>
                  <a:srgbClr val="00006B"/>
                </a:solidFill>
              </a:rPr>
              <a:t>th</a:t>
            </a:r>
            <a:r>
              <a:rPr lang="en-US" dirty="0" smtClean="0">
                <a:solidFill>
                  <a:srgbClr val="00006B"/>
                </a:solidFill>
              </a:rPr>
              <a:t>-12</a:t>
            </a:r>
            <a:r>
              <a:rPr lang="en-US" baseline="30000" dirty="0" smtClean="0">
                <a:solidFill>
                  <a:srgbClr val="00006B"/>
                </a:solidFill>
              </a:rPr>
              <a:t>th</a:t>
            </a:r>
            <a:r>
              <a:rPr lang="en-US" dirty="0" smtClean="0">
                <a:solidFill>
                  <a:srgbClr val="00006B"/>
                </a:solidFill>
              </a:rPr>
              <a:t> grade students participated in a 4-morning workshop helping them to develop as writers led by the participating teachers with the SJVWP Teacher Leaders</a:t>
            </a:r>
          </a:p>
          <a:p>
            <a:pPr marL="685800" indent="-68580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6B"/>
                </a:solidFill>
              </a:rPr>
              <a:t>Teachers and Teacher Leaders de-briefed together in the afternoons and made plans for the next day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rgbClr val="00006B"/>
                </a:solidFill>
              </a:rPr>
              <a:t>•</a:t>
            </a:r>
          </a:p>
          <a:p>
            <a:pPr marL="274320">
              <a:spcBef>
                <a:spcPts val="600"/>
              </a:spcBef>
            </a:pPr>
            <a:r>
              <a:rPr lang="en-US" dirty="0" smtClean="0">
                <a:solidFill>
                  <a:srgbClr val="00006B"/>
                </a:solidFill>
              </a:rPr>
              <a:t>“</a:t>
            </a:r>
            <a:r>
              <a:rPr lang="en-US" i="1" dirty="0">
                <a:solidFill>
                  <a:srgbClr val="00006B"/>
                </a:solidFill>
              </a:rPr>
              <a:t>I loved the experience of seeing great Demo lessons and then actually applying them with students</a:t>
            </a:r>
            <a:r>
              <a:rPr lang="en-US" i="1" dirty="0" smtClean="0">
                <a:solidFill>
                  <a:srgbClr val="00006B"/>
                </a:solidFill>
              </a:rPr>
              <a:t>.</a:t>
            </a:r>
            <a:r>
              <a:rPr lang="en-US" dirty="0" smtClean="0">
                <a:solidFill>
                  <a:srgbClr val="00006B"/>
                </a:solidFill>
              </a:rPr>
              <a:t>”</a:t>
            </a:r>
          </a:p>
          <a:p>
            <a:pPr marL="274320">
              <a:spcBef>
                <a:spcPts val="3000"/>
              </a:spcBef>
            </a:pPr>
            <a:r>
              <a:rPr lang="en-US" dirty="0" smtClean="0">
                <a:solidFill>
                  <a:srgbClr val="00006B"/>
                </a:solidFill>
              </a:rPr>
              <a:t>“</a:t>
            </a:r>
            <a:r>
              <a:rPr lang="en-US" i="1" dirty="0" smtClean="0">
                <a:solidFill>
                  <a:srgbClr val="00006B"/>
                </a:solidFill>
              </a:rPr>
              <a:t>It </a:t>
            </a:r>
            <a:r>
              <a:rPr lang="en-US" i="1" dirty="0">
                <a:solidFill>
                  <a:srgbClr val="00006B"/>
                </a:solidFill>
              </a:rPr>
              <a:t>was by far the best PD I've </a:t>
            </a:r>
            <a:r>
              <a:rPr lang="en-US" i="1" dirty="0" smtClean="0">
                <a:solidFill>
                  <a:srgbClr val="00006B"/>
                </a:solidFill>
              </a:rPr>
              <a:t>had</a:t>
            </a:r>
            <a:r>
              <a:rPr lang="en-US" dirty="0" smtClean="0">
                <a:solidFill>
                  <a:srgbClr val="00006B"/>
                </a:solidFill>
              </a:rPr>
              <a:t>.” </a:t>
            </a:r>
          </a:p>
          <a:p>
            <a:pPr>
              <a:spcBef>
                <a:spcPts val="600"/>
              </a:spcBef>
            </a:pPr>
            <a:endParaRPr lang="en-US" dirty="0">
              <a:solidFill>
                <a:srgbClr val="00006B"/>
              </a:solidFill>
            </a:endParaRPr>
          </a:p>
          <a:p>
            <a:pPr>
              <a:spcBef>
                <a:spcPts val="600"/>
              </a:spcBef>
            </a:pPr>
            <a:endParaRPr lang="en-US" dirty="0" smtClean="0">
              <a:solidFill>
                <a:srgbClr val="00006B"/>
              </a:solidFill>
            </a:endParaRPr>
          </a:p>
          <a:p>
            <a:endParaRPr lang="en-US" dirty="0" smtClean="0"/>
          </a:p>
          <a:p>
            <a:pPr marL="685800" indent="-685800">
              <a:buFont typeface="Arial"/>
              <a:buChar char="•"/>
            </a:pPr>
            <a:endParaRPr lang="en-US" dirty="0"/>
          </a:p>
        </p:txBody>
      </p:sp>
      <p:pic>
        <p:nvPicPr>
          <p:cNvPr id="11" name="Picture 10" descr="IMG_388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-8" r="17230"/>
          <a:stretch/>
        </p:blipFill>
        <p:spPr>
          <a:xfrm>
            <a:off x="11254154" y="15631983"/>
            <a:ext cx="6337077" cy="7333139"/>
          </a:xfrm>
          <a:prstGeom prst="rect">
            <a:avLst/>
          </a:prstGeom>
          <a:ln>
            <a:solidFill>
              <a:srgbClr val="000090"/>
            </a:solidFill>
          </a:ln>
        </p:spPr>
      </p:pic>
      <p:pic>
        <p:nvPicPr>
          <p:cNvPr id="12" name="Picture 11" descr="IMG_928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12" t="37165" r="41461" b="24082"/>
          <a:stretch/>
        </p:blipFill>
        <p:spPr>
          <a:xfrm>
            <a:off x="17851418" y="15662856"/>
            <a:ext cx="7267571" cy="7302266"/>
          </a:xfrm>
          <a:prstGeom prst="rect">
            <a:avLst/>
          </a:prstGeom>
          <a:ln>
            <a:solidFill>
              <a:srgbClr val="000090"/>
            </a:solidFill>
          </a:ln>
        </p:spPr>
      </p:pic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0" y="-304798"/>
            <a:ext cx="36576000" cy="3338589"/>
          </a:xfrm>
        </p:spPr>
        <p:txBody>
          <a:bodyPr/>
          <a:lstStyle/>
          <a:p>
            <a:r>
              <a:rPr lang="en-US" sz="9600" b="1" dirty="0">
                <a:latin typeface="+mn-lt"/>
              </a:rPr>
              <a:t>San Joaquin Valley Writing Project: </a:t>
            </a:r>
            <a:r>
              <a:rPr lang="en-US" sz="9600" dirty="0"/>
              <a:t>Engaging with Teachers and Students Throughout the Region to Improve the Writing of All Students</a:t>
            </a:r>
            <a:endParaRPr lang="en-US" sz="9600" dirty="0"/>
          </a:p>
        </p:txBody>
      </p:sp>
      <p:sp>
        <p:nvSpPr>
          <p:cNvPr id="17" name="Text Placeholder 5"/>
          <p:cNvSpPr txBox="1">
            <a:spLocks/>
          </p:cNvSpPr>
          <p:nvPr/>
        </p:nvSpPr>
        <p:spPr>
          <a:xfrm>
            <a:off x="1" y="1884305"/>
            <a:ext cx="36651428" cy="195833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 defTabSz="3657600" rtl="0" eaLnBrk="1" latinLnBrk="0" hangingPunct="1">
              <a:lnSpc>
                <a:spcPct val="90000"/>
              </a:lnSpc>
              <a:spcBef>
                <a:spcPts val="4000"/>
              </a:spcBef>
              <a:buFont typeface="Arial" panose="020B0604020202020204" pitchFamily="34" charset="0"/>
              <a:buNone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8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0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296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0" indent="-914400" algn="l" defTabSz="36576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5400" dirty="0" smtClean="0">
                <a:solidFill>
                  <a:schemeClr val="bg1"/>
                </a:solidFill>
              </a:rPr>
              <a:t>Director: Dr. Juliet Wahleithner, Literacy, Early, Bilingual, &amp; Special Education</a:t>
            </a:r>
            <a:endParaRPr lang="en-US" sz="540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0901356" y="4444857"/>
            <a:ext cx="105839" cy="18626068"/>
          </a:xfrm>
          <a:prstGeom prst="line">
            <a:avLst/>
          </a:prstGeom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Logo.tif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8927" b="36242"/>
          <a:stretch/>
        </p:blipFill>
        <p:spPr>
          <a:xfrm>
            <a:off x="246956" y="3986250"/>
            <a:ext cx="10301606" cy="440958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846706" y="8572227"/>
            <a:ext cx="9746973" cy="14425494"/>
          </a:xfrm>
        </p:spPr>
        <p:txBody>
          <a:bodyPr/>
          <a:lstStyle/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00006B"/>
                </a:solidFill>
              </a:rPr>
              <a:t>WHO WE ARE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>
                <a:solidFill>
                  <a:srgbClr val="00006B"/>
                </a:solidFill>
              </a:rPr>
              <a:t>Network of K-16 Teacher Leaders who support teaching and learning of writing in ALL disciplines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>
                <a:solidFill>
                  <a:srgbClr val="00006B"/>
                </a:solidFill>
              </a:rPr>
              <a:t>Local affiliate of California Writing Project and National Writing Project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 smtClean="0">
                <a:solidFill>
                  <a:srgbClr val="00006B"/>
                </a:solidFill>
              </a:rPr>
              <a:t>Founded </a:t>
            </a:r>
            <a:r>
              <a:rPr lang="en-US" sz="4400" dirty="0">
                <a:solidFill>
                  <a:srgbClr val="00006B"/>
                </a:solidFill>
              </a:rPr>
              <a:t>at Fresno </a:t>
            </a:r>
            <a:r>
              <a:rPr lang="en-US" sz="4400" dirty="0" smtClean="0">
                <a:solidFill>
                  <a:srgbClr val="00006B"/>
                </a:solidFill>
              </a:rPr>
              <a:t>State in 1979</a:t>
            </a:r>
            <a:endParaRPr lang="en-US" sz="4400" dirty="0">
              <a:solidFill>
                <a:srgbClr val="00006B"/>
              </a:solidFill>
            </a:endParaRPr>
          </a:p>
          <a:p>
            <a:pPr>
              <a:spcBef>
                <a:spcPts val="2200"/>
              </a:spcBef>
            </a:pPr>
            <a:r>
              <a:rPr lang="en-US" b="1" dirty="0">
                <a:solidFill>
                  <a:srgbClr val="00006B"/>
                </a:solidFill>
              </a:rPr>
              <a:t>WHAT WE DO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>
                <a:solidFill>
                  <a:srgbClr val="00006B"/>
                </a:solidFill>
              </a:rPr>
              <a:t>Develop teachers as writers, researchers, and instructional leaders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>
                <a:solidFill>
                  <a:srgbClr val="00006B"/>
                </a:solidFill>
              </a:rPr>
              <a:t>Provide professional development for teachers grounded in research and real-classroom experience, connected to the Common Core Standards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>
                <a:solidFill>
                  <a:srgbClr val="00006B"/>
                </a:solidFill>
              </a:rPr>
              <a:t>Provide writing programs for students and families</a:t>
            </a:r>
          </a:p>
          <a:p>
            <a:pPr marL="685800" lvl="0" indent="-685800">
              <a:spcBef>
                <a:spcPts val="2200"/>
              </a:spcBef>
              <a:buFont typeface="Arial"/>
              <a:buChar char="•"/>
            </a:pPr>
            <a:r>
              <a:rPr lang="en-US" sz="4400" dirty="0">
                <a:solidFill>
                  <a:srgbClr val="00006B"/>
                </a:solidFill>
              </a:rPr>
              <a:t>Serve over 350 local K-16 teachers annually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21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1036</TotalTime>
  <Words>270</Words>
  <Application>Microsoft Macintosh PowerPoint</Application>
  <PresentationFormat>Custom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San Joaquin Valley Writing Project: Engaging with Teachers and Students Throughout the Region to Improve the Writing of All Students</vt:lpstr>
    </vt:vector>
  </TitlesOfParts>
  <Company>CSU, Fresno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Desiree B. Herroz</dc:creator>
  <cp:lastModifiedBy>Juliet Wahleithner</cp:lastModifiedBy>
  <cp:revision>26</cp:revision>
  <dcterms:created xsi:type="dcterms:W3CDTF">2016-02-22T20:25:15Z</dcterms:created>
  <dcterms:modified xsi:type="dcterms:W3CDTF">2019-04-12T18:59:59Z</dcterms:modified>
</cp:coreProperties>
</file>