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60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3" autoAdjust="0"/>
    <p:restoredTop sz="94660"/>
  </p:normalViewPr>
  <p:slideViewPr>
    <p:cSldViewPr snapToGrid="0">
      <p:cViewPr>
        <p:scale>
          <a:sx n="44" d="100"/>
          <a:sy n="44" d="100"/>
        </p:scale>
        <p:origin x="-1264" y="-168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3A9E8DC-4D47-BD4B-BD53-BADC3AEEAC70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B57B5B-C73C-4F40-B758-F542CFC5197A}"/>
              </a:ext>
            </a:extLst>
          </p:cNvPr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40752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540752" y="8352180"/>
            <a:ext cx="10017645" cy="146620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440436" y="4417748"/>
            <a:ext cx="13691289" cy="3523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6015678" y="1220356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015676" y="16288510"/>
            <a:ext cx="10017648" cy="67257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40436" y="8394026"/>
            <a:ext cx="13693203" cy="14620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26015681" y="4417748"/>
            <a:ext cx="10017645" cy="718052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3" y="24357461"/>
            <a:ext cx="9944619" cy="2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04798"/>
            <a:ext cx="36576000" cy="4025900"/>
          </a:xfrm>
        </p:spPr>
        <p:txBody>
          <a:bodyPr/>
          <a:lstStyle/>
          <a:p>
            <a:r>
              <a:rPr lang="en-US" sz="11000" dirty="0" smtClean="0">
                <a:solidFill>
                  <a:schemeClr val="bg2"/>
                </a:solidFill>
              </a:rPr>
              <a:t>Equity in School Discipline: </a:t>
            </a:r>
            <a:br>
              <a:rPr lang="en-US" sz="11000" dirty="0" smtClean="0">
                <a:solidFill>
                  <a:schemeClr val="bg2"/>
                </a:solidFill>
              </a:rPr>
            </a:br>
            <a:r>
              <a:rPr lang="en-US" sz="11000" dirty="0" smtClean="0">
                <a:solidFill>
                  <a:schemeClr val="bg2"/>
                </a:solidFill>
              </a:rPr>
              <a:t>Scholarly Impact on Fresno County Schools</a:t>
            </a:r>
            <a:br>
              <a:rPr lang="en-US" sz="11000" dirty="0" smtClean="0">
                <a:solidFill>
                  <a:schemeClr val="bg2"/>
                </a:solidFill>
              </a:rPr>
            </a:br>
            <a:r>
              <a:rPr lang="en-US" sz="5000" dirty="0" smtClean="0">
                <a:solidFill>
                  <a:schemeClr val="bg2"/>
                </a:solidFill>
              </a:rPr>
              <a:t>Dr. Jessica Hannigan, Assistant Professor, Department of Educational Leadership, #dontsuspendme #equityinschooldiscipline</a:t>
            </a:r>
            <a:endParaRPr lang="en-US" sz="5000" dirty="0">
              <a:solidFill>
                <a:schemeClr val="bg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3136788" y="5255866"/>
            <a:ext cx="10019565" cy="4038177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5200" b="1" dirty="0" smtClean="0"/>
              <a:t>Strategic Theme: </a:t>
            </a:r>
            <a:r>
              <a:rPr lang="en-US" sz="5200" dirty="0" smtClean="0"/>
              <a:t>Grow and develop collaborative and engaged community partnerships to increase supports for students and the University</a:t>
            </a:r>
            <a:r>
              <a:rPr lang="en-US" sz="5500" dirty="0" smtClean="0"/>
              <a:t>. </a:t>
            </a:r>
            <a:endParaRPr lang="en-US" sz="5500" dirty="0"/>
          </a:p>
        </p:txBody>
      </p:sp>
      <p:pic>
        <p:nvPicPr>
          <p:cNvPr id="11" name="Picture Placeholder 10" descr="Screen Shot 2019-04-12 at 3.08.27 PM.pn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2902"/>
          <a:stretch>
            <a:fillRect/>
          </a:stretch>
        </p:blipFill>
        <p:spPr>
          <a:xfrm>
            <a:off x="25803777" y="4417748"/>
            <a:ext cx="10229550" cy="7180528"/>
          </a:xfrm>
          <a:ln w="28575" cmpd="sng">
            <a:solidFill>
              <a:srgbClr val="FF0000"/>
            </a:solidFill>
          </a:ln>
        </p:spPr>
      </p:pic>
      <p:pic>
        <p:nvPicPr>
          <p:cNvPr id="15" name="Picture 14" descr="Screen Shot 2019-04-12 at 3.0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706" y="16073601"/>
            <a:ext cx="10284338" cy="659990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 descr="Screen Shot 2019-04-12 at 3.08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667" y="12049172"/>
            <a:ext cx="10352696" cy="3646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" name="Picture 18" descr="Screen Shot 2019-04-12 at 3.17.5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" y="17867060"/>
            <a:ext cx="9766091" cy="53528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Picture 19" descr="Screen Shot 2019-04-12 at 3.17.3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2" y="4168399"/>
            <a:ext cx="9544494" cy="61847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484682" y="10778375"/>
            <a:ext cx="9560128" cy="686341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14300" lvl="0">
              <a:buClr>
                <a:schemeClr val="dk1"/>
              </a:buClr>
              <a:buSzPts val="18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Avenir"/>
                <a:cs typeface="Times New Roman"/>
                <a:sym typeface="Avenir"/>
              </a:rPr>
              <a:t>Over twenty years of research on discipline approaches, researchers found that out-of-school suspension and zero-tolerance approaches do not reduce or prevent misbehavior and correlates with lower achievement.</a:t>
            </a:r>
            <a:endParaRPr lang="en-US" sz="3200" b="1" dirty="0">
              <a:solidFill>
                <a:schemeClr val="dk1"/>
              </a:solidFill>
              <a:latin typeface="Times New Roman"/>
              <a:ea typeface="Arial"/>
              <a:cs typeface="Times New Roman"/>
              <a:sym typeface="Arial"/>
            </a:endParaRPr>
          </a:p>
          <a:p>
            <a:pPr lvl="0">
              <a:buClr>
                <a:schemeClr val="dk1"/>
              </a:buClr>
              <a:buSzPts val="3200"/>
            </a:pPr>
            <a:endParaRPr lang="en-US" sz="3200" b="1" dirty="0">
              <a:solidFill>
                <a:schemeClr val="dk1"/>
              </a:solidFill>
              <a:latin typeface="Times New Roman"/>
              <a:ea typeface="Avenir"/>
              <a:cs typeface="Times New Roman"/>
              <a:sym typeface="Avenir"/>
            </a:endParaRPr>
          </a:p>
          <a:p>
            <a:pPr marL="114300" lvl="0">
              <a:buClr>
                <a:schemeClr val="dk1"/>
              </a:buClr>
              <a:buSzPts val="1800"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Avenir"/>
                <a:cs typeface="Times New Roman"/>
                <a:sym typeface="Avenir"/>
              </a:rPr>
              <a:t>Corporal punishment, zero tolerance, and use of exclusionary practices such as suspensions and expulsions have shifted toward creating positive school environments.  </a:t>
            </a:r>
            <a:endParaRPr lang="en-US" sz="3200" b="1" dirty="0">
              <a:solidFill>
                <a:schemeClr val="dk1"/>
              </a:solidFill>
              <a:latin typeface="Times New Roman"/>
              <a:ea typeface="Arial"/>
              <a:cs typeface="Times New Roman"/>
              <a:sym typeface="Arial"/>
            </a:endParaRPr>
          </a:p>
          <a:p>
            <a:pPr lvl="0">
              <a:buClr>
                <a:schemeClr val="dk1"/>
              </a:buClr>
              <a:buSzPts val="3200"/>
            </a:pPr>
            <a:endParaRPr lang="en-US" sz="3000" dirty="0">
              <a:solidFill>
                <a:schemeClr val="dk1"/>
              </a:solidFill>
              <a:latin typeface="Times New Roman"/>
              <a:ea typeface="Avenir"/>
              <a:cs typeface="Times New Roman"/>
              <a:sym typeface="Avenir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en-US" sz="3000" b="1" dirty="0">
                <a:solidFill>
                  <a:schemeClr val="dk1"/>
                </a:solidFill>
                <a:latin typeface="Times New Roman"/>
                <a:ea typeface="Avenir"/>
                <a:cs typeface="Times New Roman"/>
                <a:sym typeface="Avenir"/>
              </a:rPr>
              <a:t>(Losen, 2011; Irvin, Tobin, Sprague, Sugai, &amp; Vincent, 2004; Skiba &amp; Peterson, 1999; Mayer, 1995; Skiba &amp; Rausch, 2006) </a:t>
            </a:r>
            <a:endParaRPr lang="en-US" sz="3000" dirty="0">
              <a:solidFill>
                <a:schemeClr val="dk1"/>
              </a:solidFill>
              <a:latin typeface="Times New Roman"/>
              <a:ea typeface="Arial"/>
              <a:cs typeface="Times New Roman"/>
              <a:sym typeface="Arial"/>
            </a:endParaRPr>
          </a:p>
        </p:txBody>
      </p:sp>
      <p:pic>
        <p:nvPicPr>
          <p:cNvPr id="22" name="Google Shape;783;p1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94573" y="15582318"/>
            <a:ext cx="14517837" cy="6672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2" descr="91850_978150635037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62" y="10342722"/>
            <a:ext cx="5079800" cy="43781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3605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118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Equity in School Discipline:  Scholarly Impact on Fresno County Schools Dr. Jessica Hannigan, Assistant Professor, Department of Educational Leadership, #dontsuspendme #equityinschooldiscipline</vt:lpstr>
    </vt:vector>
  </TitlesOfParts>
  <Company>CSU, Fresno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B. Herroz</dc:creator>
  <cp:lastModifiedBy>Jessica Hannigan</cp:lastModifiedBy>
  <cp:revision>28</cp:revision>
  <dcterms:created xsi:type="dcterms:W3CDTF">2016-02-22T20:25:15Z</dcterms:created>
  <dcterms:modified xsi:type="dcterms:W3CDTF">2019-04-12T22:47:25Z</dcterms:modified>
</cp:coreProperties>
</file>