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handoutMasterIdLst>
    <p:handoutMasterId r:id="rId55"/>
  </p:handoutMasterIdLst>
  <p:sldIdLst>
    <p:sldId id="256" r:id="rId3"/>
    <p:sldId id="337" r:id="rId4"/>
    <p:sldId id="338" r:id="rId5"/>
    <p:sldId id="339" r:id="rId6"/>
    <p:sldId id="340" r:id="rId7"/>
    <p:sldId id="342" r:id="rId8"/>
    <p:sldId id="343" r:id="rId9"/>
    <p:sldId id="344" r:id="rId10"/>
    <p:sldId id="341" r:id="rId11"/>
    <p:sldId id="345" r:id="rId12"/>
    <p:sldId id="346" r:id="rId13"/>
    <p:sldId id="347" r:id="rId14"/>
    <p:sldId id="348" r:id="rId15"/>
    <p:sldId id="353" r:id="rId16"/>
    <p:sldId id="349" r:id="rId17"/>
    <p:sldId id="350" r:id="rId18"/>
    <p:sldId id="351" r:id="rId19"/>
    <p:sldId id="354" r:id="rId20"/>
    <p:sldId id="352" r:id="rId21"/>
    <p:sldId id="357" r:id="rId22"/>
    <p:sldId id="355" r:id="rId23"/>
    <p:sldId id="389" r:id="rId24"/>
    <p:sldId id="358" r:id="rId25"/>
    <p:sldId id="356" r:id="rId26"/>
    <p:sldId id="359" r:id="rId27"/>
    <p:sldId id="361" r:id="rId28"/>
    <p:sldId id="360" r:id="rId29"/>
    <p:sldId id="362" r:id="rId30"/>
    <p:sldId id="364" r:id="rId31"/>
    <p:sldId id="365" r:id="rId32"/>
    <p:sldId id="367" r:id="rId33"/>
    <p:sldId id="368" r:id="rId34"/>
    <p:sldId id="366" r:id="rId35"/>
    <p:sldId id="369" r:id="rId36"/>
    <p:sldId id="370" r:id="rId37"/>
    <p:sldId id="387" r:id="rId38"/>
    <p:sldId id="383" r:id="rId39"/>
    <p:sldId id="388" r:id="rId40"/>
    <p:sldId id="381" r:id="rId41"/>
    <p:sldId id="377" r:id="rId42"/>
    <p:sldId id="380" r:id="rId43"/>
    <p:sldId id="378" r:id="rId44"/>
    <p:sldId id="379" r:id="rId45"/>
    <p:sldId id="374" r:id="rId46"/>
    <p:sldId id="390" r:id="rId47"/>
    <p:sldId id="375" r:id="rId48"/>
    <p:sldId id="376" r:id="rId49"/>
    <p:sldId id="371" r:id="rId50"/>
    <p:sldId id="372" r:id="rId51"/>
    <p:sldId id="373" r:id="rId52"/>
    <p:sldId id="290" r:id="rId5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CCFFCC"/>
    <a:srgbClr val="FF6600"/>
    <a:srgbClr val="296FA7"/>
    <a:srgbClr val="2B6FA5"/>
    <a:srgbClr val="2D6FA3"/>
    <a:srgbClr val="3073A5"/>
    <a:srgbClr val="3174A6"/>
    <a:srgbClr val="2C7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12" autoAdjust="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4432"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35811AE-FA12-D44B-BD11-EFBAF0AA83AE}" type="datetimeFigureOut">
              <a:rPr lang="en-US" smtClean="0"/>
              <a:pPr/>
              <a:t>6/14/2021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93E5C63-3C5C-8640-866B-3214C5CCEFA6}" type="slidenum">
              <a:rPr lang="en-US" smtClean="0"/>
              <a:pPr/>
              <a:t>‹#›</a:t>
            </a:fld>
            <a:endParaRPr lang="en-US"/>
          </a:p>
        </p:txBody>
      </p:sp>
    </p:spTree>
    <p:extLst>
      <p:ext uri="{BB962C8B-B14F-4D97-AF65-F5344CB8AC3E}">
        <p14:creationId xmlns:p14="http://schemas.microsoft.com/office/powerpoint/2010/main" val="338408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298DC5B-9267-429A-854D-6DE55F7C2184}" type="datetimeFigureOut">
              <a:rPr lang="en-US" smtClean="0"/>
              <a:pPr/>
              <a:t>6/14/2021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0BB67CE-21F5-432D-9FED-D2DD7C89A76E}" type="slidenum">
              <a:rPr lang="en-US" smtClean="0"/>
              <a:pPr/>
              <a:t>‹#›</a:t>
            </a:fld>
            <a:endParaRPr lang="en-US"/>
          </a:p>
        </p:txBody>
      </p:sp>
    </p:spTree>
    <p:extLst>
      <p:ext uri="{BB962C8B-B14F-4D97-AF65-F5344CB8AC3E}">
        <p14:creationId xmlns:p14="http://schemas.microsoft.com/office/powerpoint/2010/main" val="423117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a:t>
            </a:r>
            <a:r>
              <a:rPr lang="en-US" baseline="0" dirty="0"/>
              <a:t>PowerPoint template is designed to assist you in creating your own university-branded presentation.</a:t>
            </a:r>
          </a:p>
          <a:p>
            <a:r>
              <a:rPr lang="en-US" baseline="0" dirty="0"/>
              <a:t>You may alter the text boxes or graphic elements in the template to accommodate your content. Please do not alter the background image.</a:t>
            </a:r>
          </a:p>
          <a:p>
            <a:r>
              <a:rPr lang="en-US" baseline="0" dirty="0"/>
              <a:t>If you need assistance with this template, please contact the Office of University Communications at 559.278.8595.</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1</a:t>
            </a:fld>
            <a:endParaRPr lang="en-US"/>
          </a:p>
        </p:txBody>
      </p:sp>
    </p:spTree>
    <p:extLst>
      <p:ext uri="{BB962C8B-B14F-4D97-AF65-F5344CB8AC3E}">
        <p14:creationId xmlns:p14="http://schemas.microsoft.com/office/powerpoint/2010/main" val="65432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44</a:t>
            </a:fld>
            <a:endParaRPr lang="en-US"/>
          </a:p>
        </p:txBody>
      </p:sp>
    </p:spTree>
    <p:extLst>
      <p:ext uri="{BB962C8B-B14F-4D97-AF65-F5344CB8AC3E}">
        <p14:creationId xmlns:p14="http://schemas.microsoft.com/office/powerpoint/2010/main" val="292909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45</a:t>
            </a:fld>
            <a:endParaRPr lang="en-US"/>
          </a:p>
        </p:txBody>
      </p:sp>
    </p:spTree>
    <p:extLst>
      <p:ext uri="{BB962C8B-B14F-4D97-AF65-F5344CB8AC3E}">
        <p14:creationId xmlns:p14="http://schemas.microsoft.com/office/powerpoint/2010/main" val="2016643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46</a:t>
            </a:fld>
            <a:endParaRPr lang="en-US"/>
          </a:p>
        </p:txBody>
      </p:sp>
    </p:spTree>
    <p:extLst>
      <p:ext uri="{BB962C8B-B14F-4D97-AF65-F5344CB8AC3E}">
        <p14:creationId xmlns:p14="http://schemas.microsoft.com/office/powerpoint/2010/main" val="199386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47</a:t>
            </a:fld>
            <a:endParaRPr lang="en-US"/>
          </a:p>
        </p:txBody>
      </p:sp>
    </p:spTree>
    <p:extLst>
      <p:ext uri="{BB962C8B-B14F-4D97-AF65-F5344CB8AC3E}">
        <p14:creationId xmlns:p14="http://schemas.microsoft.com/office/powerpoint/2010/main" val="359041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51</a:t>
            </a:fld>
            <a:endParaRPr lang="en-US"/>
          </a:p>
        </p:txBody>
      </p:sp>
    </p:spTree>
    <p:extLst>
      <p:ext uri="{BB962C8B-B14F-4D97-AF65-F5344CB8AC3E}">
        <p14:creationId xmlns:p14="http://schemas.microsoft.com/office/powerpoint/2010/main" val="421613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rows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29</a:t>
            </a:fld>
            <a:endParaRPr lang="en-US"/>
          </a:p>
        </p:txBody>
      </p:sp>
    </p:spTree>
    <p:extLst>
      <p:ext uri="{BB962C8B-B14F-4D97-AF65-F5344CB8AC3E}">
        <p14:creationId xmlns:p14="http://schemas.microsoft.com/office/powerpoint/2010/main" val="355539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30</a:t>
            </a:fld>
            <a:endParaRPr lang="en-US"/>
          </a:p>
        </p:txBody>
      </p:sp>
    </p:spTree>
    <p:extLst>
      <p:ext uri="{BB962C8B-B14F-4D97-AF65-F5344CB8AC3E}">
        <p14:creationId xmlns:p14="http://schemas.microsoft.com/office/powerpoint/2010/main" val="20927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31</a:t>
            </a:fld>
            <a:endParaRPr lang="en-US"/>
          </a:p>
        </p:txBody>
      </p:sp>
    </p:spTree>
    <p:extLst>
      <p:ext uri="{BB962C8B-B14F-4D97-AF65-F5344CB8AC3E}">
        <p14:creationId xmlns:p14="http://schemas.microsoft.com/office/powerpoint/2010/main" val="380340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32</a:t>
            </a:fld>
            <a:endParaRPr lang="en-US"/>
          </a:p>
        </p:txBody>
      </p:sp>
    </p:spTree>
    <p:extLst>
      <p:ext uri="{BB962C8B-B14F-4D97-AF65-F5344CB8AC3E}">
        <p14:creationId xmlns:p14="http://schemas.microsoft.com/office/powerpoint/2010/main" val="57677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33</a:t>
            </a:fld>
            <a:endParaRPr lang="en-US"/>
          </a:p>
        </p:txBody>
      </p:sp>
    </p:spTree>
    <p:extLst>
      <p:ext uri="{BB962C8B-B14F-4D97-AF65-F5344CB8AC3E}">
        <p14:creationId xmlns:p14="http://schemas.microsoft.com/office/powerpoint/2010/main" val="408313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34</a:t>
            </a:fld>
            <a:endParaRPr lang="en-US"/>
          </a:p>
        </p:txBody>
      </p:sp>
    </p:spTree>
    <p:extLst>
      <p:ext uri="{BB962C8B-B14F-4D97-AF65-F5344CB8AC3E}">
        <p14:creationId xmlns:p14="http://schemas.microsoft.com/office/powerpoint/2010/main" val="18295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35</a:t>
            </a:fld>
            <a:endParaRPr lang="en-US"/>
          </a:p>
        </p:txBody>
      </p:sp>
    </p:spTree>
    <p:extLst>
      <p:ext uri="{BB962C8B-B14F-4D97-AF65-F5344CB8AC3E}">
        <p14:creationId xmlns:p14="http://schemas.microsoft.com/office/powerpoint/2010/main" val="188686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tab, you do not enter</a:t>
            </a:r>
            <a:r>
              <a:rPr lang="en-US" baseline="0" dirty="0"/>
              <a:t> data on this sheet.  The bottom part of this summary page has some blank spaces to accommodate additional accounts that are not included in the form.  You will only enter the account number on the Account column and account description on the Description column.  Leave the Amount column alone.</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36</a:t>
            </a:fld>
            <a:endParaRPr lang="en-US"/>
          </a:p>
        </p:txBody>
      </p:sp>
    </p:spTree>
    <p:extLst>
      <p:ext uri="{BB962C8B-B14F-4D97-AF65-F5344CB8AC3E}">
        <p14:creationId xmlns:p14="http://schemas.microsoft.com/office/powerpoint/2010/main" val="233409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1"/>
            <a:ext cx="8229600" cy="1142999"/>
          </a:xfrm>
        </p:spPr>
        <p:txBody>
          <a:bodyPr/>
          <a:lstStyle/>
          <a:p>
            <a:r>
              <a:rPr lang="en-US" dirty="0"/>
              <a:t>Click to edit Master title style</a:t>
            </a:r>
          </a:p>
        </p:txBody>
      </p:sp>
      <p:sp>
        <p:nvSpPr>
          <p:cNvPr id="3" name="Subtitle 2"/>
          <p:cNvSpPr>
            <a:spLocks noGrp="1"/>
          </p:cNvSpPr>
          <p:nvPr>
            <p:ph type="subTitle" idx="1"/>
          </p:nvPr>
        </p:nvSpPr>
        <p:spPr>
          <a:xfrm>
            <a:off x="457200" y="2667000"/>
            <a:ext cx="8229600" cy="3429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45720" rIns="0" bIns="45720" rtlCol="0" anchor="ctr"/>
          <a:lstStyle>
            <a:lvl1pPr algn="r">
              <a:defRPr sz="800">
                <a:solidFill>
                  <a:srgbClr val="DD3B3B"/>
                </a:solidFill>
              </a:defRPr>
            </a:lvl1pPr>
          </a:lstStyle>
          <a:p>
            <a:fld id="{80C92BCB-CE5F-4D30-B380-9712AEBB36C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1"/>
            <a:ext cx="6019800" cy="4800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6/14/2021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599"/>
            <a:ext cx="8229600" cy="914401"/>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0" y="1295400"/>
            <a:ext cx="8229600" cy="365759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1"/>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57401"/>
            <a:ext cx="4040188"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954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1"/>
            <a:ext cx="4041775"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99060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1"/>
            <a:ext cx="5111750"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38401"/>
            <a:ext cx="3008313" cy="3657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bg1"/>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67000"/>
            <a:ext cx="8229600" cy="342900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45720" rIns="0" bIns="45720" rtlCol="0" anchor="ctr"/>
          <a:lstStyle>
            <a:lvl1pPr algn="r">
              <a:defRPr sz="800">
                <a:solidFill>
                  <a:schemeClr val="tx1"/>
                </a:solidFill>
              </a:defRPr>
            </a:lvl1pPr>
          </a:lstStyle>
          <a:p>
            <a:fld id="{80C92BCB-CE5F-4D30-B380-9712AEBB36CB}" type="slidenum">
              <a:rPr lang="en-US" smtClean="0"/>
              <a:pPr/>
              <a:t>‹#›</a:t>
            </a:fld>
            <a:endParaRPr lang="en-US" dirty="0"/>
          </a:p>
        </p:txBody>
      </p:sp>
      <p:sp>
        <p:nvSpPr>
          <p:cNvPr id="8" name="Date Placeholder 20"/>
          <p:cNvSpPr txBox="1">
            <a:spLocks/>
          </p:cNvSpPr>
          <p:nvPr userDrawn="1"/>
        </p:nvSpPr>
        <p:spPr>
          <a:xfrm>
            <a:off x="457200" y="6324600"/>
            <a:ext cx="5257800" cy="365125"/>
          </a:xfrm>
          <a:prstGeom prst="rect">
            <a:avLst/>
          </a:prstGeom>
        </p:spPr>
        <p:txBody>
          <a:bodyPr vert="horz"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mn-lt"/>
                <a:ea typeface="+mn-ea"/>
                <a:cs typeface="+mn-cs"/>
              </a:rPr>
              <a:t>California State University, Fresno </a:t>
            </a:r>
            <a:r>
              <a:rPr kumimoji="0" lang="en-US" sz="1050" b="0" i="0" u="none" strike="noStrike" kern="1200" cap="none" spc="0" normalizeH="0" baseline="0" noProof="0" dirty="0">
                <a:ln>
                  <a:noFill/>
                </a:ln>
                <a:solidFill>
                  <a:schemeClr val="tx1"/>
                </a:solidFill>
                <a:effectLst/>
                <a:uLnTx/>
                <a:uFillTx/>
                <a:latin typeface="+mn-lt"/>
                <a:ea typeface="+mn-ea"/>
                <a:cs typeface="+mn-cs"/>
              </a:rPr>
              <a:t>– Office of Budget &amp; Resource Planning</a:t>
            </a:r>
          </a:p>
        </p:txBody>
      </p:sp>
      <p:pic>
        <p:nvPicPr>
          <p:cNvPr id="10" name="Picture 9" descr="fslogo-sanserif.jpg"/>
          <p:cNvPicPr>
            <a:picLocks noChangeAspect="1"/>
          </p:cNvPicPr>
          <p:nvPr userDrawn="1"/>
        </p:nvPicPr>
        <p:blipFill>
          <a:blip r:embed="rId13"/>
          <a:stretch>
            <a:fillRect/>
          </a:stretch>
        </p:blipFill>
        <p:spPr>
          <a:xfrm>
            <a:off x="381001" y="347017"/>
            <a:ext cx="2971799" cy="6359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0000">
              <a:schemeClr val="bg1"/>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7" name="Date Placeholder 20"/>
          <p:cNvSpPr txBox="1">
            <a:spLocks/>
          </p:cNvSpPr>
          <p:nvPr userDrawn="1"/>
        </p:nvSpPr>
        <p:spPr>
          <a:xfrm>
            <a:off x="457200" y="6324600"/>
            <a:ext cx="4724400" cy="365125"/>
          </a:xfrm>
          <a:prstGeom prst="rect">
            <a:avLst/>
          </a:prstGeom>
        </p:spPr>
        <p:txBody>
          <a:bodyPr vert="horz"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mn-lt"/>
                <a:ea typeface="+mn-ea"/>
                <a:cs typeface="+mn-cs"/>
              </a:rPr>
              <a:t>California State University, Fresno </a:t>
            </a:r>
            <a:r>
              <a:rPr kumimoji="0" lang="en-US" sz="1050" b="0" i="0" u="none" strike="noStrike" kern="1200" cap="none" spc="0" normalizeH="0" baseline="0" noProof="0" dirty="0">
                <a:ln>
                  <a:noFill/>
                </a:ln>
                <a:solidFill>
                  <a:schemeClr val="tx1"/>
                </a:solidFill>
                <a:effectLst/>
                <a:uLnTx/>
                <a:uFillTx/>
                <a:latin typeface="+mn-lt"/>
                <a:ea typeface="+mn-ea"/>
                <a:cs typeface="+mn-cs"/>
              </a:rPr>
              <a:t>– Department of ? (Edit in Master – Slide Master)</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resnostate.edu/adminserv/budget/phases/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y.fresnostate.edu/"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resnostate.edu/adminserv/purchasing/documents/ABJ%20DocuSign%20Process%20V1.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jaguayo@csufresno.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paml@csufresno.edu" TargetMode="External"/><Relationship Id="rId4" Type="http://schemas.openxmlformats.org/officeDocument/2006/relationships/hyperlink" Target="mailto:lisachavez@csufresno.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838200"/>
          </a:xfrm>
        </p:spPr>
        <p:txBody>
          <a:bodyPr>
            <a:noAutofit/>
          </a:bodyPr>
          <a:lstStyle/>
          <a:p>
            <a:pPr algn="ctr"/>
            <a:r>
              <a:rPr lang="en-US" sz="3600" dirty="0"/>
              <a:t>PHASE I AND PHASE II PROCESSES </a:t>
            </a:r>
            <a:br>
              <a:rPr lang="en-US" sz="3600" dirty="0"/>
            </a:br>
            <a:endParaRPr lang="en-US" sz="3600" dirty="0"/>
          </a:p>
        </p:txBody>
      </p:sp>
      <p:sp>
        <p:nvSpPr>
          <p:cNvPr id="7" name="TextBox 6"/>
          <p:cNvSpPr txBox="1"/>
          <p:nvPr/>
        </p:nvSpPr>
        <p:spPr>
          <a:xfrm>
            <a:off x="457200" y="5029200"/>
            <a:ext cx="3429000" cy="830997"/>
          </a:xfrm>
          <a:prstGeom prst="rect">
            <a:avLst/>
          </a:prstGeom>
          <a:noFill/>
        </p:spPr>
        <p:txBody>
          <a:bodyPr wrap="square" rtlCol="0">
            <a:spAutoFit/>
          </a:bodyPr>
          <a:lstStyle/>
          <a:p>
            <a:r>
              <a:rPr lang="en-US" sz="1600" b="1" dirty="0">
                <a:latin typeface="+mj-lt"/>
              </a:rPr>
              <a:t>Sources:</a:t>
            </a:r>
          </a:p>
          <a:p>
            <a:r>
              <a:rPr lang="en-US" sz="1600" dirty="0">
                <a:latin typeface="+mj-lt"/>
              </a:rPr>
              <a:t>Office of Budget &amp; Resource Planning</a:t>
            </a:r>
          </a:p>
          <a:p>
            <a:endParaRPr lang="en-US" sz="16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81000"/>
          </a:xfrm>
        </p:spPr>
        <p:txBody>
          <a:bodyPr>
            <a:noAutofit/>
          </a:bodyPr>
          <a:lstStyle/>
          <a:p>
            <a:r>
              <a:rPr lang="en-US" sz="3200" dirty="0"/>
              <a:t>Phase I</a:t>
            </a:r>
          </a:p>
        </p:txBody>
      </p:sp>
      <p:sp>
        <p:nvSpPr>
          <p:cNvPr id="3" name="Content Placeholder 2"/>
          <p:cNvSpPr>
            <a:spLocks noGrp="1"/>
          </p:cNvSpPr>
          <p:nvPr>
            <p:ph idx="1"/>
          </p:nvPr>
        </p:nvSpPr>
        <p:spPr>
          <a:xfrm>
            <a:off x="470647" y="1524000"/>
            <a:ext cx="8229600" cy="4800600"/>
          </a:xfrm>
        </p:spPr>
        <p:txBody>
          <a:bodyPr>
            <a:normAutofit/>
          </a:bodyPr>
          <a:lstStyle/>
          <a:p>
            <a:pPr marL="0" indent="0">
              <a:buNone/>
            </a:pPr>
            <a:r>
              <a:rPr lang="en-US" sz="2000" dirty="0"/>
              <a:t>Budget/Expenditure Report:</a:t>
            </a:r>
          </a:p>
          <a:p>
            <a:pPr marL="0" indent="0">
              <a:buNone/>
            </a:pPr>
            <a:endParaRPr lang="en-US" sz="2000" dirty="0"/>
          </a:p>
        </p:txBody>
      </p:sp>
      <p:pic>
        <p:nvPicPr>
          <p:cNvPr id="8" name="Picture 7"/>
          <p:cNvPicPr>
            <a:picLocks noChangeAspect="1"/>
          </p:cNvPicPr>
          <p:nvPr/>
        </p:nvPicPr>
        <p:blipFill>
          <a:blip r:embed="rId2"/>
          <a:stretch>
            <a:fillRect/>
          </a:stretch>
        </p:blipFill>
        <p:spPr>
          <a:xfrm>
            <a:off x="470647" y="1828800"/>
            <a:ext cx="8216153" cy="4191000"/>
          </a:xfrm>
          <a:prstGeom prst="rect">
            <a:avLst/>
          </a:prstGeom>
        </p:spPr>
      </p:pic>
      <p:sp>
        <p:nvSpPr>
          <p:cNvPr id="4" name="TextBox 3">
            <a:extLst>
              <a:ext uri="{FF2B5EF4-FFF2-40B4-BE49-F238E27FC236}">
                <a16:creationId xmlns:a16="http://schemas.microsoft.com/office/drawing/2014/main" id="{E2995622-4E5C-4584-A70F-A3D1297DC622}"/>
              </a:ext>
            </a:extLst>
          </p:cNvPr>
          <p:cNvSpPr txBox="1"/>
          <p:nvPr/>
        </p:nvSpPr>
        <p:spPr>
          <a:xfrm>
            <a:off x="1143000" y="2209800"/>
            <a:ext cx="1752600" cy="338554"/>
          </a:xfrm>
          <a:prstGeom prst="rect">
            <a:avLst/>
          </a:prstGeom>
          <a:solidFill>
            <a:schemeClr val="bg1"/>
          </a:solidFill>
        </p:spPr>
        <p:txBody>
          <a:bodyPr wrap="square" rtlCol="0">
            <a:spAutoFit/>
          </a:bodyPr>
          <a:lstStyle/>
          <a:p>
            <a:r>
              <a:rPr lang="en-US" sz="800" b="1" dirty="0"/>
              <a:t>05-26-2021  12:24:49 PM</a:t>
            </a:r>
          </a:p>
          <a:p>
            <a:r>
              <a:rPr lang="en-US" sz="800" b="1" dirty="0"/>
              <a:t>        2020</a:t>
            </a:r>
          </a:p>
        </p:txBody>
      </p:sp>
    </p:spTree>
    <p:extLst>
      <p:ext uri="{BB962C8B-B14F-4D97-AF65-F5344CB8AC3E}">
        <p14:creationId xmlns:p14="http://schemas.microsoft.com/office/powerpoint/2010/main" val="179132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r>
              <a:rPr lang="en-US" sz="2000" dirty="0"/>
              <a:t>Save your report, this will be your working copy to be used for final submission.  </a:t>
            </a:r>
          </a:p>
          <a:p>
            <a:r>
              <a:rPr lang="en-US" sz="2000" dirty="0"/>
              <a:t>Insert a new column with the heading, “Requested Change” to the right of the “Current Budget” column.</a:t>
            </a:r>
          </a:p>
          <a:p>
            <a:r>
              <a:rPr lang="en-US" sz="2000" dirty="0"/>
              <a:t>Drop or hide all other columns and complete the “Requested Change” column.</a:t>
            </a:r>
          </a:p>
          <a:p>
            <a:pPr marL="0" indent="0">
              <a:buNone/>
            </a:pPr>
            <a:endParaRPr lang="en-US" sz="2000" dirty="0"/>
          </a:p>
        </p:txBody>
      </p:sp>
      <p:sp>
        <p:nvSpPr>
          <p:cNvPr id="12" name="Down Arrow 11"/>
          <p:cNvSpPr/>
          <p:nvPr/>
        </p:nvSpPr>
        <p:spPr>
          <a:xfrm>
            <a:off x="7010400" y="3657600"/>
            <a:ext cx="2286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924800" y="3581400"/>
            <a:ext cx="1524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623887" y="3428999"/>
            <a:ext cx="7758113" cy="3048001"/>
          </a:xfrm>
          <a:prstGeom prst="rect">
            <a:avLst/>
          </a:prstGeom>
        </p:spPr>
      </p:pic>
      <p:sp>
        <p:nvSpPr>
          <p:cNvPr id="7" name="Oval 6"/>
          <p:cNvSpPr/>
          <p:nvPr/>
        </p:nvSpPr>
        <p:spPr>
          <a:xfrm>
            <a:off x="7620000" y="4038600"/>
            <a:ext cx="914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3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pPr marL="0" indent="0">
              <a:buNone/>
            </a:pPr>
            <a:r>
              <a:rPr lang="en-US" sz="2000" dirty="0"/>
              <a:t>Clean-up of FY2020-21 employee records for the Budget/Expenditure Reports:</a:t>
            </a:r>
          </a:p>
          <a:p>
            <a:r>
              <a:rPr lang="en-US" sz="2000" dirty="0"/>
              <a:t>Delete – Terminations, Resignations, transfers out of Department</a:t>
            </a:r>
          </a:p>
          <a:p>
            <a:pPr marL="0" indent="0">
              <a:buNone/>
            </a:pPr>
            <a:r>
              <a:rPr lang="en-US" sz="2000" dirty="0"/>
              <a:t>	       Also delete positions if not in use</a:t>
            </a:r>
          </a:p>
          <a:p>
            <a:pPr marL="0" indent="0">
              <a:buNone/>
            </a:pPr>
            <a:endParaRPr lang="en-US" sz="2000" dirty="0"/>
          </a:p>
          <a:p>
            <a:pPr marL="0" indent="0">
              <a:buNone/>
            </a:pPr>
            <a:endParaRPr lang="en-US" sz="2000" dirty="0"/>
          </a:p>
          <a:p>
            <a:pPr marL="0" indent="0">
              <a:buNone/>
            </a:pPr>
            <a:endParaRPr lang="en-US" sz="400" dirty="0"/>
          </a:p>
          <a:p>
            <a:pPr marL="0" indent="0">
              <a:buNone/>
            </a:pPr>
            <a:endParaRPr lang="en-US" sz="2000" dirty="0"/>
          </a:p>
        </p:txBody>
      </p:sp>
      <p:pic>
        <p:nvPicPr>
          <p:cNvPr id="5" name="Picture 4"/>
          <p:cNvPicPr>
            <a:picLocks noChangeAspect="1"/>
          </p:cNvPicPr>
          <p:nvPr/>
        </p:nvPicPr>
        <p:blipFill>
          <a:blip r:embed="rId2"/>
          <a:stretch>
            <a:fillRect/>
          </a:stretch>
        </p:blipFill>
        <p:spPr>
          <a:xfrm>
            <a:off x="838200" y="2819400"/>
            <a:ext cx="7315200" cy="2390775"/>
          </a:xfrm>
          <a:prstGeom prst="rect">
            <a:avLst/>
          </a:prstGeom>
        </p:spPr>
      </p:pic>
    </p:spTree>
    <p:extLst>
      <p:ext uri="{BB962C8B-B14F-4D97-AF65-F5344CB8AC3E}">
        <p14:creationId xmlns:p14="http://schemas.microsoft.com/office/powerpoint/2010/main" val="303351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r>
              <a:rPr lang="en-US" sz="2000" dirty="0"/>
              <a:t>Modify Chartstrings – for Fund, Department, Class, Account</a:t>
            </a:r>
          </a:p>
          <a:p>
            <a:pPr marL="0" indent="0">
              <a:buNone/>
            </a:pPr>
            <a:r>
              <a:rPr lang="en-US" sz="2000" dirty="0"/>
              <a:t>	     </a:t>
            </a:r>
            <a:r>
              <a:rPr lang="en-US" sz="2000" dirty="0">
                <a:solidFill>
                  <a:srgbClr val="C00000"/>
                </a:solidFill>
              </a:rPr>
              <a:t>Departmental Changes must also be made via </a:t>
            </a:r>
            <a:r>
              <a:rPr lang="en-US" sz="2000" u="sng" dirty="0">
                <a:solidFill>
                  <a:srgbClr val="C00000"/>
                </a:solidFill>
              </a:rPr>
              <a:t>ETR</a:t>
            </a:r>
            <a:r>
              <a:rPr lang="en-US" sz="2000" dirty="0">
                <a:solidFill>
                  <a:srgbClr val="C00000"/>
                </a:solidFill>
              </a:rPr>
              <a:t>	</a:t>
            </a:r>
          </a:p>
          <a:p>
            <a:pPr marL="0" indent="0">
              <a:buNone/>
            </a:pPr>
            <a:endParaRPr lang="en-US" sz="2000" dirty="0"/>
          </a:p>
          <a:p>
            <a:pPr marL="0" indent="0">
              <a:buNone/>
            </a:pPr>
            <a:endParaRPr lang="en-US" sz="400" dirty="0"/>
          </a:p>
          <a:p>
            <a:pPr marL="0" indent="0">
              <a:buNone/>
            </a:pPr>
            <a:endParaRPr lang="en-US" sz="2000" dirty="0"/>
          </a:p>
        </p:txBody>
      </p:sp>
      <p:sp>
        <p:nvSpPr>
          <p:cNvPr id="4" name="5-Point Star 3"/>
          <p:cNvSpPr/>
          <p:nvPr/>
        </p:nvSpPr>
        <p:spPr>
          <a:xfrm>
            <a:off x="1371600" y="1963831"/>
            <a:ext cx="152400" cy="1524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33400" y="2286000"/>
            <a:ext cx="7924800" cy="3581400"/>
          </a:xfrm>
          <a:prstGeom prst="rect">
            <a:avLst/>
          </a:prstGeom>
        </p:spPr>
      </p:pic>
      <p:sp>
        <p:nvSpPr>
          <p:cNvPr id="9" name="Oval 8"/>
          <p:cNvSpPr/>
          <p:nvPr/>
        </p:nvSpPr>
        <p:spPr>
          <a:xfrm>
            <a:off x="1219200" y="5257800"/>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39000" y="5257800"/>
            <a:ext cx="1676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flipH="1">
            <a:off x="7917179" y="5347900"/>
            <a:ext cx="1455421" cy="276999"/>
          </a:xfrm>
          <a:prstGeom prst="rect">
            <a:avLst/>
          </a:prstGeom>
          <a:noFill/>
        </p:spPr>
        <p:txBody>
          <a:bodyPr wrap="square" rtlCol="0">
            <a:spAutoFit/>
          </a:bodyPr>
          <a:lstStyle/>
          <a:p>
            <a:r>
              <a:rPr lang="en-US" sz="1200" b="1" dirty="0">
                <a:solidFill>
                  <a:srgbClr val="C00000"/>
                </a:solidFill>
              </a:rPr>
              <a:t>- new class</a:t>
            </a:r>
          </a:p>
        </p:txBody>
      </p:sp>
      <p:sp>
        <p:nvSpPr>
          <p:cNvPr id="7" name="TextBox 6"/>
          <p:cNvSpPr txBox="1"/>
          <p:nvPr/>
        </p:nvSpPr>
        <p:spPr>
          <a:xfrm>
            <a:off x="7620000" y="3365956"/>
            <a:ext cx="914400" cy="430887"/>
          </a:xfrm>
          <a:prstGeom prst="rect">
            <a:avLst/>
          </a:prstGeom>
          <a:solidFill>
            <a:schemeClr val="bg1"/>
          </a:solidFill>
        </p:spPr>
        <p:txBody>
          <a:bodyPr wrap="square" rtlCol="0">
            <a:spAutoFit/>
          </a:bodyPr>
          <a:lstStyle/>
          <a:p>
            <a:pPr algn="ctr"/>
            <a:r>
              <a:rPr lang="en-US" sz="1100" b="1" dirty="0">
                <a:latin typeface="Arial" panose="020B0604020202020204" pitchFamily="34" charset="0"/>
                <a:cs typeface="Arial" panose="020B0604020202020204" pitchFamily="34" charset="0"/>
              </a:rPr>
              <a:t>Requested</a:t>
            </a:r>
          </a:p>
          <a:p>
            <a:pPr algn="ctr"/>
            <a:r>
              <a:rPr lang="en-US" sz="1100" b="1" dirty="0">
                <a:latin typeface="Arial" panose="020B0604020202020204" pitchFamily="34" charset="0"/>
                <a:cs typeface="Arial" panose="020B0604020202020204" pitchFamily="34" charset="0"/>
              </a:rPr>
              <a:t>Change</a:t>
            </a:r>
          </a:p>
        </p:txBody>
      </p:sp>
      <p:pic>
        <p:nvPicPr>
          <p:cNvPr id="8" name="Picture 7"/>
          <p:cNvPicPr>
            <a:picLocks noChangeAspect="1"/>
          </p:cNvPicPr>
          <p:nvPr/>
        </p:nvPicPr>
        <p:blipFill>
          <a:blip r:embed="rId3"/>
          <a:stretch>
            <a:fillRect/>
          </a:stretch>
        </p:blipFill>
        <p:spPr>
          <a:xfrm>
            <a:off x="533400" y="2286000"/>
            <a:ext cx="1524000" cy="1371600"/>
          </a:xfrm>
          <a:prstGeom prst="rect">
            <a:avLst/>
          </a:prstGeom>
        </p:spPr>
      </p:pic>
    </p:spTree>
    <p:extLst>
      <p:ext uri="{BB962C8B-B14F-4D97-AF65-F5344CB8AC3E}">
        <p14:creationId xmlns:p14="http://schemas.microsoft.com/office/powerpoint/2010/main" val="249093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r>
              <a:rPr lang="en-US" sz="2000" dirty="0"/>
              <a:t>Modify Chartstrings – for Fund, Department, Class, Account</a:t>
            </a:r>
          </a:p>
          <a:p>
            <a:pPr marL="0" indent="0">
              <a:buNone/>
            </a:pPr>
            <a:r>
              <a:rPr lang="en-US" sz="2000" dirty="0"/>
              <a:t>	     </a:t>
            </a:r>
            <a:r>
              <a:rPr lang="en-US" sz="2000" dirty="0">
                <a:solidFill>
                  <a:srgbClr val="C00000"/>
                </a:solidFill>
              </a:rPr>
              <a:t>Departmental Changes must also be made via </a:t>
            </a:r>
            <a:r>
              <a:rPr lang="en-US" sz="2000" u="sng" dirty="0">
                <a:solidFill>
                  <a:srgbClr val="C00000"/>
                </a:solidFill>
              </a:rPr>
              <a:t>ETR</a:t>
            </a:r>
            <a:r>
              <a:rPr lang="en-US" sz="2000" dirty="0">
                <a:solidFill>
                  <a:srgbClr val="C00000"/>
                </a:solidFill>
              </a:rPr>
              <a:t>	</a:t>
            </a:r>
          </a:p>
          <a:p>
            <a:pPr marL="0" indent="0">
              <a:buNone/>
            </a:pPr>
            <a:endParaRPr lang="en-US" sz="2000" dirty="0"/>
          </a:p>
          <a:p>
            <a:pPr marL="0" indent="0">
              <a:buNone/>
            </a:pPr>
            <a:endParaRPr lang="en-US" sz="400" dirty="0"/>
          </a:p>
          <a:p>
            <a:pPr marL="0" indent="0">
              <a:buNone/>
            </a:pPr>
            <a:endParaRPr lang="en-US" sz="2000" dirty="0"/>
          </a:p>
        </p:txBody>
      </p:sp>
      <p:sp>
        <p:nvSpPr>
          <p:cNvPr id="4" name="5-Point Star 3"/>
          <p:cNvSpPr/>
          <p:nvPr/>
        </p:nvSpPr>
        <p:spPr>
          <a:xfrm>
            <a:off x="1371600" y="1963831"/>
            <a:ext cx="152400" cy="1524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33401" y="2286000"/>
            <a:ext cx="8001000" cy="3676650"/>
          </a:xfrm>
          <a:prstGeom prst="rect">
            <a:avLst/>
          </a:prstGeom>
        </p:spPr>
      </p:pic>
      <p:sp>
        <p:nvSpPr>
          <p:cNvPr id="7" name="Oval 6"/>
          <p:cNvSpPr/>
          <p:nvPr/>
        </p:nvSpPr>
        <p:spPr>
          <a:xfrm>
            <a:off x="7543800" y="3962400"/>
            <a:ext cx="6858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4360769"/>
            <a:ext cx="685800" cy="287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3049" y="2931417"/>
            <a:ext cx="914400" cy="430887"/>
          </a:xfrm>
          <a:prstGeom prst="rect">
            <a:avLst/>
          </a:prstGeom>
          <a:solidFill>
            <a:schemeClr val="bg1"/>
          </a:solidFill>
        </p:spPr>
        <p:txBody>
          <a:bodyPr wrap="square" rtlCol="0">
            <a:spAutoFit/>
          </a:bodyPr>
          <a:lstStyle/>
          <a:p>
            <a:pPr algn="ctr"/>
            <a:r>
              <a:rPr lang="en-US" sz="1100" b="1" dirty="0">
                <a:latin typeface="Arial" panose="020B0604020202020204" pitchFamily="34" charset="0"/>
                <a:cs typeface="Arial" panose="020B0604020202020204" pitchFamily="34" charset="0"/>
              </a:rPr>
              <a:t>Requested Change</a:t>
            </a:r>
          </a:p>
        </p:txBody>
      </p:sp>
    </p:spTree>
    <p:extLst>
      <p:ext uri="{BB962C8B-B14F-4D97-AF65-F5344CB8AC3E}">
        <p14:creationId xmlns:p14="http://schemas.microsoft.com/office/powerpoint/2010/main" val="190783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r>
              <a:rPr lang="en-US" sz="2000" dirty="0"/>
              <a:t>All pool employees will be dropped or added automatically – according to the employment end date</a:t>
            </a:r>
          </a:p>
          <a:p>
            <a:r>
              <a:rPr lang="en-US" sz="2000" dirty="0"/>
              <a:t>Student Assistants will drop off the report automatically </a:t>
            </a:r>
          </a:p>
          <a:p>
            <a:pPr marL="0" indent="0">
              <a:buNone/>
            </a:pPr>
            <a:endParaRPr lang="en-US" sz="2000" dirty="0"/>
          </a:p>
          <a:p>
            <a:pPr marL="0" indent="0">
              <a:buNone/>
            </a:pPr>
            <a:r>
              <a:rPr lang="en-US" sz="2000" dirty="0"/>
              <a:t>	</a:t>
            </a:r>
          </a:p>
          <a:p>
            <a:pPr marL="0" indent="0">
              <a:buNone/>
            </a:pPr>
            <a:endParaRPr lang="en-US" sz="400" dirty="0"/>
          </a:p>
          <a:p>
            <a:pPr marL="0" indent="0">
              <a:buNone/>
            </a:pPr>
            <a:endParaRPr lang="en-US" sz="2000" dirty="0"/>
          </a:p>
        </p:txBody>
      </p:sp>
      <p:pic>
        <p:nvPicPr>
          <p:cNvPr id="4" name="Picture 3"/>
          <p:cNvPicPr>
            <a:picLocks noChangeAspect="1"/>
          </p:cNvPicPr>
          <p:nvPr/>
        </p:nvPicPr>
        <p:blipFill>
          <a:blip r:embed="rId2"/>
          <a:stretch>
            <a:fillRect/>
          </a:stretch>
        </p:blipFill>
        <p:spPr>
          <a:xfrm>
            <a:off x="457200" y="2481263"/>
            <a:ext cx="8153400" cy="3690937"/>
          </a:xfrm>
          <a:prstGeom prst="rect">
            <a:avLst/>
          </a:prstGeom>
        </p:spPr>
      </p:pic>
      <p:sp>
        <p:nvSpPr>
          <p:cNvPr id="5" name="TextBox 4"/>
          <p:cNvSpPr txBox="1"/>
          <p:nvPr/>
        </p:nvSpPr>
        <p:spPr>
          <a:xfrm>
            <a:off x="7315200" y="5715000"/>
            <a:ext cx="1295400" cy="457200"/>
          </a:xfrm>
          <a:prstGeom prst="rect">
            <a:avLst/>
          </a:prstGeom>
          <a:noFill/>
        </p:spPr>
        <p:txBody>
          <a:bodyPr wrap="square" rtlCol="0">
            <a:spAutoFit/>
          </a:bodyPr>
          <a:lstStyle/>
          <a:p>
            <a:endParaRPr lang="en-US" dirty="0"/>
          </a:p>
        </p:txBody>
      </p:sp>
      <p:sp>
        <p:nvSpPr>
          <p:cNvPr id="6" name="TextBox 5"/>
          <p:cNvSpPr txBox="1"/>
          <p:nvPr/>
        </p:nvSpPr>
        <p:spPr>
          <a:xfrm>
            <a:off x="7385305" y="3058354"/>
            <a:ext cx="838200" cy="400110"/>
          </a:xfrm>
          <a:prstGeom prst="rect">
            <a:avLst/>
          </a:prstGeom>
          <a:solidFill>
            <a:schemeClr val="bg1"/>
          </a:solidFill>
        </p:spPr>
        <p:txBody>
          <a:bodyPr wrap="square" rtlCol="0">
            <a:spAutoFit/>
          </a:bodyPr>
          <a:lstStyle/>
          <a:p>
            <a:r>
              <a:rPr lang="en-US" sz="1000" b="1" dirty="0">
                <a:latin typeface="Arial" panose="020B0604020202020204" pitchFamily="34" charset="0"/>
                <a:cs typeface="Arial" panose="020B0604020202020204" pitchFamily="34" charset="0"/>
              </a:rPr>
              <a:t>Requested Change</a:t>
            </a:r>
          </a:p>
        </p:txBody>
      </p:sp>
    </p:spTree>
    <p:extLst>
      <p:ext uri="{BB962C8B-B14F-4D97-AF65-F5344CB8AC3E}">
        <p14:creationId xmlns:p14="http://schemas.microsoft.com/office/powerpoint/2010/main" val="59761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r>
              <a:rPr lang="en-US" sz="2000" dirty="0"/>
              <a:t>Add all new staff:</a:t>
            </a:r>
          </a:p>
          <a:p>
            <a:pPr lvl="1"/>
            <a:r>
              <a:rPr lang="en-US" sz="1600" dirty="0"/>
              <a:t>Transfers to your department</a:t>
            </a:r>
          </a:p>
          <a:p>
            <a:pPr lvl="1"/>
            <a:r>
              <a:rPr lang="en-US" sz="1600" dirty="0"/>
              <a:t>New employees to the campus</a:t>
            </a:r>
          </a:p>
          <a:p>
            <a:pPr marL="457200" lvl="1" indent="0">
              <a:buNone/>
            </a:pPr>
            <a:endParaRPr lang="en-US" sz="1600" dirty="0"/>
          </a:p>
          <a:p>
            <a:pPr marL="0" indent="0">
              <a:buNone/>
            </a:pPr>
            <a:r>
              <a:rPr lang="en-US" sz="2000" dirty="0"/>
              <a:t>	</a:t>
            </a:r>
          </a:p>
          <a:p>
            <a:pPr marL="0" indent="0">
              <a:buNone/>
            </a:pPr>
            <a:endParaRPr lang="en-US" sz="400" dirty="0"/>
          </a:p>
          <a:p>
            <a:pPr marL="0" indent="0">
              <a:buNone/>
            </a:pPr>
            <a:endParaRPr lang="en-US" sz="2000" dirty="0"/>
          </a:p>
        </p:txBody>
      </p:sp>
      <p:pic>
        <p:nvPicPr>
          <p:cNvPr id="5" name="Picture 4"/>
          <p:cNvPicPr>
            <a:picLocks noChangeAspect="1"/>
          </p:cNvPicPr>
          <p:nvPr/>
        </p:nvPicPr>
        <p:blipFill>
          <a:blip r:embed="rId2"/>
          <a:stretch>
            <a:fillRect/>
          </a:stretch>
        </p:blipFill>
        <p:spPr>
          <a:xfrm>
            <a:off x="609600" y="2438400"/>
            <a:ext cx="7772400" cy="3276600"/>
          </a:xfrm>
          <a:prstGeom prst="rect">
            <a:avLst/>
          </a:prstGeom>
        </p:spPr>
      </p:pic>
      <p:sp>
        <p:nvSpPr>
          <p:cNvPr id="4" name="TextBox 3"/>
          <p:cNvSpPr txBox="1"/>
          <p:nvPr/>
        </p:nvSpPr>
        <p:spPr>
          <a:xfrm>
            <a:off x="7581900" y="3646110"/>
            <a:ext cx="838200" cy="400110"/>
          </a:xfrm>
          <a:prstGeom prst="rect">
            <a:avLst/>
          </a:prstGeom>
          <a:solidFill>
            <a:schemeClr val="bg1"/>
          </a:solidFill>
        </p:spPr>
        <p:txBody>
          <a:bodyPr wrap="square" rtlCol="0">
            <a:spAutoFit/>
          </a:bodyPr>
          <a:lstStyle/>
          <a:p>
            <a:pPr algn="ctr"/>
            <a:r>
              <a:rPr lang="en-US" sz="1000" b="1" dirty="0">
                <a:latin typeface="Arial" panose="020B0604020202020204" pitchFamily="34" charset="0"/>
                <a:cs typeface="Arial" panose="020B0604020202020204" pitchFamily="34" charset="0"/>
              </a:rPr>
              <a:t>Requested Change</a:t>
            </a:r>
          </a:p>
        </p:txBody>
      </p:sp>
      <p:pic>
        <p:nvPicPr>
          <p:cNvPr id="6" name="Picture 5"/>
          <p:cNvPicPr>
            <a:picLocks noChangeAspect="1"/>
          </p:cNvPicPr>
          <p:nvPr/>
        </p:nvPicPr>
        <p:blipFill>
          <a:blip r:embed="rId3"/>
          <a:stretch>
            <a:fillRect/>
          </a:stretch>
        </p:blipFill>
        <p:spPr>
          <a:xfrm>
            <a:off x="685801" y="2436465"/>
            <a:ext cx="1295400" cy="1409700"/>
          </a:xfrm>
          <a:prstGeom prst="rect">
            <a:avLst/>
          </a:prstGeom>
        </p:spPr>
      </p:pic>
    </p:spTree>
    <p:extLst>
      <p:ext uri="{BB962C8B-B14F-4D97-AF65-F5344CB8AC3E}">
        <p14:creationId xmlns:p14="http://schemas.microsoft.com/office/powerpoint/2010/main" val="380361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062"/>
            <a:ext cx="8229600" cy="533400"/>
          </a:xfrm>
        </p:spPr>
        <p:txBody>
          <a:bodyPr>
            <a:normAutofit fontScale="90000"/>
          </a:bodyPr>
          <a:lstStyle/>
          <a:p>
            <a:r>
              <a:rPr lang="en-US" sz="3200" dirty="0"/>
              <a:t>Phase I</a:t>
            </a:r>
          </a:p>
        </p:txBody>
      </p:sp>
      <p:sp>
        <p:nvSpPr>
          <p:cNvPr id="3" name="Content Placeholder 2"/>
          <p:cNvSpPr>
            <a:spLocks noGrp="1"/>
          </p:cNvSpPr>
          <p:nvPr>
            <p:ph idx="1"/>
          </p:nvPr>
        </p:nvSpPr>
        <p:spPr>
          <a:xfrm>
            <a:off x="457200" y="1447800"/>
            <a:ext cx="8229600" cy="4267200"/>
          </a:xfrm>
        </p:spPr>
        <p:txBody>
          <a:bodyPr>
            <a:normAutofit/>
          </a:bodyPr>
          <a:lstStyle/>
          <a:p>
            <a:r>
              <a:rPr lang="en-US" sz="2000" dirty="0"/>
              <a:t>Positions:</a:t>
            </a:r>
          </a:p>
          <a:p>
            <a:pPr lvl="1"/>
            <a:r>
              <a:rPr lang="en-US" sz="1600" dirty="0"/>
              <a:t>New Positions can be added – but only if the vacant position is budgeted</a:t>
            </a:r>
          </a:p>
          <a:p>
            <a:pPr lvl="1"/>
            <a:r>
              <a:rPr lang="en-US" sz="1600" dirty="0"/>
              <a:t>If you do not know the position number, a vacant position can be requested by using a job code or job classification </a:t>
            </a:r>
          </a:p>
          <a:p>
            <a:pPr lvl="1"/>
            <a:endParaRPr lang="en-US" sz="1600" dirty="0"/>
          </a:p>
          <a:p>
            <a:pPr marL="457200" lvl="1" indent="0">
              <a:buNone/>
            </a:pPr>
            <a:endParaRPr lang="en-US" sz="1600" dirty="0"/>
          </a:p>
        </p:txBody>
      </p:sp>
      <p:pic>
        <p:nvPicPr>
          <p:cNvPr id="4" name="Picture 3"/>
          <p:cNvPicPr>
            <a:picLocks noChangeAspect="1"/>
          </p:cNvPicPr>
          <p:nvPr/>
        </p:nvPicPr>
        <p:blipFill>
          <a:blip r:embed="rId2"/>
          <a:stretch>
            <a:fillRect/>
          </a:stretch>
        </p:blipFill>
        <p:spPr>
          <a:xfrm>
            <a:off x="609600" y="2743200"/>
            <a:ext cx="8229600" cy="3276600"/>
          </a:xfrm>
          <a:prstGeom prst="rect">
            <a:avLst/>
          </a:prstGeom>
        </p:spPr>
      </p:pic>
      <p:sp>
        <p:nvSpPr>
          <p:cNvPr id="5" name="TextBox 4"/>
          <p:cNvSpPr txBox="1"/>
          <p:nvPr/>
        </p:nvSpPr>
        <p:spPr>
          <a:xfrm>
            <a:off x="7987004" y="3917855"/>
            <a:ext cx="838200" cy="400110"/>
          </a:xfrm>
          <a:prstGeom prst="rect">
            <a:avLst/>
          </a:prstGeom>
          <a:solidFill>
            <a:schemeClr val="bg1"/>
          </a:solidFill>
        </p:spPr>
        <p:txBody>
          <a:bodyPr wrap="square" rtlCol="0">
            <a:spAutoFit/>
          </a:bodyPr>
          <a:lstStyle/>
          <a:p>
            <a:pPr algn="ctr"/>
            <a:r>
              <a:rPr lang="en-US" sz="1000" b="1" dirty="0">
                <a:latin typeface="Arial" panose="020B0604020202020204" pitchFamily="34" charset="0"/>
                <a:cs typeface="Arial" panose="020B0604020202020204" pitchFamily="34" charset="0"/>
              </a:rPr>
              <a:t>Requested </a:t>
            </a:r>
          </a:p>
          <a:p>
            <a:pPr algn="ctr"/>
            <a:r>
              <a:rPr lang="en-US" sz="1000" b="1" dirty="0">
                <a:latin typeface="Arial" panose="020B0604020202020204" pitchFamily="34" charset="0"/>
                <a:cs typeface="Arial" panose="020B0604020202020204" pitchFamily="34" charset="0"/>
              </a:rPr>
              <a:t>Change</a:t>
            </a:r>
          </a:p>
        </p:txBody>
      </p:sp>
      <p:pic>
        <p:nvPicPr>
          <p:cNvPr id="6" name="Picture 5"/>
          <p:cNvPicPr>
            <a:picLocks noChangeAspect="1"/>
          </p:cNvPicPr>
          <p:nvPr/>
        </p:nvPicPr>
        <p:blipFill>
          <a:blip r:embed="rId3"/>
          <a:stretch>
            <a:fillRect/>
          </a:stretch>
        </p:blipFill>
        <p:spPr>
          <a:xfrm>
            <a:off x="609600" y="2746310"/>
            <a:ext cx="1447800" cy="1371600"/>
          </a:xfrm>
          <a:prstGeom prst="rect">
            <a:avLst/>
          </a:prstGeom>
        </p:spPr>
      </p:pic>
    </p:spTree>
    <p:extLst>
      <p:ext uri="{BB962C8B-B14F-4D97-AF65-F5344CB8AC3E}">
        <p14:creationId xmlns:p14="http://schemas.microsoft.com/office/powerpoint/2010/main" val="57667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marL="0" indent="0">
              <a:buNone/>
            </a:pPr>
            <a:r>
              <a:rPr lang="en-US" sz="2800" b="1" dirty="0"/>
              <a:t>Completed Phase I</a:t>
            </a:r>
          </a:p>
          <a:p>
            <a:pPr marL="0" indent="0">
              <a:buNone/>
            </a:pPr>
            <a:endParaRPr lang="en-US" dirty="0"/>
          </a:p>
        </p:txBody>
      </p:sp>
      <p:pic>
        <p:nvPicPr>
          <p:cNvPr id="4" name="Picture 3"/>
          <p:cNvPicPr>
            <a:picLocks noChangeAspect="1"/>
          </p:cNvPicPr>
          <p:nvPr/>
        </p:nvPicPr>
        <p:blipFill>
          <a:blip r:embed="rId2"/>
          <a:stretch>
            <a:fillRect/>
          </a:stretch>
        </p:blipFill>
        <p:spPr>
          <a:xfrm>
            <a:off x="520959" y="1567543"/>
            <a:ext cx="8242041" cy="4788159"/>
          </a:xfrm>
          <a:prstGeom prst="rect">
            <a:avLst/>
          </a:prstGeom>
        </p:spPr>
      </p:pic>
      <p:sp>
        <p:nvSpPr>
          <p:cNvPr id="5" name="TextBox 4"/>
          <p:cNvSpPr txBox="1"/>
          <p:nvPr/>
        </p:nvSpPr>
        <p:spPr>
          <a:xfrm>
            <a:off x="7391400" y="1752600"/>
            <a:ext cx="762000" cy="338554"/>
          </a:xfrm>
          <a:prstGeom prst="rect">
            <a:avLst/>
          </a:prstGeom>
          <a:solidFill>
            <a:schemeClr val="bg1"/>
          </a:solidFill>
        </p:spPr>
        <p:txBody>
          <a:bodyPr wrap="square" rtlCol="0">
            <a:spAutoFit/>
          </a:bodyPr>
          <a:lstStyle/>
          <a:p>
            <a:pPr algn="ctr"/>
            <a:r>
              <a:rPr lang="en-US" sz="800" b="1" dirty="0">
                <a:latin typeface="Arial" panose="020B0604020202020204" pitchFamily="34" charset="0"/>
                <a:cs typeface="Arial" panose="020B0604020202020204" pitchFamily="34" charset="0"/>
              </a:rPr>
              <a:t>Requested Change</a:t>
            </a:r>
          </a:p>
        </p:txBody>
      </p:sp>
      <p:cxnSp>
        <p:nvCxnSpPr>
          <p:cNvPr id="7" name="Straight Connector 6"/>
          <p:cNvCxnSpPr/>
          <p:nvPr/>
        </p:nvCxnSpPr>
        <p:spPr>
          <a:xfrm>
            <a:off x="7391400" y="2091154"/>
            <a:ext cx="76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44286" y="1600200"/>
            <a:ext cx="1513114" cy="381000"/>
          </a:xfrm>
          <a:prstGeom prst="rect">
            <a:avLst/>
          </a:prstGeom>
        </p:spPr>
      </p:pic>
    </p:spTree>
    <p:extLst>
      <p:ext uri="{BB962C8B-B14F-4D97-AF65-F5344CB8AC3E}">
        <p14:creationId xmlns:p14="http://schemas.microsoft.com/office/powerpoint/2010/main" val="298785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676400"/>
          </a:xfrm>
        </p:spPr>
        <p:txBody>
          <a:bodyPr>
            <a:normAutofit fontScale="90000"/>
          </a:bodyPr>
          <a:lstStyle/>
          <a:p>
            <a:r>
              <a:rPr lang="en-US" dirty="0">
                <a:solidFill>
                  <a:srgbClr val="C00000"/>
                </a:solidFill>
              </a:rPr>
              <a:t>    Budget submissions are not part of  				   </a:t>
            </a:r>
            <a:r>
              <a:rPr lang="en-US" u="sng" dirty="0">
                <a:solidFill>
                  <a:srgbClr val="C00000"/>
                </a:solidFill>
                <a:effectLst>
                  <a:outerShdw blurRad="38100" dist="38100" dir="2700000" algn="tl">
                    <a:srgbClr val="000000">
                      <a:alpha val="43137"/>
                    </a:srgbClr>
                  </a:outerShdw>
                </a:effectLst>
              </a:rPr>
              <a:t>Phase I</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90539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09600"/>
          </a:xfrm>
        </p:spPr>
        <p:txBody>
          <a:bodyPr>
            <a:normAutofit/>
          </a:bodyPr>
          <a:lstStyle/>
          <a:p>
            <a:r>
              <a:rPr lang="en-US" sz="3200" dirty="0"/>
              <a:t>Phase I</a:t>
            </a:r>
          </a:p>
        </p:txBody>
      </p:sp>
      <p:sp>
        <p:nvSpPr>
          <p:cNvPr id="3" name="Content Placeholder 2"/>
          <p:cNvSpPr>
            <a:spLocks noGrp="1"/>
          </p:cNvSpPr>
          <p:nvPr>
            <p:ph idx="1"/>
          </p:nvPr>
        </p:nvSpPr>
        <p:spPr>
          <a:xfrm>
            <a:off x="475129" y="1828800"/>
            <a:ext cx="8001000" cy="3944471"/>
          </a:xfrm>
        </p:spPr>
        <p:txBody>
          <a:bodyPr>
            <a:normAutofit fontScale="25000" lnSpcReduction="20000"/>
          </a:bodyPr>
          <a:lstStyle/>
          <a:p>
            <a:pPr marL="0" indent="0">
              <a:buNone/>
            </a:pPr>
            <a:r>
              <a:rPr lang="en-US" sz="8000" dirty="0"/>
              <a:t>To complete Phase I Budget process, a current Budget/Expenditure report will need to be run:</a:t>
            </a:r>
          </a:p>
          <a:p>
            <a:pPr marL="0" indent="0">
              <a:buNone/>
            </a:pPr>
            <a:endParaRPr lang="en-US" sz="8000" dirty="0"/>
          </a:p>
          <a:p>
            <a:r>
              <a:rPr lang="en-US" sz="8000" dirty="0"/>
              <a:t>Go to my.fresnostate.edu </a:t>
            </a:r>
          </a:p>
          <a:p>
            <a:r>
              <a:rPr lang="en-US" sz="8000" dirty="0"/>
              <a:t>Select Reports Portfolio</a:t>
            </a:r>
          </a:p>
          <a:p>
            <a:pPr marL="0" indent="0">
              <a:buNone/>
            </a:pPr>
            <a:endParaRPr lang="en-US" sz="8000" dirty="0"/>
          </a:p>
          <a:p>
            <a:pPr marL="0" indent="0">
              <a:buNone/>
            </a:pPr>
            <a:endParaRPr lang="en-US" sz="8000" dirty="0"/>
          </a:p>
          <a:p>
            <a:pPr marL="0" indent="0">
              <a:buNone/>
            </a:pPr>
            <a:endParaRPr lang="en-US" sz="8000" dirty="0"/>
          </a:p>
          <a:p>
            <a:pPr marL="0" indent="0">
              <a:buNone/>
            </a:pPr>
            <a:r>
              <a:rPr lang="en-US" sz="8000" dirty="0"/>
              <a:t>	</a:t>
            </a:r>
          </a:p>
          <a:p>
            <a:r>
              <a:rPr lang="en-US" sz="8000" dirty="0"/>
              <a:t>Select Human Resources </a:t>
            </a:r>
          </a:p>
          <a:p>
            <a:pPr marL="0" indent="0">
              <a:buNone/>
            </a:pPr>
            <a:r>
              <a:rPr lang="en-US" sz="8000" dirty="0"/>
              <a:t>       </a:t>
            </a:r>
          </a:p>
          <a:p>
            <a:pPr>
              <a:buFont typeface="Wingdings" panose="05000000000000000000" pitchFamily="2" charset="2"/>
              <a:buChar char="§"/>
            </a:pPr>
            <a:endParaRPr lang="en-US" sz="8000" dirty="0"/>
          </a:p>
          <a:p>
            <a:pPr>
              <a:buFont typeface="Wingdings" panose="05000000000000000000" pitchFamily="2" charset="2"/>
              <a:buChar char="§"/>
            </a:pPr>
            <a:endParaRPr lang="en-US" sz="80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1400" dirty="0"/>
          </a:p>
          <a:p>
            <a:pPr lvl="1">
              <a:buFont typeface="Wingdings" panose="05000000000000000000" pitchFamily="2" charset="2"/>
              <a:buChar char="§"/>
            </a:pPr>
            <a:endParaRPr lang="en-US" sz="4900" dirty="0"/>
          </a:p>
          <a:p>
            <a:pPr marL="457200" lvl="1" indent="0">
              <a:buNone/>
            </a:pPr>
            <a:endParaRPr lang="en-US" sz="4900" dirty="0"/>
          </a:p>
          <a:p>
            <a:pPr marL="457200" lvl="1" indent="0">
              <a:buNone/>
            </a:pPr>
            <a:endParaRPr lang="en-US" sz="1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p:txBody>
      </p:sp>
      <p:pic>
        <p:nvPicPr>
          <p:cNvPr id="12" name="Picture 11">
            <a:extLst>
              <a:ext uri="{FF2B5EF4-FFF2-40B4-BE49-F238E27FC236}">
                <a16:creationId xmlns:a16="http://schemas.microsoft.com/office/drawing/2014/main" id="{2AEF1E8A-06FF-4A8E-9948-82CB2BEA498F}"/>
              </a:ext>
            </a:extLst>
          </p:cNvPr>
          <p:cNvPicPr>
            <a:picLocks noChangeAspect="1"/>
          </p:cNvPicPr>
          <p:nvPr/>
        </p:nvPicPr>
        <p:blipFill>
          <a:blip r:embed="rId2"/>
          <a:stretch>
            <a:fillRect/>
          </a:stretch>
        </p:blipFill>
        <p:spPr>
          <a:xfrm>
            <a:off x="862013" y="4801721"/>
            <a:ext cx="5310187" cy="1294279"/>
          </a:xfrm>
          <a:prstGeom prst="rect">
            <a:avLst/>
          </a:prstGeom>
        </p:spPr>
      </p:pic>
      <p:pic>
        <p:nvPicPr>
          <p:cNvPr id="14" name="Picture 13">
            <a:extLst>
              <a:ext uri="{FF2B5EF4-FFF2-40B4-BE49-F238E27FC236}">
                <a16:creationId xmlns:a16="http://schemas.microsoft.com/office/drawing/2014/main" id="{0A300BC8-BB1D-4AD2-AE8F-E801EB41352A}"/>
              </a:ext>
            </a:extLst>
          </p:cNvPr>
          <p:cNvPicPr>
            <a:picLocks noChangeAspect="1"/>
          </p:cNvPicPr>
          <p:nvPr/>
        </p:nvPicPr>
        <p:blipFill>
          <a:blip r:embed="rId3"/>
          <a:stretch>
            <a:fillRect/>
          </a:stretch>
        </p:blipFill>
        <p:spPr>
          <a:xfrm>
            <a:off x="862013" y="3276600"/>
            <a:ext cx="5462588" cy="1202392"/>
          </a:xfrm>
          <a:prstGeom prst="rect">
            <a:avLst/>
          </a:prstGeom>
        </p:spPr>
      </p:pic>
      <p:sp>
        <p:nvSpPr>
          <p:cNvPr id="15" name="Oval 14">
            <a:extLst>
              <a:ext uri="{FF2B5EF4-FFF2-40B4-BE49-F238E27FC236}">
                <a16:creationId xmlns:a16="http://schemas.microsoft.com/office/drawing/2014/main" id="{1A7C97FE-75EA-42D4-8121-7E2C7C13D1FC}"/>
              </a:ext>
            </a:extLst>
          </p:cNvPr>
          <p:cNvSpPr/>
          <p:nvPr/>
        </p:nvSpPr>
        <p:spPr>
          <a:xfrm>
            <a:off x="2514600" y="3200400"/>
            <a:ext cx="17526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F291BD-E148-416C-85A4-7085270F4F59}"/>
              </a:ext>
            </a:extLst>
          </p:cNvPr>
          <p:cNvSpPr/>
          <p:nvPr/>
        </p:nvSpPr>
        <p:spPr>
          <a:xfrm>
            <a:off x="862013" y="5163671"/>
            <a:ext cx="3252787" cy="551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001000" cy="609600"/>
          </a:xfrm>
        </p:spPr>
        <p:txBody>
          <a:bodyPr>
            <a:normAutofit fontScale="90000"/>
          </a:bodyPr>
          <a:lstStyle/>
          <a:p>
            <a:r>
              <a:rPr lang="en-US" sz="3600" dirty="0"/>
              <a:t>Phase II Budget Submission</a:t>
            </a:r>
            <a:br>
              <a:rPr lang="en-US" sz="3600" dirty="0"/>
            </a:br>
            <a:endParaRPr lang="en-US" sz="3600" dirty="0"/>
          </a:p>
        </p:txBody>
      </p:sp>
      <p:sp>
        <p:nvSpPr>
          <p:cNvPr id="3" name="Content Placeholder 2"/>
          <p:cNvSpPr>
            <a:spLocks noGrp="1"/>
          </p:cNvSpPr>
          <p:nvPr>
            <p:ph idx="1"/>
          </p:nvPr>
        </p:nvSpPr>
        <p:spPr>
          <a:xfrm>
            <a:off x="470647" y="2057400"/>
            <a:ext cx="8229600" cy="3429000"/>
          </a:xfrm>
        </p:spPr>
        <p:txBody>
          <a:bodyPr>
            <a:normAutofit/>
          </a:bodyPr>
          <a:lstStyle/>
          <a:p>
            <a:pPr marL="0" indent="0">
              <a:buNone/>
            </a:pPr>
            <a:r>
              <a:rPr lang="en-US" sz="2800" dirty="0"/>
              <a:t>2021-22 Due date is determined by the date of the Governor signing the Budget for the State of California and the date that the Chancellor’s Office Allocates the CSU’s their Campus Budgets.</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92536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2895600"/>
            <a:ext cx="838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2906" y="1588233"/>
            <a:ext cx="7848600" cy="4719935"/>
          </a:xfrm>
          <a:prstGeom prst="rect">
            <a:avLst/>
          </a:prstGeom>
          <a:noFill/>
        </p:spPr>
        <p:txBody>
          <a:bodyPr wrap="square" rtlCol="0">
            <a:spAutoFit/>
          </a:bodyPr>
          <a:lstStyle/>
          <a:p>
            <a:endParaRPr lang="en-US" dirty="0"/>
          </a:p>
        </p:txBody>
      </p:sp>
      <p:pic>
        <p:nvPicPr>
          <p:cNvPr id="13" name="Picture 12"/>
          <p:cNvPicPr>
            <a:picLocks noChangeAspect="1"/>
          </p:cNvPicPr>
          <p:nvPr/>
        </p:nvPicPr>
        <p:blipFill>
          <a:blip r:embed="rId2"/>
          <a:stretch>
            <a:fillRect/>
          </a:stretch>
        </p:blipFill>
        <p:spPr>
          <a:xfrm>
            <a:off x="380999" y="1143001"/>
            <a:ext cx="8458201" cy="5165168"/>
          </a:xfrm>
          <a:prstGeom prst="rect">
            <a:avLst/>
          </a:prstGeom>
        </p:spPr>
      </p:pic>
    </p:spTree>
    <p:extLst>
      <p:ext uri="{BB962C8B-B14F-4D97-AF65-F5344CB8AC3E}">
        <p14:creationId xmlns:p14="http://schemas.microsoft.com/office/powerpoint/2010/main" val="347603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2895600"/>
            <a:ext cx="838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2906" y="1588233"/>
            <a:ext cx="7848600" cy="4719935"/>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stretch>
            <a:fillRect/>
          </a:stretch>
        </p:blipFill>
        <p:spPr>
          <a:xfrm>
            <a:off x="457199" y="1066800"/>
            <a:ext cx="8153401" cy="5241368"/>
          </a:xfrm>
          <a:prstGeom prst="rect">
            <a:avLst/>
          </a:prstGeom>
        </p:spPr>
      </p:pic>
    </p:spTree>
    <p:extLst>
      <p:ext uri="{BB962C8B-B14F-4D97-AF65-F5344CB8AC3E}">
        <p14:creationId xmlns:p14="http://schemas.microsoft.com/office/powerpoint/2010/main" val="25185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001000" cy="609600"/>
          </a:xfrm>
        </p:spPr>
        <p:txBody>
          <a:bodyPr>
            <a:normAutofit/>
          </a:bodyPr>
          <a:lstStyle/>
          <a:p>
            <a:r>
              <a:rPr lang="en-US" sz="3200" dirty="0"/>
              <a:t>Phase II</a:t>
            </a:r>
          </a:p>
        </p:txBody>
      </p:sp>
      <p:sp>
        <p:nvSpPr>
          <p:cNvPr id="3" name="Content Placeholder 2"/>
          <p:cNvSpPr>
            <a:spLocks noGrp="1"/>
          </p:cNvSpPr>
          <p:nvPr>
            <p:ph idx="1"/>
          </p:nvPr>
        </p:nvSpPr>
        <p:spPr>
          <a:xfrm>
            <a:off x="457200" y="2057400"/>
            <a:ext cx="8229600" cy="4038600"/>
          </a:xfrm>
        </p:spPr>
        <p:txBody>
          <a:bodyPr>
            <a:normAutofit/>
          </a:bodyPr>
          <a:lstStyle/>
          <a:p>
            <a:pPr marL="0" indent="0">
              <a:buNone/>
            </a:pPr>
            <a:r>
              <a:rPr lang="en-US" dirty="0"/>
              <a:t>Level A Processes:</a:t>
            </a:r>
            <a:endParaRPr lang="en-US" sz="2000" dirty="0"/>
          </a:p>
          <a:p>
            <a:r>
              <a:rPr lang="en-US" sz="2400" dirty="0"/>
              <a:t>Fresno receives their allocation via Memo B from the Chancellor Office</a:t>
            </a:r>
          </a:p>
          <a:p>
            <a:r>
              <a:rPr lang="en-US" sz="2400" dirty="0"/>
              <a:t>The cabinet approves the final CSU Fresno Budget</a:t>
            </a:r>
          </a:p>
          <a:p>
            <a:r>
              <a:rPr lang="en-US" sz="2400" dirty="0"/>
              <a:t>The cabinet members allocate budgets to their departments/divisions</a:t>
            </a:r>
          </a:p>
        </p:txBody>
      </p:sp>
    </p:spTree>
    <p:extLst>
      <p:ext uri="{BB962C8B-B14F-4D97-AF65-F5344CB8AC3E}">
        <p14:creationId xmlns:p14="http://schemas.microsoft.com/office/powerpoint/2010/main" val="489803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a:bodyPr>
          <a:lstStyle/>
          <a:p>
            <a:r>
              <a:rPr lang="en-US" sz="3200" dirty="0"/>
              <a:t>Phase II</a:t>
            </a:r>
          </a:p>
        </p:txBody>
      </p:sp>
      <p:pic>
        <p:nvPicPr>
          <p:cNvPr id="12" name="Content Placeholder 11">
            <a:extLst>
              <a:ext uri="{FF2B5EF4-FFF2-40B4-BE49-F238E27FC236}">
                <a16:creationId xmlns:a16="http://schemas.microsoft.com/office/drawing/2014/main" id="{E8B3D56D-9874-40B6-A7C9-71358A1F582A}"/>
              </a:ext>
            </a:extLst>
          </p:cNvPr>
          <p:cNvPicPr>
            <a:picLocks noGrp="1" noChangeAspect="1"/>
          </p:cNvPicPr>
          <p:nvPr>
            <p:ph idx="1"/>
          </p:nvPr>
        </p:nvPicPr>
        <p:blipFill>
          <a:blip r:embed="rId2"/>
          <a:stretch>
            <a:fillRect/>
          </a:stretch>
        </p:blipFill>
        <p:spPr>
          <a:xfrm>
            <a:off x="914400" y="1752600"/>
            <a:ext cx="6553200" cy="3962400"/>
          </a:xfrm>
        </p:spPr>
      </p:pic>
    </p:spTree>
    <p:extLst>
      <p:ext uri="{BB962C8B-B14F-4D97-AF65-F5344CB8AC3E}">
        <p14:creationId xmlns:p14="http://schemas.microsoft.com/office/powerpoint/2010/main" val="33710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09600"/>
          </a:xfrm>
        </p:spPr>
        <p:txBody>
          <a:bodyPr>
            <a:normAutofit/>
          </a:bodyPr>
          <a:lstStyle/>
          <a:p>
            <a:r>
              <a:rPr lang="en-US" sz="3200" dirty="0"/>
              <a:t>Phase II</a:t>
            </a:r>
          </a:p>
        </p:txBody>
      </p:sp>
      <p:sp>
        <p:nvSpPr>
          <p:cNvPr id="3" name="Content Placeholder 2"/>
          <p:cNvSpPr>
            <a:spLocks noGrp="1"/>
          </p:cNvSpPr>
          <p:nvPr>
            <p:ph idx="1"/>
          </p:nvPr>
        </p:nvSpPr>
        <p:spPr>
          <a:xfrm>
            <a:off x="457200" y="1927412"/>
            <a:ext cx="8229600" cy="3429000"/>
          </a:xfrm>
        </p:spPr>
        <p:txBody>
          <a:bodyPr>
            <a:normAutofit fontScale="85000" lnSpcReduction="20000"/>
          </a:bodyPr>
          <a:lstStyle/>
          <a:p>
            <a:r>
              <a:rPr lang="en-US" sz="2000" dirty="0"/>
              <a:t>Instructions will be sent from the University Budget Office for final submissions of Phase II Budgets (Provost will send a separate instructions/submission date for the Division of Academic Affairs).</a:t>
            </a:r>
          </a:p>
          <a:p>
            <a:pPr marL="0" indent="0">
              <a:buNone/>
            </a:pPr>
            <a:endParaRPr lang="en-US" sz="2000" dirty="0"/>
          </a:p>
          <a:p>
            <a:r>
              <a:rPr lang="en-US" sz="2000" dirty="0"/>
              <a:t>Run a FY2021-22 Budget Expenditure Report, in PeopleSoft HR for the division(s) you are submitting original budgets.</a:t>
            </a:r>
          </a:p>
          <a:p>
            <a:pPr marL="0" indent="0">
              <a:buNone/>
            </a:pPr>
            <a:endParaRPr lang="en-US" sz="2000" dirty="0"/>
          </a:p>
          <a:p>
            <a:r>
              <a:rPr lang="en-US" sz="2000" dirty="0"/>
              <a:t>Save the resulting report using the “Save as” option to your local drive, with the file name of “2021 Phase II”.</a:t>
            </a:r>
          </a:p>
          <a:p>
            <a:pPr marL="0" indent="0">
              <a:buNone/>
            </a:pPr>
            <a:endParaRPr lang="en-US" sz="2000" dirty="0"/>
          </a:p>
          <a:p>
            <a:r>
              <a:rPr lang="en-US" sz="2000" dirty="0"/>
              <a:t>Using the saved report from Step 2, allocate your budget to the desired level, Appointment, Position (vacancies only), or Pool using the Original Budget column, (all other columns should be deleted/hide).</a:t>
            </a:r>
          </a:p>
          <a:p>
            <a:endParaRPr lang="en-US" sz="2000" dirty="0"/>
          </a:p>
        </p:txBody>
      </p:sp>
    </p:spTree>
    <p:extLst>
      <p:ext uri="{BB962C8B-B14F-4D97-AF65-F5344CB8AC3E}">
        <p14:creationId xmlns:p14="http://schemas.microsoft.com/office/powerpoint/2010/main" val="422273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09600"/>
          </a:xfrm>
        </p:spPr>
        <p:txBody>
          <a:bodyPr>
            <a:normAutofit/>
          </a:bodyPr>
          <a:lstStyle/>
          <a:p>
            <a:r>
              <a:rPr lang="en-US" sz="3200" dirty="0"/>
              <a:t>Phase II</a:t>
            </a:r>
          </a:p>
        </p:txBody>
      </p:sp>
      <p:sp>
        <p:nvSpPr>
          <p:cNvPr id="3" name="Content Placeholder 2"/>
          <p:cNvSpPr>
            <a:spLocks noGrp="1"/>
          </p:cNvSpPr>
          <p:nvPr>
            <p:ph idx="1"/>
          </p:nvPr>
        </p:nvSpPr>
        <p:spPr>
          <a:xfrm>
            <a:off x="457200" y="1927412"/>
            <a:ext cx="8229600" cy="3429000"/>
          </a:xfrm>
        </p:spPr>
        <p:txBody>
          <a:bodyPr>
            <a:normAutofit/>
          </a:bodyPr>
          <a:lstStyle/>
          <a:p>
            <a:r>
              <a:rPr lang="en-US" sz="2000" dirty="0"/>
              <a:t>All chartfield strings must be sub-totaled.  For example 90000-XXXXX-00000-601931 would have a subtotal, as would 90000-XXXXX-12501-601931.  Rows will need to be inserted as needed for these subtotals.  Add formula in the Total line of the Original Budget column that adds together all the subtotals from the above entries.</a:t>
            </a:r>
          </a:p>
          <a:p>
            <a:r>
              <a:rPr lang="en-US" sz="2000" b="1" u="sng" dirty="0">
                <a:solidFill>
                  <a:srgbClr val="FF0000"/>
                </a:solidFill>
              </a:rPr>
              <a:t>PLEASE NOTE: </a:t>
            </a:r>
            <a:r>
              <a:rPr lang="en-US" sz="2000" dirty="0"/>
              <a:t> All Budget entries for salaries need to be formatted as follows: </a:t>
            </a:r>
            <a:r>
              <a:rPr lang="en-US" sz="2000" b="1" dirty="0">
                <a:solidFill>
                  <a:srgbClr val="FF0000"/>
                </a:solidFill>
              </a:rPr>
              <a:t>$XX,XXX.00.  </a:t>
            </a:r>
            <a:r>
              <a:rPr lang="en-US" sz="2000" u="sng" dirty="0">
                <a:solidFill>
                  <a:srgbClr val="FF0000"/>
                </a:solidFill>
              </a:rPr>
              <a:t>Only whole dollar </a:t>
            </a:r>
            <a:r>
              <a:rPr lang="en-US" sz="2000" dirty="0"/>
              <a:t>entries will be allowed – </a:t>
            </a:r>
            <a:r>
              <a:rPr lang="en-US" sz="2000" u="sng" dirty="0">
                <a:solidFill>
                  <a:srgbClr val="FF0000"/>
                </a:solidFill>
              </a:rPr>
              <a:t>all digits following the decimal have to be zero</a:t>
            </a:r>
            <a:r>
              <a:rPr lang="en-US" sz="2000" dirty="0">
                <a:solidFill>
                  <a:srgbClr val="FF0000"/>
                </a:solidFill>
              </a:rPr>
              <a:t> “$XX,XXX.</a:t>
            </a:r>
            <a:r>
              <a:rPr lang="en-US" sz="2000" b="1" u="sng" dirty="0">
                <a:solidFill>
                  <a:srgbClr val="FF0000"/>
                </a:solidFill>
              </a:rPr>
              <a:t>00</a:t>
            </a:r>
            <a:r>
              <a:rPr lang="en-US" sz="2000" dirty="0">
                <a:solidFill>
                  <a:srgbClr val="FF0000"/>
                </a:solidFill>
              </a:rPr>
              <a:t>” </a:t>
            </a:r>
            <a:r>
              <a:rPr lang="en-US" sz="2000" dirty="0"/>
              <a:t>and they have to be displayed on the final submission.  </a:t>
            </a:r>
            <a:endParaRPr lang="en-US" sz="2000" b="1" u="sng" dirty="0">
              <a:solidFill>
                <a:srgbClr val="FF0000"/>
              </a:solidFill>
            </a:endParaRPr>
          </a:p>
        </p:txBody>
      </p:sp>
    </p:spTree>
    <p:extLst>
      <p:ext uri="{BB962C8B-B14F-4D97-AF65-F5344CB8AC3E}">
        <p14:creationId xmlns:p14="http://schemas.microsoft.com/office/powerpoint/2010/main" val="714266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620000" cy="533400"/>
          </a:xfrm>
        </p:spPr>
        <p:txBody>
          <a:bodyPr>
            <a:normAutofit fontScale="90000"/>
          </a:bodyPr>
          <a:lstStyle/>
          <a:p>
            <a:r>
              <a:rPr lang="en-US" sz="3200" dirty="0"/>
              <a:t>Phase II HR</a:t>
            </a:r>
          </a:p>
        </p:txBody>
      </p:sp>
      <p:pic>
        <p:nvPicPr>
          <p:cNvPr id="9" name="Content Placeholder 8"/>
          <p:cNvPicPr>
            <a:picLocks noGrp="1" noChangeAspect="1"/>
          </p:cNvPicPr>
          <p:nvPr>
            <p:ph idx="1"/>
          </p:nvPr>
        </p:nvPicPr>
        <p:blipFill>
          <a:blip r:embed="rId2"/>
          <a:stretch>
            <a:fillRect/>
          </a:stretch>
        </p:blipFill>
        <p:spPr>
          <a:xfrm>
            <a:off x="838200" y="1447800"/>
            <a:ext cx="7543800" cy="4876800"/>
          </a:xfrm>
          <a:prstGeom prst="rect">
            <a:avLst/>
          </a:prstGeom>
        </p:spPr>
      </p:pic>
      <p:sp>
        <p:nvSpPr>
          <p:cNvPr id="3" name="TextBox 2">
            <a:extLst>
              <a:ext uri="{FF2B5EF4-FFF2-40B4-BE49-F238E27FC236}">
                <a16:creationId xmlns:a16="http://schemas.microsoft.com/office/drawing/2014/main" id="{0D22D4C4-0061-439D-96D4-DF1602F1AFFE}"/>
              </a:ext>
            </a:extLst>
          </p:cNvPr>
          <p:cNvSpPr txBox="1"/>
          <p:nvPr/>
        </p:nvSpPr>
        <p:spPr>
          <a:xfrm>
            <a:off x="1752600" y="1543050"/>
            <a:ext cx="1447800" cy="338554"/>
          </a:xfrm>
          <a:prstGeom prst="rect">
            <a:avLst/>
          </a:prstGeom>
          <a:solidFill>
            <a:schemeClr val="bg1"/>
          </a:solidFill>
        </p:spPr>
        <p:txBody>
          <a:bodyPr wrap="square" rtlCol="0">
            <a:spAutoFit/>
          </a:bodyPr>
          <a:lstStyle/>
          <a:p>
            <a:r>
              <a:rPr lang="en-US" sz="800" dirty="0"/>
              <a:t>05-26-2021 12:21:49 PM</a:t>
            </a:r>
          </a:p>
          <a:p>
            <a:r>
              <a:rPr lang="en-US" sz="800" dirty="0"/>
              <a:t>2020</a:t>
            </a:r>
          </a:p>
        </p:txBody>
      </p:sp>
    </p:spTree>
    <p:extLst>
      <p:ext uri="{BB962C8B-B14F-4D97-AF65-F5344CB8AC3E}">
        <p14:creationId xmlns:p14="http://schemas.microsoft.com/office/powerpoint/2010/main" val="331131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828800"/>
            <a:ext cx="8229600" cy="4267200"/>
          </a:xfrm>
        </p:spPr>
        <p:txBody>
          <a:bodyPr>
            <a:normAutofit/>
          </a:bodyPr>
          <a:lstStyle/>
          <a:p>
            <a:r>
              <a:rPr lang="en-US" sz="2000" dirty="0"/>
              <a:t>The Budget Office has established a template to enter and submit your financial budgets, available at: </a:t>
            </a:r>
            <a:r>
              <a:rPr lang="en-US" sz="2000" dirty="0">
                <a:hlinkClick r:id="rId2"/>
              </a:rPr>
              <a:t>http://www.fresnostate.edu/adminserv/budget/phases/index.html</a:t>
            </a:r>
            <a:endParaRPr lang="en-US" sz="2000" dirty="0"/>
          </a:p>
          <a:p>
            <a:endParaRPr lang="en-US" sz="2000" dirty="0"/>
          </a:p>
          <a:p>
            <a:r>
              <a:rPr lang="en-US" sz="2000" dirty="0"/>
              <a:t> Select the Initial Budget Form 21-22.xlsx and click it.  This will bring up the budget entry form for the initial budgets for 2020 on an excel worksheets.</a:t>
            </a:r>
          </a:p>
          <a:p>
            <a:pPr marL="0" indent="0">
              <a:buNone/>
            </a:pPr>
            <a:r>
              <a:rPr lang="en-US" sz="2000" dirty="0">
                <a:solidFill>
                  <a:srgbClr val="FF0000"/>
                </a:solidFill>
              </a:rPr>
              <a:t>      </a:t>
            </a:r>
            <a:r>
              <a:rPr lang="en-US" sz="2000" u="sng" dirty="0">
                <a:solidFill>
                  <a:srgbClr val="FF0000"/>
                </a:solidFill>
              </a:rPr>
              <a:t>Please Note:</a:t>
            </a:r>
            <a:r>
              <a:rPr lang="en-US" sz="2000" dirty="0"/>
              <a:t>  Do not enter data onto the summary tab.</a:t>
            </a:r>
          </a:p>
          <a:p>
            <a:pPr marL="0" indent="0">
              <a:buNone/>
            </a:pPr>
            <a:endParaRPr lang="en-US" sz="2000" u="sng" dirty="0">
              <a:solidFill>
                <a:srgbClr val="FF0000"/>
              </a:solidFill>
            </a:endParaRPr>
          </a:p>
        </p:txBody>
      </p:sp>
    </p:spTree>
    <p:extLst>
      <p:ext uri="{BB962C8B-B14F-4D97-AF65-F5344CB8AC3E}">
        <p14:creationId xmlns:p14="http://schemas.microsoft.com/office/powerpoint/2010/main" val="101231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pic>
        <p:nvPicPr>
          <p:cNvPr id="6" name="Content Placeholder 5"/>
          <p:cNvPicPr>
            <a:picLocks noGrp="1" noChangeAspect="1"/>
          </p:cNvPicPr>
          <p:nvPr>
            <p:ph idx="1"/>
          </p:nvPr>
        </p:nvPicPr>
        <p:blipFill>
          <a:blip r:embed="rId3"/>
          <a:stretch>
            <a:fillRect/>
          </a:stretch>
        </p:blipFill>
        <p:spPr>
          <a:xfrm>
            <a:off x="609600" y="1828800"/>
            <a:ext cx="8001000" cy="4267200"/>
          </a:xfrm>
          <a:prstGeom prst="rect">
            <a:avLst/>
          </a:prstGeom>
        </p:spPr>
      </p:pic>
    </p:spTree>
    <p:extLst>
      <p:ext uri="{BB962C8B-B14F-4D97-AF65-F5344CB8AC3E}">
        <p14:creationId xmlns:p14="http://schemas.microsoft.com/office/powerpoint/2010/main" val="263744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8001000" cy="381000"/>
          </a:xfrm>
        </p:spPr>
        <p:txBody>
          <a:bodyPr>
            <a:noAutofit/>
          </a:bodyPr>
          <a:lstStyle/>
          <a:p>
            <a:r>
              <a:rPr lang="en-US" sz="3200" dirty="0"/>
              <a:t>Phase I</a:t>
            </a:r>
          </a:p>
        </p:txBody>
      </p:sp>
      <p:sp>
        <p:nvSpPr>
          <p:cNvPr id="3" name="Content Placeholder 2"/>
          <p:cNvSpPr>
            <a:spLocks noGrp="1"/>
          </p:cNvSpPr>
          <p:nvPr>
            <p:ph idx="1"/>
          </p:nvPr>
        </p:nvSpPr>
        <p:spPr>
          <a:xfrm>
            <a:off x="685800" y="1905000"/>
            <a:ext cx="8077200" cy="4191000"/>
          </a:xfrm>
        </p:spPr>
        <p:txBody>
          <a:bodyPr>
            <a:normAutofit/>
          </a:bodyPr>
          <a:lstStyle/>
          <a:p>
            <a:r>
              <a:rPr lang="en-US" sz="2000" dirty="0"/>
              <a:t>Budget/Expenditure Reports</a:t>
            </a:r>
          </a:p>
          <a:p>
            <a:pPr marL="0" indent="0">
              <a:buNone/>
            </a:pPr>
            <a:endParaRPr lang="en-US" sz="2000" dirty="0"/>
          </a:p>
        </p:txBody>
      </p:sp>
      <p:pic>
        <p:nvPicPr>
          <p:cNvPr id="4" name="Picture 3"/>
          <p:cNvPicPr>
            <a:picLocks noChangeAspect="1"/>
          </p:cNvPicPr>
          <p:nvPr/>
        </p:nvPicPr>
        <p:blipFill>
          <a:blip r:embed="rId2"/>
          <a:stretch>
            <a:fillRect/>
          </a:stretch>
        </p:blipFill>
        <p:spPr>
          <a:xfrm>
            <a:off x="914400" y="2590800"/>
            <a:ext cx="7162800" cy="3124200"/>
          </a:xfrm>
          <a:prstGeom prst="rect">
            <a:avLst/>
          </a:prstGeom>
        </p:spPr>
      </p:pic>
      <p:cxnSp>
        <p:nvCxnSpPr>
          <p:cNvPr id="7" name="Straight Arrow Connector 6"/>
          <p:cNvCxnSpPr/>
          <p:nvPr/>
        </p:nvCxnSpPr>
        <p:spPr>
          <a:xfrm flipH="1">
            <a:off x="3810000" y="4648200"/>
            <a:ext cx="762000" cy="457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524000"/>
            <a:ext cx="8229600" cy="4572000"/>
          </a:xfrm>
        </p:spPr>
        <p:txBody>
          <a:bodyPr>
            <a:normAutofit/>
          </a:bodyPr>
          <a:lstStyle/>
          <a:p>
            <a:r>
              <a:rPr lang="en-US" sz="2000" dirty="0"/>
              <a:t>Create separate worksheets for each Department/Class combination.</a:t>
            </a:r>
          </a:p>
          <a:p>
            <a:pPr marL="0" indent="0">
              <a:buNone/>
            </a:pP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1866900" y="2057399"/>
            <a:ext cx="5410199" cy="3200401"/>
          </a:xfrm>
          <a:prstGeom prst="rect">
            <a:avLst/>
          </a:prstGeom>
        </p:spPr>
      </p:pic>
      <p:sp>
        <p:nvSpPr>
          <p:cNvPr id="5" name="Oval 4"/>
          <p:cNvSpPr/>
          <p:nvPr/>
        </p:nvSpPr>
        <p:spPr>
          <a:xfrm>
            <a:off x="3886200" y="49530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49530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4"/>
          </p:cNvCxnSpPr>
          <p:nvPr/>
        </p:nvCxnSpPr>
        <p:spPr>
          <a:xfrm>
            <a:off x="4419600" y="5410200"/>
            <a:ext cx="11430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4"/>
          </p:cNvCxnSpPr>
          <p:nvPr/>
        </p:nvCxnSpPr>
        <p:spPr>
          <a:xfrm>
            <a:off x="5410200" y="5410200"/>
            <a:ext cx="1524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5000" y="5600700"/>
            <a:ext cx="1981200" cy="461665"/>
          </a:xfrm>
          <a:prstGeom prst="rect">
            <a:avLst/>
          </a:prstGeom>
          <a:noFill/>
        </p:spPr>
        <p:txBody>
          <a:bodyPr wrap="square" rtlCol="0">
            <a:spAutoFit/>
          </a:bodyPr>
          <a:lstStyle/>
          <a:p>
            <a:r>
              <a:rPr lang="en-US" sz="1200" b="1" dirty="0">
                <a:solidFill>
                  <a:srgbClr val="0000FF"/>
                </a:solidFill>
              </a:rPr>
              <a:t>Start a new sheets for each Dept/Class Combination</a:t>
            </a:r>
          </a:p>
        </p:txBody>
      </p:sp>
      <p:sp>
        <p:nvSpPr>
          <p:cNvPr id="6" name="Rectangle 5"/>
          <p:cNvSpPr/>
          <p:nvPr/>
        </p:nvSpPr>
        <p:spPr>
          <a:xfrm>
            <a:off x="1866900" y="2438400"/>
            <a:ext cx="5410199"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886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524000"/>
            <a:ext cx="8229600" cy="4572000"/>
          </a:xfrm>
        </p:spPr>
        <p:txBody>
          <a:bodyPr>
            <a:normAutofit/>
          </a:bodyPr>
          <a:lstStyle/>
          <a:p>
            <a:r>
              <a:rPr lang="en-US" sz="2000" dirty="0"/>
              <a:t>Below the heading information, various accounts are separated into two-sections – Salaries and Operations.</a:t>
            </a:r>
          </a:p>
          <a:p>
            <a:pPr marL="0" indent="0">
              <a:buNone/>
            </a:pPr>
            <a:endParaRPr lang="en-US" sz="2000" dirty="0"/>
          </a:p>
          <a:p>
            <a:pPr marL="0" indent="0">
              <a:buNone/>
            </a:pPr>
            <a:endParaRPr lang="en-US" sz="2000" dirty="0"/>
          </a:p>
        </p:txBody>
      </p:sp>
      <p:pic>
        <p:nvPicPr>
          <p:cNvPr id="5" name="Picture 4"/>
          <p:cNvPicPr>
            <a:picLocks noChangeAspect="1"/>
          </p:cNvPicPr>
          <p:nvPr/>
        </p:nvPicPr>
        <p:blipFill>
          <a:blip r:embed="rId3"/>
          <a:stretch>
            <a:fillRect/>
          </a:stretch>
        </p:blipFill>
        <p:spPr>
          <a:xfrm>
            <a:off x="990600" y="2209799"/>
            <a:ext cx="6400800" cy="4038601"/>
          </a:xfrm>
          <a:prstGeom prst="rect">
            <a:avLst/>
          </a:prstGeom>
        </p:spPr>
      </p:pic>
      <p:sp>
        <p:nvSpPr>
          <p:cNvPr id="6" name="Oval 5"/>
          <p:cNvSpPr/>
          <p:nvPr/>
        </p:nvSpPr>
        <p:spPr>
          <a:xfrm>
            <a:off x="1524000" y="3657600"/>
            <a:ext cx="11430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743200" y="3733800"/>
            <a:ext cx="4953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0" y="3543300"/>
            <a:ext cx="1143000" cy="381000"/>
          </a:xfrm>
          <a:prstGeom prst="rect">
            <a:avLst/>
          </a:prstGeom>
          <a:noFill/>
        </p:spPr>
        <p:txBody>
          <a:bodyPr wrap="square" rtlCol="0">
            <a:spAutoFit/>
          </a:bodyPr>
          <a:lstStyle/>
          <a:p>
            <a:r>
              <a:rPr lang="en-US" b="1" dirty="0">
                <a:solidFill>
                  <a:srgbClr val="0000FF"/>
                </a:solidFill>
              </a:rPr>
              <a:t>Salaries</a:t>
            </a:r>
          </a:p>
        </p:txBody>
      </p:sp>
      <p:sp>
        <p:nvSpPr>
          <p:cNvPr id="10" name="Oval 9"/>
          <p:cNvSpPr/>
          <p:nvPr/>
        </p:nvSpPr>
        <p:spPr>
          <a:xfrm>
            <a:off x="1676400" y="525780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590800" y="5410200"/>
            <a:ext cx="50292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96200" y="5257800"/>
            <a:ext cx="1143000" cy="338554"/>
          </a:xfrm>
          <a:prstGeom prst="rect">
            <a:avLst/>
          </a:prstGeom>
          <a:noFill/>
        </p:spPr>
        <p:txBody>
          <a:bodyPr wrap="square" rtlCol="0">
            <a:spAutoFit/>
          </a:bodyPr>
          <a:lstStyle/>
          <a:p>
            <a:r>
              <a:rPr lang="en-US" sz="1600" b="1" dirty="0">
                <a:solidFill>
                  <a:srgbClr val="0000FF"/>
                </a:solidFill>
              </a:rPr>
              <a:t>Operations</a:t>
            </a:r>
          </a:p>
        </p:txBody>
      </p:sp>
      <p:sp>
        <p:nvSpPr>
          <p:cNvPr id="4" name="Rectangle 3"/>
          <p:cNvSpPr/>
          <p:nvPr/>
        </p:nvSpPr>
        <p:spPr>
          <a:xfrm>
            <a:off x="990600" y="2667000"/>
            <a:ext cx="64008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87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524000"/>
            <a:ext cx="8229600" cy="4572000"/>
          </a:xfrm>
        </p:spPr>
        <p:txBody>
          <a:bodyPr>
            <a:normAutofit fontScale="85000" lnSpcReduction="10000"/>
          </a:bodyPr>
          <a:lstStyle/>
          <a:p>
            <a:r>
              <a:rPr lang="en-US" sz="2000" dirty="0"/>
              <a:t>Budgets should be entered in column “C” (Amount Column) in </a:t>
            </a:r>
            <a:r>
              <a:rPr lang="en-US" sz="2000" u="sng" dirty="0">
                <a:solidFill>
                  <a:srgbClr val="FF0000"/>
                </a:solidFill>
              </a:rPr>
              <a:t>whole dollars only (no decimal points, cents or zeros)</a:t>
            </a:r>
            <a:r>
              <a:rPr lang="en-US" sz="2000"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2000" dirty="0"/>
          </a:p>
          <a:p>
            <a:endParaRPr lang="en-US" sz="2000" dirty="0"/>
          </a:p>
          <a:p>
            <a:pPr marL="0" indent="0">
              <a:buNone/>
            </a:pPr>
            <a:endParaRPr lang="en-US" sz="2000" dirty="0"/>
          </a:p>
          <a:p>
            <a:r>
              <a:rPr lang="en-US" sz="2000" dirty="0"/>
              <a:t>Salaries and Wages – </a:t>
            </a:r>
            <a:r>
              <a:rPr lang="en-US" sz="2000" u="sng" dirty="0">
                <a:solidFill>
                  <a:srgbClr val="FF0000"/>
                </a:solidFill>
              </a:rPr>
              <a:t>MUST</a:t>
            </a:r>
            <a:r>
              <a:rPr lang="en-US" sz="2000" dirty="0"/>
              <a:t> balance to the HR work sheets and be in whole dollars.</a:t>
            </a:r>
          </a:p>
        </p:txBody>
      </p:sp>
      <p:pic>
        <p:nvPicPr>
          <p:cNvPr id="5" name="Picture 4"/>
          <p:cNvPicPr>
            <a:picLocks noChangeAspect="1"/>
          </p:cNvPicPr>
          <p:nvPr/>
        </p:nvPicPr>
        <p:blipFill>
          <a:blip r:embed="rId3"/>
          <a:stretch>
            <a:fillRect/>
          </a:stretch>
        </p:blipFill>
        <p:spPr>
          <a:xfrm>
            <a:off x="990600" y="2400300"/>
            <a:ext cx="5486399" cy="3276600"/>
          </a:xfrm>
          <a:prstGeom prst="rect">
            <a:avLst/>
          </a:prstGeom>
        </p:spPr>
      </p:pic>
      <p:sp>
        <p:nvSpPr>
          <p:cNvPr id="6" name="Oval 5"/>
          <p:cNvSpPr/>
          <p:nvPr/>
        </p:nvSpPr>
        <p:spPr>
          <a:xfrm>
            <a:off x="5105400" y="2286000"/>
            <a:ext cx="1524000" cy="3505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562600" y="1752600"/>
            <a:ext cx="1524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48400" y="1828800"/>
            <a:ext cx="1066800" cy="2133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15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524000"/>
            <a:ext cx="8229600" cy="4572000"/>
          </a:xfrm>
        </p:spPr>
        <p:txBody>
          <a:bodyPr>
            <a:normAutofit/>
          </a:bodyPr>
          <a:lstStyle/>
          <a:p>
            <a:r>
              <a:rPr lang="en-US" sz="2000" dirty="0"/>
              <a:t>Adding Accounts – at the bottom of each tabs, rows are already added to accommodate additional accounts.  If you need more rows, please insert a line, but do not insert at the top or bottom of a section, as it may not be included in the totals formula.</a:t>
            </a:r>
          </a:p>
          <a:p>
            <a:pPr marL="0" indent="0">
              <a:buNone/>
            </a:pPr>
            <a:endParaRPr lang="en-US" sz="2000" dirty="0"/>
          </a:p>
        </p:txBody>
      </p:sp>
      <p:pic>
        <p:nvPicPr>
          <p:cNvPr id="4" name="Picture 3"/>
          <p:cNvPicPr>
            <a:picLocks noChangeAspect="1"/>
          </p:cNvPicPr>
          <p:nvPr/>
        </p:nvPicPr>
        <p:blipFill>
          <a:blip r:embed="rId3"/>
          <a:stretch>
            <a:fillRect/>
          </a:stretch>
        </p:blipFill>
        <p:spPr>
          <a:xfrm>
            <a:off x="323850" y="2743200"/>
            <a:ext cx="7143750" cy="3352800"/>
          </a:xfrm>
          <a:prstGeom prst="rect">
            <a:avLst/>
          </a:prstGeom>
        </p:spPr>
      </p:pic>
      <p:sp>
        <p:nvSpPr>
          <p:cNvPr id="5" name="Oval 4"/>
          <p:cNvSpPr/>
          <p:nvPr/>
        </p:nvSpPr>
        <p:spPr>
          <a:xfrm>
            <a:off x="304800" y="4876800"/>
            <a:ext cx="44958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598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524000"/>
            <a:ext cx="8229600" cy="4572000"/>
          </a:xfrm>
        </p:spPr>
        <p:txBody>
          <a:bodyPr>
            <a:normAutofit/>
          </a:bodyPr>
          <a:lstStyle/>
          <a:p>
            <a:r>
              <a:rPr lang="en-US" sz="2000" dirty="0"/>
              <a:t>Again, for multiple Class Code Combinations, a new sheet should be used for each Department/Class code combination.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685800" y="2590801"/>
            <a:ext cx="3581400" cy="3429000"/>
          </a:xfrm>
          <a:prstGeom prst="rect">
            <a:avLst/>
          </a:prstGeom>
        </p:spPr>
      </p:pic>
      <p:pic>
        <p:nvPicPr>
          <p:cNvPr id="5" name="Picture 4"/>
          <p:cNvPicPr>
            <a:picLocks noChangeAspect="1"/>
          </p:cNvPicPr>
          <p:nvPr/>
        </p:nvPicPr>
        <p:blipFill>
          <a:blip r:embed="rId4"/>
          <a:stretch>
            <a:fillRect/>
          </a:stretch>
        </p:blipFill>
        <p:spPr>
          <a:xfrm>
            <a:off x="4495800" y="2590801"/>
            <a:ext cx="3733800" cy="3429000"/>
          </a:xfrm>
          <a:prstGeom prst="rect">
            <a:avLst/>
          </a:prstGeom>
        </p:spPr>
      </p:pic>
      <p:sp>
        <p:nvSpPr>
          <p:cNvPr id="6" name="Oval 5"/>
          <p:cNvSpPr/>
          <p:nvPr/>
        </p:nvSpPr>
        <p:spPr>
          <a:xfrm>
            <a:off x="1828800" y="2895600"/>
            <a:ext cx="1447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05000" y="5791201"/>
            <a:ext cx="381000" cy="304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30480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5791201"/>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44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II Operations</a:t>
            </a:r>
          </a:p>
        </p:txBody>
      </p:sp>
      <p:sp>
        <p:nvSpPr>
          <p:cNvPr id="3" name="Content Placeholder 2"/>
          <p:cNvSpPr>
            <a:spLocks noGrp="1"/>
          </p:cNvSpPr>
          <p:nvPr>
            <p:ph idx="1"/>
          </p:nvPr>
        </p:nvSpPr>
        <p:spPr>
          <a:xfrm>
            <a:off x="457200" y="1524000"/>
            <a:ext cx="8229600" cy="4572000"/>
          </a:xfrm>
        </p:spPr>
        <p:txBody>
          <a:bodyPr>
            <a:normAutofit/>
          </a:bodyPr>
          <a:lstStyle/>
          <a:p>
            <a:r>
              <a:rPr lang="en-US" sz="2000" dirty="0"/>
              <a:t>Check Balances – Once all the budget data is entered on the sheets, please perform a final review making sure budgets balance.  Add up all Department/Class code worksheets to confirm they match your total departmental budget.</a:t>
            </a:r>
          </a:p>
          <a:p>
            <a:r>
              <a:rPr lang="en-US" sz="2000" dirty="0"/>
              <a:t>Again, instructions will be sent from the University Budget Office for final submissions of Phase II Budgets (Provost will send a separate instructions/submission date for the Division of Academic Affairs).</a:t>
            </a:r>
          </a:p>
          <a:p>
            <a:pPr marL="0" indent="0">
              <a:buNone/>
            </a:pPr>
            <a:endParaRPr lang="en-US" sz="2000" dirty="0"/>
          </a:p>
        </p:txBody>
      </p:sp>
    </p:spTree>
    <p:extLst>
      <p:ext uri="{BB962C8B-B14F-4D97-AF65-F5344CB8AC3E}">
        <p14:creationId xmlns:p14="http://schemas.microsoft.com/office/powerpoint/2010/main" val="2052570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rmAutofit fontScale="90000"/>
          </a:bodyPr>
          <a:lstStyle/>
          <a:p>
            <a:r>
              <a:rPr lang="en-US" sz="3200" dirty="0"/>
              <a:t>Phase I and Phase II</a:t>
            </a:r>
          </a:p>
        </p:txBody>
      </p:sp>
      <p:pic>
        <p:nvPicPr>
          <p:cNvPr id="7" name="Content Placeholder 6"/>
          <p:cNvPicPr>
            <a:picLocks noGrp="1" noChangeAspect="1"/>
          </p:cNvPicPr>
          <p:nvPr>
            <p:ph idx="1"/>
          </p:nvPr>
        </p:nvPicPr>
        <p:blipFill>
          <a:blip r:embed="rId3"/>
          <a:stretch>
            <a:fillRect/>
          </a:stretch>
        </p:blipFill>
        <p:spPr>
          <a:xfrm>
            <a:off x="2590800" y="2057400"/>
            <a:ext cx="4495800" cy="3457575"/>
          </a:xfrm>
          <a:prstGeom prst="rect">
            <a:avLst/>
          </a:prstGeom>
        </p:spPr>
      </p:pic>
    </p:spTree>
    <p:extLst>
      <p:ext uri="{BB962C8B-B14F-4D97-AF65-F5344CB8AC3E}">
        <p14:creationId xmlns:p14="http://schemas.microsoft.com/office/powerpoint/2010/main" val="140117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257800"/>
          </a:xfrm>
        </p:spPr>
        <p:txBody>
          <a:bodyPr>
            <a:normAutofit/>
          </a:bodyPr>
          <a:lstStyle/>
          <a:p>
            <a:pPr algn="ctr"/>
            <a:r>
              <a:rPr lang="en-US" sz="7200" b="1" dirty="0">
                <a:solidFill>
                  <a:srgbClr val="0000FF"/>
                </a:solidFill>
              </a:rPr>
              <a:t>Time Administration</a:t>
            </a:r>
            <a:br>
              <a:rPr lang="en-US" sz="7200" b="1" dirty="0">
                <a:solidFill>
                  <a:srgbClr val="0000FF"/>
                </a:solidFill>
              </a:rPr>
            </a:br>
            <a:r>
              <a:rPr lang="en-US" sz="7200" b="1" dirty="0">
                <a:solidFill>
                  <a:srgbClr val="0000FF"/>
                </a:solidFill>
              </a:rPr>
              <a:t>Review</a:t>
            </a:r>
            <a:br>
              <a:rPr lang="en-US" sz="7200" b="1" dirty="0">
                <a:solidFill>
                  <a:srgbClr val="0000FF"/>
                </a:solidFill>
              </a:rPr>
            </a:br>
            <a:br>
              <a:rPr lang="en-US" sz="7200" dirty="0"/>
            </a:br>
            <a:endParaRPr lang="en-US" sz="7200" dirty="0"/>
          </a:p>
        </p:txBody>
      </p:sp>
      <p:sp>
        <p:nvSpPr>
          <p:cNvPr id="5" name="TextBox 4"/>
          <p:cNvSpPr txBox="1"/>
          <p:nvPr/>
        </p:nvSpPr>
        <p:spPr>
          <a:xfrm>
            <a:off x="4267200" y="3516868"/>
            <a:ext cx="3200400" cy="2169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83794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r>
              <a:rPr lang="en-US" sz="3100" b="1" dirty="0"/>
              <a:t>Time Administration:  Reports to Maintenance</a:t>
            </a:r>
            <a:br>
              <a:rPr lang="en-US" dirty="0"/>
            </a:br>
            <a:endParaRPr lang="en-US" dirty="0"/>
          </a:p>
        </p:txBody>
      </p:sp>
      <p:sp>
        <p:nvSpPr>
          <p:cNvPr id="5" name="TextBox 4"/>
          <p:cNvSpPr txBox="1"/>
          <p:nvPr/>
        </p:nvSpPr>
        <p:spPr>
          <a:xfrm>
            <a:off x="4267200" y="3516868"/>
            <a:ext cx="3200400" cy="216932"/>
          </a:xfrm>
          <a:prstGeom prst="rect">
            <a:avLst/>
          </a:prstGeom>
          <a:solidFill>
            <a:schemeClr val="bg1"/>
          </a:solidFill>
        </p:spPr>
        <p:txBody>
          <a:bodyPr wrap="square" rtlCol="0">
            <a:spAutoFit/>
          </a:bodyPr>
          <a:lstStyle/>
          <a:p>
            <a:endParaRPr lang="en-US" dirty="0"/>
          </a:p>
        </p:txBody>
      </p:sp>
      <p:sp>
        <p:nvSpPr>
          <p:cNvPr id="9" name="Content Placeholder 8"/>
          <p:cNvSpPr>
            <a:spLocks noGrp="1"/>
          </p:cNvSpPr>
          <p:nvPr>
            <p:ph idx="1"/>
          </p:nvPr>
        </p:nvSpPr>
        <p:spPr>
          <a:xfrm>
            <a:off x="494489" y="1371600"/>
            <a:ext cx="8229600" cy="3429000"/>
          </a:xfrm>
        </p:spPr>
        <p:txBody>
          <a:bodyPr>
            <a:normAutofit/>
          </a:bodyPr>
          <a:lstStyle/>
          <a:p>
            <a:pPr marL="0" indent="0">
              <a:buNone/>
            </a:pPr>
            <a:r>
              <a:rPr lang="en-US" sz="1800" b="1" dirty="0">
                <a:solidFill>
                  <a:srgbClr val="C00000"/>
                </a:solidFill>
              </a:rPr>
              <a:t>To access:</a:t>
            </a:r>
          </a:p>
          <a:p>
            <a:r>
              <a:rPr lang="en-US" sz="1800" dirty="0"/>
              <a:t>Go to </a:t>
            </a:r>
            <a:r>
              <a:rPr lang="en-US" sz="1800" dirty="0">
                <a:hlinkClick r:id="rId2"/>
              </a:rPr>
              <a:t>https://my.fresnostate.edu</a:t>
            </a:r>
            <a:endParaRPr lang="en-US" sz="1800" dirty="0"/>
          </a:p>
          <a:p>
            <a:r>
              <a:rPr lang="en-US" sz="1800" dirty="0"/>
              <a:t>Select Human Resources Activities</a:t>
            </a:r>
          </a:p>
          <a:p>
            <a:pPr marL="0" indent="0">
              <a:buNone/>
            </a:pPr>
            <a:r>
              <a:rPr lang="en-US" sz="1800" dirty="0"/>
              <a:t>      </a:t>
            </a:r>
          </a:p>
          <a:p>
            <a:endParaRPr lang="en-US" sz="1800" dirty="0"/>
          </a:p>
          <a:p>
            <a:endParaRPr lang="en-US" sz="1800" dirty="0"/>
          </a:p>
          <a:p>
            <a:endParaRPr lang="en-US" sz="1800" dirty="0"/>
          </a:p>
          <a:p>
            <a:endParaRPr lang="en-US" sz="1800" dirty="0"/>
          </a:p>
          <a:p>
            <a:r>
              <a:rPr lang="en-US" sz="1800" dirty="0"/>
              <a:t>Under HR Transactions, select Reports To Maintenance</a:t>
            </a:r>
          </a:p>
        </p:txBody>
      </p:sp>
      <p:pic>
        <p:nvPicPr>
          <p:cNvPr id="14" name="Picture 13">
            <a:extLst>
              <a:ext uri="{FF2B5EF4-FFF2-40B4-BE49-F238E27FC236}">
                <a16:creationId xmlns:a16="http://schemas.microsoft.com/office/drawing/2014/main" id="{DF5EAF45-80A8-4E61-9EF7-EA5140DC21D5}"/>
              </a:ext>
            </a:extLst>
          </p:cNvPr>
          <p:cNvPicPr>
            <a:picLocks noChangeAspect="1"/>
          </p:cNvPicPr>
          <p:nvPr/>
        </p:nvPicPr>
        <p:blipFill>
          <a:blip r:embed="rId3"/>
          <a:stretch>
            <a:fillRect/>
          </a:stretch>
        </p:blipFill>
        <p:spPr>
          <a:xfrm>
            <a:off x="869409" y="2385715"/>
            <a:ext cx="5257800" cy="1729086"/>
          </a:xfrm>
          <a:prstGeom prst="rect">
            <a:avLst/>
          </a:prstGeom>
        </p:spPr>
      </p:pic>
      <p:sp>
        <p:nvSpPr>
          <p:cNvPr id="15" name="Oval 14">
            <a:extLst>
              <a:ext uri="{FF2B5EF4-FFF2-40B4-BE49-F238E27FC236}">
                <a16:creationId xmlns:a16="http://schemas.microsoft.com/office/drawing/2014/main" id="{6CABD446-6E31-4E19-A6EB-F44D9C748B90}"/>
              </a:ext>
            </a:extLst>
          </p:cNvPr>
          <p:cNvSpPr/>
          <p:nvPr/>
        </p:nvSpPr>
        <p:spPr>
          <a:xfrm>
            <a:off x="4572000" y="2438399"/>
            <a:ext cx="1524000" cy="9906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F81FAEA-621C-4CB9-9675-935BD9F3B40A}"/>
              </a:ext>
            </a:extLst>
          </p:cNvPr>
          <p:cNvPicPr>
            <a:picLocks noChangeAspect="1"/>
          </p:cNvPicPr>
          <p:nvPr/>
        </p:nvPicPr>
        <p:blipFill>
          <a:blip r:embed="rId4"/>
          <a:stretch>
            <a:fillRect/>
          </a:stretch>
        </p:blipFill>
        <p:spPr>
          <a:xfrm>
            <a:off x="869408" y="4305300"/>
            <a:ext cx="5226591" cy="2019300"/>
          </a:xfrm>
          <a:prstGeom prst="rect">
            <a:avLst/>
          </a:prstGeom>
        </p:spPr>
      </p:pic>
      <p:sp>
        <p:nvSpPr>
          <p:cNvPr id="18" name="Oval 17">
            <a:extLst>
              <a:ext uri="{FF2B5EF4-FFF2-40B4-BE49-F238E27FC236}">
                <a16:creationId xmlns:a16="http://schemas.microsoft.com/office/drawing/2014/main" id="{7F44A8C5-013C-40B4-BC76-8064470D5054}"/>
              </a:ext>
            </a:extLst>
          </p:cNvPr>
          <p:cNvSpPr/>
          <p:nvPr/>
        </p:nvSpPr>
        <p:spPr>
          <a:xfrm>
            <a:off x="1066800" y="5410200"/>
            <a:ext cx="2514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478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r>
              <a:rPr lang="en-US" sz="3100" b="1" dirty="0"/>
              <a:t>Time Administration:  Reports to Maintenance</a:t>
            </a:r>
            <a:br>
              <a:rPr lang="en-US" dirty="0"/>
            </a:br>
            <a:endParaRPr lang="en-US" dirty="0"/>
          </a:p>
        </p:txBody>
      </p:sp>
      <p:sp>
        <p:nvSpPr>
          <p:cNvPr id="5" name="TextBox 4"/>
          <p:cNvSpPr txBox="1"/>
          <p:nvPr/>
        </p:nvSpPr>
        <p:spPr>
          <a:xfrm>
            <a:off x="4267200" y="3516868"/>
            <a:ext cx="3200400" cy="216932"/>
          </a:xfrm>
          <a:prstGeom prst="rect">
            <a:avLst/>
          </a:prstGeom>
          <a:solidFill>
            <a:schemeClr val="bg1"/>
          </a:solidFill>
        </p:spPr>
        <p:txBody>
          <a:bodyPr wrap="square" rtlCol="0">
            <a:spAutoFit/>
          </a:bodyPr>
          <a:lstStyle/>
          <a:p>
            <a:endParaRPr lang="en-US" dirty="0"/>
          </a:p>
        </p:txBody>
      </p:sp>
      <p:sp>
        <p:nvSpPr>
          <p:cNvPr id="9" name="Content Placeholder 8"/>
          <p:cNvSpPr>
            <a:spLocks noGrp="1"/>
          </p:cNvSpPr>
          <p:nvPr>
            <p:ph idx="1"/>
          </p:nvPr>
        </p:nvSpPr>
        <p:spPr>
          <a:xfrm>
            <a:off x="494489" y="1371600"/>
            <a:ext cx="8229600" cy="3429000"/>
          </a:xfrm>
        </p:spPr>
        <p:txBody>
          <a:bodyPr>
            <a:normAutofit/>
          </a:bodyPr>
          <a:lstStyle/>
          <a:p>
            <a:pPr marL="0" indent="0">
              <a:buNone/>
            </a:pPr>
            <a:endParaRPr lang="en-US" sz="1800" b="1" dirty="0">
              <a:solidFill>
                <a:srgbClr val="C00000"/>
              </a:solidFill>
            </a:endParaRPr>
          </a:p>
          <a:p>
            <a:pPr marL="0" indent="0">
              <a:buNone/>
            </a:pPr>
            <a:endParaRPr lang="en-US" sz="1800" dirty="0"/>
          </a:p>
          <a:p>
            <a:endParaRPr lang="en-US" sz="1800" dirty="0"/>
          </a:p>
          <a:p>
            <a:endParaRPr lang="en-US" sz="1800" dirty="0"/>
          </a:p>
        </p:txBody>
      </p:sp>
      <p:pic>
        <p:nvPicPr>
          <p:cNvPr id="17" name="Picture 16"/>
          <p:cNvPicPr>
            <a:picLocks noChangeAspect="1"/>
          </p:cNvPicPr>
          <p:nvPr/>
        </p:nvPicPr>
        <p:blipFill>
          <a:blip r:embed="rId2"/>
          <a:stretch>
            <a:fillRect/>
          </a:stretch>
        </p:blipFill>
        <p:spPr>
          <a:xfrm>
            <a:off x="513945" y="1515894"/>
            <a:ext cx="4648200" cy="4191000"/>
          </a:xfrm>
          <a:prstGeom prst="rect">
            <a:avLst/>
          </a:prstGeom>
        </p:spPr>
      </p:pic>
      <p:sp>
        <p:nvSpPr>
          <p:cNvPr id="18" name="TextBox 17"/>
          <p:cNvSpPr txBox="1"/>
          <p:nvPr/>
        </p:nvSpPr>
        <p:spPr>
          <a:xfrm>
            <a:off x="6037776" y="2578149"/>
            <a:ext cx="1582224" cy="646331"/>
          </a:xfrm>
          <a:prstGeom prst="rect">
            <a:avLst/>
          </a:prstGeom>
          <a:noFill/>
        </p:spPr>
        <p:txBody>
          <a:bodyPr wrap="square" rtlCol="0">
            <a:spAutoFit/>
          </a:bodyPr>
          <a:lstStyle/>
          <a:p>
            <a:r>
              <a:rPr lang="en-US" dirty="0"/>
              <a:t>1. Type in the Dept ID</a:t>
            </a:r>
          </a:p>
        </p:txBody>
      </p:sp>
      <p:cxnSp>
        <p:nvCxnSpPr>
          <p:cNvPr id="20" name="Straight Arrow Connector 19"/>
          <p:cNvCxnSpPr>
            <a:stCxn id="18" idx="1"/>
          </p:cNvCxnSpPr>
          <p:nvPr/>
        </p:nvCxnSpPr>
        <p:spPr>
          <a:xfrm flipH="1">
            <a:off x="3124200" y="2901315"/>
            <a:ext cx="2913576" cy="5276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86400" y="4572000"/>
            <a:ext cx="2133600" cy="646331"/>
          </a:xfrm>
          <a:prstGeom prst="rect">
            <a:avLst/>
          </a:prstGeom>
          <a:noFill/>
        </p:spPr>
        <p:txBody>
          <a:bodyPr wrap="square" rtlCol="0">
            <a:spAutoFit/>
          </a:bodyPr>
          <a:lstStyle/>
          <a:p>
            <a:r>
              <a:rPr lang="en-US" dirty="0"/>
              <a:t>2. Click Search to retrieve the report</a:t>
            </a:r>
          </a:p>
        </p:txBody>
      </p:sp>
      <p:cxnSp>
        <p:nvCxnSpPr>
          <p:cNvPr id="23" name="Straight Arrow Connector 22"/>
          <p:cNvCxnSpPr>
            <a:stCxn id="21" idx="1"/>
          </p:cNvCxnSpPr>
          <p:nvPr/>
        </p:nvCxnSpPr>
        <p:spPr>
          <a:xfrm flipH="1">
            <a:off x="1143000" y="4895166"/>
            <a:ext cx="4343400" cy="3626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06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077200" cy="381000"/>
          </a:xfrm>
        </p:spPr>
        <p:txBody>
          <a:bodyPr>
            <a:noAutofit/>
          </a:bodyPr>
          <a:lstStyle/>
          <a:p>
            <a:r>
              <a:rPr lang="en-US" sz="3200" dirty="0"/>
              <a:t>Phase I</a:t>
            </a:r>
          </a:p>
        </p:txBody>
      </p:sp>
      <p:pic>
        <p:nvPicPr>
          <p:cNvPr id="4" name="Content Placeholder 3"/>
          <p:cNvPicPr>
            <a:picLocks noGrp="1" noChangeAspect="1"/>
          </p:cNvPicPr>
          <p:nvPr>
            <p:ph idx="1"/>
          </p:nvPr>
        </p:nvPicPr>
        <p:blipFill>
          <a:blip r:embed="rId2"/>
          <a:stretch>
            <a:fillRect/>
          </a:stretch>
        </p:blipFill>
        <p:spPr>
          <a:xfrm>
            <a:off x="609600" y="2100863"/>
            <a:ext cx="7391400" cy="4038600"/>
          </a:xfrm>
          <a:prstGeom prst="rect">
            <a:avLst/>
          </a:prstGeom>
        </p:spPr>
      </p:pic>
      <p:sp>
        <p:nvSpPr>
          <p:cNvPr id="12" name="TextBox 11"/>
          <p:cNvSpPr txBox="1"/>
          <p:nvPr/>
        </p:nvSpPr>
        <p:spPr>
          <a:xfrm>
            <a:off x="6934200" y="3519999"/>
            <a:ext cx="1309134" cy="1200329"/>
          </a:xfrm>
          <a:prstGeom prst="rect">
            <a:avLst/>
          </a:prstGeom>
          <a:noFill/>
        </p:spPr>
        <p:txBody>
          <a:bodyPr wrap="square" rtlCol="0">
            <a:spAutoFit/>
          </a:bodyPr>
          <a:lstStyle/>
          <a:p>
            <a:pPr marL="342900" indent="-342900">
              <a:buAutoNum type="arabicPeriod"/>
            </a:pPr>
            <a:r>
              <a:rPr lang="en-US" dirty="0"/>
              <a:t>Enter existing run control</a:t>
            </a:r>
          </a:p>
        </p:txBody>
      </p:sp>
      <p:sp>
        <p:nvSpPr>
          <p:cNvPr id="15" name="TextBox 14"/>
          <p:cNvSpPr txBox="1"/>
          <p:nvPr/>
        </p:nvSpPr>
        <p:spPr>
          <a:xfrm>
            <a:off x="4648200" y="4095768"/>
            <a:ext cx="1842534" cy="923330"/>
          </a:xfrm>
          <a:prstGeom prst="rect">
            <a:avLst/>
          </a:prstGeom>
          <a:noFill/>
        </p:spPr>
        <p:txBody>
          <a:bodyPr wrap="square" rtlCol="0">
            <a:spAutoFit/>
          </a:bodyPr>
          <a:lstStyle/>
          <a:p>
            <a:r>
              <a:rPr lang="en-US" dirty="0"/>
              <a:t>2. Click either “Search” or “Add a New Value”</a:t>
            </a:r>
          </a:p>
        </p:txBody>
      </p:sp>
      <p:cxnSp>
        <p:nvCxnSpPr>
          <p:cNvPr id="8" name="Straight Arrow Connector 7"/>
          <p:cNvCxnSpPr/>
          <p:nvPr/>
        </p:nvCxnSpPr>
        <p:spPr>
          <a:xfrm flipH="1">
            <a:off x="6172200" y="3657600"/>
            <a:ext cx="914400" cy="228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52600" y="4267200"/>
            <a:ext cx="2920274" cy="533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212737" y="4720328"/>
            <a:ext cx="1460137" cy="9946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01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889"/>
            <a:ext cx="8229600" cy="1066800"/>
          </a:xfrm>
        </p:spPr>
        <p:txBody>
          <a:bodyPr>
            <a:normAutofit fontScale="90000"/>
          </a:bodyPr>
          <a:lstStyle/>
          <a:p>
            <a:r>
              <a:rPr lang="en-US" sz="3100" b="1" dirty="0"/>
              <a:t>Time Administration:  Reports to Maintenance</a:t>
            </a:r>
            <a:br>
              <a:rPr lang="en-US" dirty="0"/>
            </a:br>
            <a:endParaRPr lang="en-US" dirty="0"/>
          </a:p>
        </p:txBody>
      </p:sp>
      <p:sp>
        <p:nvSpPr>
          <p:cNvPr id="5" name="TextBox 4"/>
          <p:cNvSpPr txBox="1"/>
          <p:nvPr/>
        </p:nvSpPr>
        <p:spPr>
          <a:xfrm>
            <a:off x="4267200" y="3516868"/>
            <a:ext cx="3200400" cy="216932"/>
          </a:xfrm>
          <a:prstGeom prst="rect">
            <a:avLst/>
          </a:prstGeom>
          <a:solidFill>
            <a:schemeClr val="bg1"/>
          </a:solidFill>
        </p:spPr>
        <p:txBody>
          <a:bodyPr wrap="square" rtlCol="0">
            <a:spAutoFit/>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585281" y="1500073"/>
            <a:ext cx="7543800" cy="2538527"/>
          </a:xfrm>
          <a:prstGeom prst="rect">
            <a:avLst/>
          </a:prstGeom>
        </p:spPr>
      </p:pic>
      <p:sp>
        <p:nvSpPr>
          <p:cNvPr id="6" name="TextBox 5"/>
          <p:cNvSpPr txBox="1"/>
          <p:nvPr/>
        </p:nvSpPr>
        <p:spPr>
          <a:xfrm>
            <a:off x="585281" y="4228927"/>
            <a:ext cx="7543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u="sng" dirty="0">
                <a:solidFill>
                  <a:srgbClr val="C00000"/>
                </a:solidFill>
              </a:rPr>
              <a:t>Reports To</a:t>
            </a:r>
            <a:r>
              <a:rPr lang="en-US" dirty="0"/>
              <a:t> section has to be a Manager or Department Chair</a:t>
            </a:r>
          </a:p>
          <a:p>
            <a:endParaRPr lang="en-US" dirty="0"/>
          </a:p>
          <a:p>
            <a:pPr marL="285750" indent="-285750">
              <a:buFont typeface="Arial" panose="020B0604020202020204" pitchFamily="34" charset="0"/>
              <a:buChar char="•"/>
            </a:pPr>
            <a:r>
              <a:rPr lang="en-US" dirty="0"/>
              <a:t>The </a:t>
            </a:r>
            <a:r>
              <a:rPr lang="en-US" u="sng" dirty="0">
                <a:solidFill>
                  <a:srgbClr val="0000FF"/>
                </a:solidFill>
              </a:rPr>
              <a:t>Effective Date </a:t>
            </a:r>
            <a:r>
              <a:rPr lang="en-US" dirty="0"/>
              <a:t>has to be when the MPP or Department Chair is hired or after being promoted to the a new 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Remember to save when you are done </a:t>
            </a:r>
          </a:p>
        </p:txBody>
      </p:sp>
      <p:cxnSp>
        <p:nvCxnSpPr>
          <p:cNvPr id="8" name="Straight Arrow Connector 7"/>
          <p:cNvCxnSpPr/>
          <p:nvPr/>
        </p:nvCxnSpPr>
        <p:spPr>
          <a:xfrm flipH="1">
            <a:off x="7162800" y="1789889"/>
            <a:ext cx="230221" cy="90629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10200" y="1914436"/>
            <a:ext cx="152400" cy="8549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953000" y="2602469"/>
            <a:ext cx="838200" cy="3693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29400" y="2566873"/>
            <a:ext cx="762000" cy="4049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4800600" y="5486401"/>
            <a:ext cx="1524000" cy="458906"/>
          </a:xfrm>
          <a:prstGeom prst="rect">
            <a:avLst/>
          </a:prstGeom>
        </p:spPr>
      </p:pic>
    </p:spTree>
    <p:extLst>
      <p:ext uri="{BB962C8B-B14F-4D97-AF65-F5344CB8AC3E}">
        <p14:creationId xmlns:p14="http://schemas.microsoft.com/office/powerpoint/2010/main" val="244648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fontScale="90000"/>
          </a:bodyPr>
          <a:lstStyle/>
          <a:p>
            <a:r>
              <a:rPr lang="en-US" sz="3100" b="1" dirty="0"/>
              <a:t>Time Administration:  Distribution Review &amp; Update</a:t>
            </a:r>
            <a:br>
              <a:rPr lang="en-US" sz="3600" dirty="0"/>
            </a:br>
            <a:r>
              <a:rPr lang="en-US" sz="2000" dirty="0"/>
              <a:t>-Check to make sure the hourly employee are paid from the correct chartfield</a:t>
            </a:r>
            <a:endParaRPr lang="en-US" dirty="0"/>
          </a:p>
        </p:txBody>
      </p:sp>
      <p:sp>
        <p:nvSpPr>
          <p:cNvPr id="5" name="TextBox 4"/>
          <p:cNvSpPr txBox="1"/>
          <p:nvPr/>
        </p:nvSpPr>
        <p:spPr>
          <a:xfrm>
            <a:off x="4267200" y="3516868"/>
            <a:ext cx="3200400" cy="2169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D966678B-C74A-44F5-96A8-6A72BF2FB661}"/>
              </a:ext>
            </a:extLst>
          </p:cNvPr>
          <p:cNvSpPr txBox="1"/>
          <p:nvPr/>
        </p:nvSpPr>
        <p:spPr>
          <a:xfrm>
            <a:off x="581024" y="1792753"/>
            <a:ext cx="3981450" cy="369332"/>
          </a:xfrm>
          <a:prstGeom prst="rect">
            <a:avLst/>
          </a:prstGeom>
          <a:noFill/>
        </p:spPr>
        <p:txBody>
          <a:bodyPr wrap="square" rtlCol="0">
            <a:spAutoFit/>
          </a:bodyPr>
          <a:lstStyle/>
          <a:p>
            <a:r>
              <a:rPr lang="en-US" dirty="0"/>
              <a:t>Go to Time Administration</a:t>
            </a:r>
          </a:p>
        </p:txBody>
      </p:sp>
      <p:sp>
        <p:nvSpPr>
          <p:cNvPr id="13" name="TextBox 12">
            <a:extLst>
              <a:ext uri="{FF2B5EF4-FFF2-40B4-BE49-F238E27FC236}">
                <a16:creationId xmlns:a16="http://schemas.microsoft.com/office/drawing/2014/main" id="{D8295270-FBEE-495B-9D62-DCDE0C8205AA}"/>
              </a:ext>
            </a:extLst>
          </p:cNvPr>
          <p:cNvSpPr txBox="1"/>
          <p:nvPr/>
        </p:nvSpPr>
        <p:spPr>
          <a:xfrm>
            <a:off x="628650" y="3752850"/>
            <a:ext cx="6686550" cy="369332"/>
          </a:xfrm>
          <a:prstGeom prst="rect">
            <a:avLst/>
          </a:prstGeom>
          <a:noFill/>
        </p:spPr>
        <p:txBody>
          <a:bodyPr wrap="square" rtlCol="0">
            <a:spAutoFit/>
          </a:bodyPr>
          <a:lstStyle/>
          <a:p>
            <a:r>
              <a:rPr lang="en-US" dirty="0"/>
              <a:t>Under Time and Labor, select Distribution Review &amp; Update</a:t>
            </a:r>
          </a:p>
        </p:txBody>
      </p:sp>
      <p:pic>
        <p:nvPicPr>
          <p:cNvPr id="15" name="Picture 14">
            <a:extLst>
              <a:ext uri="{FF2B5EF4-FFF2-40B4-BE49-F238E27FC236}">
                <a16:creationId xmlns:a16="http://schemas.microsoft.com/office/drawing/2014/main" id="{D77EF95D-F9B6-49E9-9D76-1CF2AEE99161}"/>
              </a:ext>
            </a:extLst>
          </p:cNvPr>
          <p:cNvPicPr>
            <a:picLocks noChangeAspect="1"/>
          </p:cNvPicPr>
          <p:nvPr/>
        </p:nvPicPr>
        <p:blipFill>
          <a:blip r:embed="rId2"/>
          <a:stretch>
            <a:fillRect/>
          </a:stretch>
        </p:blipFill>
        <p:spPr>
          <a:xfrm>
            <a:off x="609599" y="4266218"/>
            <a:ext cx="5257800" cy="2002393"/>
          </a:xfrm>
          <a:prstGeom prst="rect">
            <a:avLst/>
          </a:prstGeom>
        </p:spPr>
      </p:pic>
      <p:sp>
        <p:nvSpPr>
          <p:cNvPr id="16" name="Oval 15">
            <a:extLst>
              <a:ext uri="{FF2B5EF4-FFF2-40B4-BE49-F238E27FC236}">
                <a16:creationId xmlns:a16="http://schemas.microsoft.com/office/drawing/2014/main" id="{CB5529CC-6182-4478-8E4F-8F9C42FC23F8}"/>
              </a:ext>
            </a:extLst>
          </p:cNvPr>
          <p:cNvSpPr/>
          <p:nvPr/>
        </p:nvSpPr>
        <p:spPr>
          <a:xfrm>
            <a:off x="762000" y="5029200"/>
            <a:ext cx="3124200" cy="3704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a:extLst>
              <a:ext uri="{FF2B5EF4-FFF2-40B4-BE49-F238E27FC236}">
                <a16:creationId xmlns:a16="http://schemas.microsoft.com/office/drawing/2014/main" id="{43AFF331-5AA6-4286-A2A8-A5F0C0AC0D44}"/>
              </a:ext>
            </a:extLst>
          </p:cNvPr>
          <p:cNvPicPr>
            <a:picLocks noGrp="1" noChangeAspect="1"/>
          </p:cNvPicPr>
          <p:nvPr>
            <p:ph idx="1"/>
          </p:nvPr>
        </p:nvPicPr>
        <p:blipFill>
          <a:blip r:embed="rId3"/>
          <a:stretch>
            <a:fillRect/>
          </a:stretch>
        </p:blipFill>
        <p:spPr>
          <a:xfrm>
            <a:off x="581024" y="2219235"/>
            <a:ext cx="5133975" cy="1533615"/>
          </a:xfrm>
        </p:spPr>
      </p:pic>
      <p:sp>
        <p:nvSpPr>
          <p:cNvPr id="21" name="Oval 20">
            <a:extLst>
              <a:ext uri="{FF2B5EF4-FFF2-40B4-BE49-F238E27FC236}">
                <a16:creationId xmlns:a16="http://schemas.microsoft.com/office/drawing/2014/main" id="{478A3795-F89A-4DD8-8EEF-71B922A25699}"/>
              </a:ext>
            </a:extLst>
          </p:cNvPr>
          <p:cNvSpPr/>
          <p:nvPr/>
        </p:nvSpPr>
        <p:spPr>
          <a:xfrm>
            <a:off x="3148011" y="2707153"/>
            <a:ext cx="2033589" cy="9016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24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81000"/>
          </a:xfrm>
        </p:spPr>
        <p:txBody>
          <a:bodyPr>
            <a:normAutofit fontScale="90000"/>
          </a:bodyPr>
          <a:lstStyle/>
          <a:p>
            <a:r>
              <a:rPr lang="en-US" dirty="0"/>
              <a:t>Time Administration</a:t>
            </a:r>
          </a:p>
        </p:txBody>
      </p:sp>
      <p:pic>
        <p:nvPicPr>
          <p:cNvPr id="4" name="Content Placeholder 3"/>
          <p:cNvPicPr>
            <a:picLocks noGrp="1" noChangeAspect="1"/>
          </p:cNvPicPr>
          <p:nvPr>
            <p:ph idx="1"/>
          </p:nvPr>
        </p:nvPicPr>
        <p:blipFill>
          <a:blip r:embed="rId2"/>
          <a:stretch>
            <a:fillRect/>
          </a:stretch>
        </p:blipFill>
        <p:spPr>
          <a:xfrm>
            <a:off x="990600" y="2133600"/>
            <a:ext cx="5295900" cy="3962400"/>
          </a:xfrm>
          <a:prstGeom prst="rect">
            <a:avLst/>
          </a:prstGeom>
        </p:spPr>
      </p:pic>
      <p:sp>
        <p:nvSpPr>
          <p:cNvPr id="5" name="TextBox 4"/>
          <p:cNvSpPr txBox="1"/>
          <p:nvPr/>
        </p:nvSpPr>
        <p:spPr>
          <a:xfrm>
            <a:off x="7010400" y="3048000"/>
            <a:ext cx="1600200" cy="1015663"/>
          </a:xfrm>
          <a:prstGeom prst="rect">
            <a:avLst/>
          </a:prstGeom>
          <a:noFill/>
        </p:spPr>
        <p:txBody>
          <a:bodyPr wrap="square" rtlCol="0">
            <a:spAutoFit/>
          </a:bodyPr>
          <a:lstStyle/>
          <a:p>
            <a:r>
              <a:rPr lang="en-US" sz="1200" dirty="0"/>
              <a:t>Enter the Dept ID number you needed to do an update here, or use the magnifying glass to do a search. </a:t>
            </a:r>
          </a:p>
        </p:txBody>
      </p:sp>
      <p:sp>
        <p:nvSpPr>
          <p:cNvPr id="6" name="Oval Callout 5"/>
          <p:cNvSpPr/>
          <p:nvPr/>
        </p:nvSpPr>
        <p:spPr>
          <a:xfrm>
            <a:off x="6477000" y="2895600"/>
            <a:ext cx="2286000" cy="1629728"/>
          </a:xfrm>
          <a:prstGeom prst="wedgeEllipseCallout">
            <a:avLst>
              <a:gd name="adj1" fmla="val -128033"/>
              <a:gd name="adj2" fmla="val 5464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0850" y="4496944"/>
            <a:ext cx="1295400" cy="246221"/>
          </a:xfrm>
          <a:prstGeom prst="rect">
            <a:avLst/>
          </a:prstGeom>
          <a:noFill/>
        </p:spPr>
        <p:txBody>
          <a:bodyPr wrap="square" rtlCol="0">
            <a:spAutoFit/>
          </a:bodyPr>
          <a:lstStyle/>
          <a:p>
            <a:r>
              <a:rPr lang="en-US" sz="1000" b="1" dirty="0">
                <a:solidFill>
                  <a:srgbClr val="FF0000"/>
                </a:solidFill>
              </a:rPr>
              <a:t>12345</a:t>
            </a:r>
          </a:p>
        </p:txBody>
      </p:sp>
    </p:spTree>
    <p:extLst>
      <p:ext uri="{BB962C8B-B14F-4D97-AF65-F5344CB8AC3E}">
        <p14:creationId xmlns:p14="http://schemas.microsoft.com/office/powerpoint/2010/main" val="1830296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620"/>
            <a:ext cx="8229600" cy="609600"/>
          </a:xfrm>
        </p:spPr>
        <p:txBody>
          <a:bodyPr>
            <a:normAutofit fontScale="90000"/>
          </a:bodyPr>
          <a:lstStyle/>
          <a:p>
            <a:r>
              <a:rPr lang="en-US" dirty="0"/>
              <a:t>Time Administration</a:t>
            </a:r>
          </a:p>
        </p:txBody>
      </p:sp>
      <p:pic>
        <p:nvPicPr>
          <p:cNvPr id="4" name="Content Placeholder 3"/>
          <p:cNvPicPr>
            <a:picLocks noGrp="1" noChangeAspect="1"/>
          </p:cNvPicPr>
          <p:nvPr>
            <p:ph idx="1"/>
          </p:nvPr>
        </p:nvPicPr>
        <p:blipFill>
          <a:blip r:embed="rId2"/>
          <a:stretch>
            <a:fillRect/>
          </a:stretch>
        </p:blipFill>
        <p:spPr>
          <a:xfrm>
            <a:off x="533400" y="1575132"/>
            <a:ext cx="8229600" cy="4580180"/>
          </a:xfrm>
          <a:prstGeom prst="rect">
            <a:avLst/>
          </a:prstGeom>
        </p:spPr>
      </p:pic>
      <p:sp>
        <p:nvSpPr>
          <p:cNvPr id="6" name="TextBox 5"/>
          <p:cNvSpPr txBox="1"/>
          <p:nvPr/>
        </p:nvSpPr>
        <p:spPr>
          <a:xfrm>
            <a:off x="1143000" y="4653631"/>
            <a:ext cx="914400" cy="215444"/>
          </a:xfrm>
          <a:prstGeom prst="rect">
            <a:avLst/>
          </a:prstGeom>
          <a:solidFill>
            <a:schemeClr val="bg1"/>
          </a:solidFill>
        </p:spPr>
        <p:txBody>
          <a:bodyPr wrap="square" rtlCol="0">
            <a:spAutoFit/>
          </a:bodyPr>
          <a:lstStyle/>
          <a:p>
            <a:r>
              <a:rPr lang="en-US" sz="800" dirty="0"/>
              <a:t>Employee, A</a:t>
            </a:r>
          </a:p>
        </p:txBody>
      </p:sp>
      <p:sp>
        <p:nvSpPr>
          <p:cNvPr id="7" name="TextBox 6"/>
          <p:cNvSpPr txBox="1"/>
          <p:nvPr/>
        </p:nvSpPr>
        <p:spPr>
          <a:xfrm>
            <a:off x="1143000" y="4917251"/>
            <a:ext cx="914400" cy="215444"/>
          </a:xfrm>
          <a:prstGeom prst="rect">
            <a:avLst/>
          </a:prstGeom>
          <a:solidFill>
            <a:srgbClr val="FFFF99"/>
          </a:solidFill>
        </p:spPr>
        <p:txBody>
          <a:bodyPr wrap="square" rtlCol="0">
            <a:spAutoFit/>
          </a:bodyPr>
          <a:lstStyle/>
          <a:p>
            <a:r>
              <a:rPr lang="en-US" sz="800" dirty="0"/>
              <a:t>Employee, B</a:t>
            </a:r>
          </a:p>
        </p:txBody>
      </p:sp>
      <p:sp>
        <p:nvSpPr>
          <p:cNvPr id="8" name="TextBox 7"/>
          <p:cNvSpPr txBox="1"/>
          <p:nvPr/>
        </p:nvSpPr>
        <p:spPr>
          <a:xfrm>
            <a:off x="1143000" y="5175617"/>
            <a:ext cx="838200" cy="215444"/>
          </a:xfrm>
          <a:prstGeom prst="rect">
            <a:avLst/>
          </a:prstGeom>
          <a:solidFill>
            <a:schemeClr val="bg1"/>
          </a:solidFill>
        </p:spPr>
        <p:txBody>
          <a:bodyPr wrap="square" rtlCol="0">
            <a:spAutoFit/>
          </a:bodyPr>
          <a:lstStyle/>
          <a:p>
            <a:r>
              <a:rPr lang="en-US" sz="800" dirty="0"/>
              <a:t>Employee, C</a:t>
            </a:r>
          </a:p>
        </p:txBody>
      </p:sp>
      <p:sp>
        <p:nvSpPr>
          <p:cNvPr id="9" name="TextBox 8"/>
          <p:cNvSpPr txBox="1"/>
          <p:nvPr/>
        </p:nvSpPr>
        <p:spPr>
          <a:xfrm>
            <a:off x="1143000" y="5447280"/>
            <a:ext cx="914400" cy="215444"/>
          </a:xfrm>
          <a:prstGeom prst="rect">
            <a:avLst/>
          </a:prstGeom>
          <a:solidFill>
            <a:schemeClr val="bg1">
              <a:lumMod val="95000"/>
            </a:schemeClr>
          </a:solidFill>
        </p:spPr>
        <p:txBody>
          <a:bodyPr wrap="square" rtlCol="0">
            <a:spAutoFit/>
          </a:bodyPr>
          <a:lstStyle/>
          <a:p>
            <a:r>
              <a:rPr lang="en-US" sz="800" dirty="0"/>
              <a:t>Employee, D</a:t>
            </a:r>
          </a:p>
        </p:txBody>
      </p:sp>
      <p:sp>
        <p:nvSpPr>
          <p:cNvPr id="10" name="TextBox 9"/>
          <p:cNvSpPr txBox="1"/>
          <p:nvPr/>
        </p:nvSpPr>
        <p:spPr>
          <a:xfrm>
            <a:off x="4800600" y="1668220"/>
            <a:ext cx="3886200" cy="246221"/>
          </a:xfrm>
          <a:prstGeom prst="rect">
            <a:avLst/>
          </a:prstGeom>
          <a:solidFill>
            <a:schemeClr val="bg1"/>
          </a:solidFill>
        </p:spPr>
        <p:txBody>
          <a:bodyPr wrap="square" rtlCol="0">
            <a:spAutoFit/>
          </a:bodyPr>
          <a:lstStyle/>
          <a:p>
            <a:endParaRPr lang="en-US" sz="1000" dirty="0"/>
          </a:p>
        </p:txBody>
      </p:sp>
      <p:sp>
        <p:nvSpPr>
          <p:cNvPr id="11" name="TextBox 10"/>
          <p:cNvSpPr txBox="1"/>
          <p:nvPr/>
        </p:nvSpPr>
        <p:spPr>
          <a:xfrm>
            <a:off x="4914900" y="2779436"/>
            <a:ext cx="3657600" cy="830997"/>
          </a:xfrm>
          <a:prstGeom prst="rect">
            <a:avLst/>
          </a:prstGeom>
          <a:solidFill>
            <a:schemeClr val="bg1"/>
          </a:solidFill>
        </p:spPr>
        <p:txBody>
          <a:bodyPr wrap="square" rtlCol="0">
            <a:spAutoFit/>
          </a:bodyPr>
          <a:lstStyle/>
          <a:p>
            <a:r>
              <a:rPr lang="en-US" sz="1200" b="1" dirty="0"/>
              <a:t>If the chartfield is not correct, or you need to change the chartfield, please make sure the following are fill in correctly:</a:t>
            </a:r>
          </a:p>
          <a:p>
            <a:r>
              <a:rPr lang="en-US" sz="1200" b="1" dirty="0"/>
              <a:t>1. Effective Date  2. Combo Code  3. Distribution %</a:t>
            </a:r>
          </a:p>
        </p:txBody>
      </p:sp>
      <p:cxnSp>
        <p:nvCxnSpPr>
          <p:cNvPr id="13" name="Straight Arrow Connector 12"/>
          <p:cNvCxnSpPr/>
          <p:nvPr/>
        </p:nvCxnSpPr>
        <p:spPr>
          <a:xfrm>
            <a:off x="5105400" y="3505200"/>
            <a:ext cx="285750" cy="9119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72200" y="3505200"/>
            <a:ext cx="0" cy="9119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62800" y="3505200"/>
            <a:ext cx="0" cy="85929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76835" y="5960843"/>
            <a:ext cx="4191000" cy="381000"/>
          </a:xfrm>
          <a:prstGeom prst="rect">
            <a:avLst/>
          </a:prstGeom>
          <a:noFill/>
        </p:spPr>
        <p:txBody>
          <a:bodyPr wrap="square" rtlCol="0">
            <a:spAutoFit/>
          </a:bodyPr>
          <a:lstStyle/>
          <a:p>
            <a:r>
              <a:rPr lang="en-US" dirty="0">
                <a:solidFill>
                  <a:srgbClr val="C00000"/>
                </a:solidFill>
              </a:rPr>
              <a:t>4. Don’t forget to save your changes</a:t>
            </a:r>
          </a:p>
        </p:txBody>
      </p:sp>
      <p:cxnSp>
        <p:nvCxnSpPr>
          <p:cNvPr id="20" name="Straight Arrow Connector 19"/>
          <p:cNvCxnSpPr/>
          <p:nvPr/>
        </p:nvCxnSpPr>
        <p:spPr>
          <a:xfrm flipH="1" flipV="1">
            <a:off x="990600" y="6122773"/>
            <a:ext cx="3276600" cy="2190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267200" y="5846543"/>
            <a:ext cx="3657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593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sz="3200" dirty="0"/>
              <a:t> Additional Notes….Adjustments</a:t>
            </a:r>
          </a:p>
        </p:txBody>
      </p:sp>
      <p:pic>
        <p:nvPicPr>
          <p:cNvPr id="6" name="Content Placeholder 5"/>
          <p:cNvPicPr>
            <a:picLocks noGrp="1" noChangeAspect="1"/>
          </p:cNvPicPr>
          <p:nvPr>
            <p:ph idx="1"/>
          </p:nvPr>
        </p:nvPicPr>
        <p:blipFill>
          <a:blip r:embed="rId3"/>
          <a:stretch>
            <a:fillRect/>
          </a:stretch>
        </p:blipFill>
        <p:spPr>
          <a:xfrm>
            <a:off x="609600" y="2057400"/>
            <a:ext cx="7924800" cy="4038600"/>
          </a:xfrm>
          <a:prstGeom prst="rect">
            <a:avLst/>
          </a:prstGeom>
        </p:spPr>
      </p:pic>
    </p:spTree>
    <p:extLst>
      <p:ext uri="{BB962C8B-B14F-4D97-AF65-F5344CB8AC3E}">
        <p14:creationId xmlns:p14="http://schemas.microsoft.com/office/powerpoint/2010/main" val="2877569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sz="3200" dirty="0"/>
              <a:t> Additional Notes….Adjustments</a:t>
            </a:r>
          </a:p>
        </p:txBody>
      </p:sp>
      <p:sp>
        <p:nvSpPr>
          <p:cNvPr id="3" name="Content Placeholder 2"/>
          <p:cNvSpPr>
            <a:spLocks noGrp="1"/>
          </p:cNvSpPr>
          <p:nvPr>
            <p:ph idx="1"/>
          </p:nvPr>
        </p:nvSpPr>
        <p:spPr>
          <a:xfrm>
            <a:off x="457200" y="1981200"/>
            <a:ext cx="8229600" cy="3429000"/>
          </a:xfrm>
        </p:spPr>
        <p:txBody>
          <a:bodyPr>
            <a:normAutofit/>
          </a:bodyPr>
          <a:lstStyle/>
          <a:p>
            <a:pPr marL="0" indent="0">
              <a:buNone/>
            </a:pPr>
            <a:r>
              <a:rPr lang="en-US" sz="2000" b="1" dirty="0"/>
              <a:t>ABJ – Adjusting Budget Journals are now submitted using DocuSign for signature approval and processing by the Budget Office.</a:t>
            </a:r>
          </a:p>
          <a:p>
            <a:pPr marL="0" indent="0">
              <a:buNone/>
            </a:pPr>
            <a:endParaRPr lang="en-US" sz="2400" b="1" dirty="0"/>
          </a:p>
          <a:p>
            <a:pPr marL="0" indent="0">
              <a:buNone/>
            </a:pPr>
            <a:r>
              <a:rPr lang="en-US" sz="2000" b="1" dirty="0"/>
              <a:t>For instructions on how to use DocuSign please click the link below:</a:t>
            </a:r>
          </a:p>
          <a:p>
            <a:pPr marL="0" indent="0">
              <a:buNone/>
            </a:pPr>
            <a:endParaRPr lang="en-US" sz="2000" b="1" dirty="0"/>
          </a:p>
          <a:p>
            <a:pPr marL="0" indent="0">
              <a:buNone/>
            </a:pPr>
            <a:r>
              <a:rPr lang="en-US" sz="1600" dirty="0">
                <a:hlinkClick r:id="rId3"/>
              </a:rPr>
              <a:t>https://www.fresnostate.edu/adminserv/purchasing/documents/ABJ%20DocuSign%20Process%20V1.2.pdf</a:t>
            </a:r>
            <a:endParaRPr lang="en-US" sz="1600" b="1" dirty="0"/>
          </a:p>
          <a:p>
            <a:pPr marL="0" indent="0">
              <a:buNone/>
            </a:pPr>
            <a:endParaRPr lang="en-US" sz="2400" b="1" u="sng" dirty="0"/>
          </a:p>
        </p:txBody>
      </p:sp>
    </p:spTree>
    <p:extLst>
      <p:ext uri="{BB962C8B-B14F-4D97-AF65-F5344CB8AC3E}">
        <p14:creationId xmlns:p14="http://schemas.microsoft.com/office/powerpoint/2010/main" val="408149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43000"/>
            <a:ext cx="8229600" cy="838200"/>
          </a:xfrm>
        </p:spPr>
        <p:txBody>
          <a:bodyPr>
            <a:normAutofit/>
          </a:bodyPr>
          <a:lstStyle/>
          <a:p>
            <a:r>
              <a:rPr lang="en-US" sz="3200" dirty="0"/>
              <a:t> Additional Notes….Adjustments</a:t>
            </a:r>
          </a:p>
        </p:txBody>
      </p:sp>
      <p:pic>
        <p:nvPicPr>
          <p:cNvPr id="4" name="Content Placeholder 3"/>
          <p:cNvPicPr>
            <a:picLocks noGrp="1" noChangeAspect="1"/>
          </p:cNvPicPr>
          <p:nvPr>
            <p:ph idx="1"/>
          </p:nvPr>
        </p:nvPicPr>
        <p:blipFill>
          <a:blip r:embed="rId3"/>
          <a:stretch>
            <a:fillRect/>
          </a:stretch>
        </p:blipFill>
        <p:spPr>
          <a:xfrm>
            <a:off x="609600" y="2057400"/>
            <a:ext cx="8001000" cy="3962400"/>
          </a:xfrm>
          <a:prstGeom prst="rect">
            <a:avLst/>
          </a:prstGeom>
        </p:spPr>
      </p:pic>
    </p:spTree>
    <p:extLst>
      <p:ext uri="{BB962C8B-B14F-4D97-AF65-F5344CB8AC3E}">
        <p14:creationId xmlns:p14="http://schemas.microsoft.com/office/powerpoint/2010/main" val="3280742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43000"/>
            <a:ext cx="8229600" cy="838200"/>
          </a:xfrm>
        </p:spPr>
        <p:txBody>
          <a:bodyPr>
            <a:normAutofit/>
          </a:bodyPr>
          <a:lstStyle/>
          <a:p>
            <a:r>
              <a:rPr lang="en-US" sz="3200" dirty="0"/>
              <a:t> Additional Notes….Adjustments</a:t>
            </a:r>
          </a:p>
        </p:txBody>
      </p:sp>
      <p:pic>
        <p:nvPicPr>
          <p:cNvPr id="7" name="Content Placeholder 6"/>
          <p:cNvPicPr>
            <a:picLocks noGrp="1" noChangeAspect="1"/>
          </p:cNvPicPr>
          <p:nvPr>
            <p:ph idx="1"/>
          </p:nvPr>
        </p:nvPicPr>
        <p:blipFill>
          <a:blip r:embed="rId3"/>
          <a:stretch>
            <a:fillRect/>
          </a:stretch>
        </p:blipFill>
        <p:spPr>
          <a:xfrm>
            <a:off x="609600" y="2286000"/>
            <a:ext cx="7924800" cy="3048000"/>
          </a:xfrm>
          <a:prstGeom prst="rect">
            <a:avLst/>
          </a:prstGeom>
        </p:spPr>
      </p:pic>
    </p:spTree>
    <p:extLst>
      <p:ext uri="{BB962C8B-B14F-4D97-AF65-F5344CB8AC3E}">
        <p14:creationId xmlns:p14="http://schemas.microsoft.com/office/powerpoint/2010/main" val="55173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a:t>Accounting Quick Reference Guide</a:t>
            </a:r>
          </a:p>
        </p:txBody>
      </p:sp>
      <p:pic>
        <p:nvPicPr>
          <p:cNvPr id="6" name="Content Placeholder 5"/>
          <p:cNvPicPr>
            <a:picLocks noGrp="1" noChangeAspect="1"/>
          </p:cNvPicPr>
          <p:nvPr>
            <p:ph idx="1"/>
          </p:nvPr>
        </p:nvPicPr>
        <p:blipFill>
          <a:blip r:embed="rId2"/>
          <a:stretch>
            <a:fillRect/>
          </a:stretch>
        </p:blipFill>
        <p:spPr>
          <a:xfrm>
            <a:off x="838200" y="1981200"/>
            <a:ext cx="7391400" cy="3810000"/>
          </a:xfrm>
          <a:prstGeom prst="rect">
            <a:avLst/>
          </a:prstGeom>
        </p:spPr>
      </p:pic>
    </p:spTree>
    <p:extLst>
      <p:ext uri="{BB962C8B-B14F-4D97-AF65-F5344CB8AC3E}">
        <p14:creationId xmlns:p14="http://schemas.microsoft.com/office/powerpoint/2010/main" val="173366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a:t>Accounting Quick Reference Guide</a:t>
            </a:r>
          </a:p>
        </p:txBody>
      </p:sp>
      <p:pic>
        <p:nvPicPr>
          <p:cNvPr id="7" name="Content Placeholder 6"/>
          <p:cNvPicPr>
            <a:picLocks noGrp="1" noChangeAspect="1"/>
          </p:cNvPicPr>
          <p:nvPr>
            <p:ph idx="1"/>
          </p:nvPr>
        </p:nvPicPr>
        <p:blipFill>
          <a:blip r:embed="rId2"/>
          <a:stretch>
            <a:fillRect/>
          </a:stretch>
        </p:blipFill>
        <p:spPr>
          <a:xfrm>
            <a:off x="762000" y="1905000"/>
            <a:ext cx="7467600" cy="4267200"/>
          </a:xfrm>
          <a:prstGeom prst="rect">
            <a:avLst/>
          </a:prstGeom>
        </p:spPr>
      </p:pic>
    </p:spTree>
    <p:extLst>
      <p:ext uri="{BB962C8B-B14F-4D97-AF65-F5344CB8AC3E}">
        <p14:creationId xmlns:p14="http://schemas.microsoft.com/office/powerpoint/2010/main" val="408260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0898"/>
            <a:ext cx="7848600" cy="304800"/>
          </a:xfrm>
        </p:spPr>
        <p:txBody>
          <a:bodyPr>
            <a:normAutofit fontScale="90000"/>
          </a:bodyPr>
          <a:lstStyle/>
          <a:p>
            <a:r>
              <a:rPr lang="en-US" sz="3200" dirty="0"/>
              <a:t>Phase I</a:t>
            </a:r>
          </a:p>
        </p:txBody>
      </p:sp>
      <p:sp>
        <p:nvSpPr>
          <p:cNvPr id="7" name="TextBox 6"/>
          <p:cNvSpPr txBox="1"/>
          <p:nvPr/>
        </p:nvSpPr>
        <p:spPr>
          <a:xfrm>
            <a:off x="6400800" y="2479237"/>
            <a:ext cx="1676400" cy="2862322"/>
          </a:xfrm>
          <a:prstGeom prst="rect">
            <a:avLst/>
          </a:prstGeom>
          <a:noFill/>
        </p:spPr>
        <p:txBody>
          <a:bodyPr wrap="square" rtlCol="0">
            <a:spAutoFit/>
          </a:bodyPr>
          <a:lstStyle/>
          <a:p>
            <a:pPr marL="342900" indent="-342900">
              <a:buAutoNum type="arabicPeriod"/>
            </a:pPr>
            <a:r>
              <a:rPr lang="en-US" dirty="0"/>
              <a:t>Click Detail by Chartfield Level for Report Selection</a:t>
            </a:r>
          </a:p>
          <a:p>
            <a:pPr marL="342900" indent="-342900">
              <a:buAutoNum type="arabicPeriod"/>
            </a:pPr>
            <a:r>
              <a:rPr lang="en-US" dirty="0"/>
              <a:t>Fill in all the Required Parameters</a:t>
            </a:r>
          </a:p>
          <a:p>
            <a:pPr marL="342900" indent="-342900">
              <a:buAutoNum type="arabicPeriod"/>
            </a:pPr>
            <a:r>
              <a:rPr lang="en-US" dirty="0"/>
              <a:t>Click Run</a:t>
            </a:r>
          </a:p>
        </p:txBody>
      </p:sp>
      <p:pic>
        <p:nvPicPr>
          <p:cNvPr id="4" name="Picture 3">
            <a:extLst>
              <a:ext uri="{FF2B5EF4-FFF2-40B4-BE49-F238E27FC236}">
                <a16:creationId xmlns:a16="http://schemas.microsoft.com/office/drawing/2014/main" id="{E44347E8-45FF-4699-AA08-188F80037BD3}"/>
              </a:ext>
            </a:extLst>
          </p:cNvPr>
          <p:cNvPicPr>
            <a:picLocks noChangeAspect="1"/>
          </p:cNvPicPr>
          <p:nvPr/>
        </p:nvPicPr>
        <p:blipFill>
          <a:blip r:embed="rId2"/>
          <a:stretch>
            <a:fillRect/>
          </a:stretch>
        </p:blipFill>
        <p:spPr>
          <a:xfrm>
            <a:off x="838200" y="1671704"/>
            <a:ext cx="5029200" cy="4241227"/>
          </a:xfrm>
          <a:prstGeom prst="rect">
            <a:avLst/>
          </a:prstGeom>
        </p:spPr>
      </p:pic>
      <p:sp>
        <p:nvSpPr>
          <p:cNvPr id="5" name="Oval 4">
            <a:extLst>
              <a:ext uri="{FF2B5EF4-FFF2-40B4-BE49-F238E27FC236}">
                <a16:creationId xmlns:a16="http://schemas.microsoft.com/office/drawing/2014/main" id="{E2D2484E-EAED-44C3-980D-D60C32248FD3}"/>
              </a:ext>
            </a:extLst>
          </p:cNvPr>
          <p:cNvSpPr/>
          <p:nvPr/>
        </p:nvSpPr>
        <p:spPr>
          <a:xfrm>
            <a:off x="838200" y="2479236"/>
            <a:ext cx="3352800" cy="492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281A4E2-3022-4E48-9DD5-0D625F4F80C0}"/>
              </a:ext>
            </a:extLst>
          </p:cNvPr>
          <p:cNvSpPr/>
          <p:nvPr/>
        </p:nvSpPr>
        <p:spPr>
          <a:xfrm>
            <a:off x="2286000" y="3124200"/>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42CEB6-811B-45F4-BA12-0C567403D0E2}"/>
              </a:ext>
            </a:extLst>
          </p:cNvPr>
          <p:cNvSpPr/>
          <p:nvPr/>
        </p:nvSpPr>
        <p:spPr>
          <a:xfrm>
            <a:off x="3200400" y="3779331"/>
            <a:ext cx="685800" cy="3354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479F8D6-F77E-44ED-AC97-0D208F7CC495}"/>
              </a:ext>
            </a:extLst>
          </p:cNvPr>
          <p:cNvSpPr/>
          <p:nvPr/>
        </p:nvSpPr>
        <p:spPr>
          <a:xfrm>
            <a:off x="1752600" y="3429000"/>
            <a:ext cx="1219200" cy="35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039541A-F3EF-4883-80A4-397D2D1300C4}"/>
              </a:ext>
            </a:extLst>
          </p:cNvPr>
          <p:cNvSpPr/>
          <p:nvPr/>
        </p:nvSpPr>
        <p:spPr>
          <a:xfrm>
            <a:off x="1524000" y="4114800"/>
            <a:ext cx="914400" cy="3354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D14BF4D-E6EA-4AAA-A5DE-F091478608F7}"/>
              </a:ext>
            </a:extLst>
          </p:cNvPr>
          <p:cNvCxnSpPr/>
          <p:nvPr/>
        </p:nvCxnSpPr>
        <p:spPr>
          <a:xfrm flipH="1" flipV="1">
            <a:off x="5562600" y="2209800"/>
            <a:ext cx="838200" cy="2895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Oval 19">
            <a:extLst>
              <a:ext uri="{FF2B5EF4-FFF2-40B4-BE49-F238E27FC236}">
                <a16:creationId xmlns:a16="http://schemas.microsoft.com/office/drawing/2014/main" id="{8A19699C-F54C-43D1-9950-1DBE9A66E04E}"/>
              </a:ext>
            </a:extLst>
          </p:cNvPr>
          <p:cNvSpPr/>
          <p:nvPr/>
        </p:nvSpPr>
        <p:spPr>
          <a:xfrm>
            <a:off x="5181600" y="1671704"/>
            <a:ext cx="685800" cy="538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489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a:t>Accounting Quick Reference Guide</a:t>
            </a:r>
          </a:p>
        </p:txBody>
      </p:sp>
      <p:pic>
        <p:nvPicPr>
          <p:cNvPr id="6" name="Content Placeholder 5"/>
          <p:cNvPicPr>
            <a:picLocks noGrp="1" noChangeAspect="1"/>
          </p:cNvPicPr>
          <p:nvPr>
            <p:ph idx="1"/>
          </p:nvPr>
        </p:nvPicPr>
        <p:blipFill>
          <a:blip r:embed="rId2"/>
          <a:stretch>
            <a:fillRect/>
          </a:stretch>
        </p:blipFill>
        <p:spPr>
          <a:xfrm>
            <a:off x="762000" y="1905000"/>
            <a:ext cx="7467600" cy="3886200"/>
          </a:xfrm>
          <a:prstGeom prst="rect">
            <a:avLst/>
          </a:prstGeom>
        </p:spPr>
      </p:pic>
      <p:sp>
        <p:nvSpPr>
          <p:cNvPr id="3" name="TextBox 2"/>
          <p:cNvSpPr txBox="1"/>
          <p:nvPr/>
        </p:nvSpPr>
        <p:spPr>
          <a:xfrm>
            <a:off x="762000" y="5867400"/>
            <a:ext cx="7467600" cy="246221"/>
          </a:xfrm>
          <a:prstGeom prst="rect">
            <a:avLst/>
          </a:prstGeom>
          <a:noFill/>
        </p:spPr>
        <p:txBody>
          <a:bodyPr wrap="square" rtlCol="0">
            <a:spAutoFit/>
          </a:bodyPr>
          <a:lstStyle/>
          <a:p>
            <a:r>
              <a:rPr lang="en-US" sz="1000" dirty="0"/>
              <a:t>http://www.fresnostate.edu/adminserv/accountingservices/documents/Accounting%20Quick%20Reference.pdf</a:t>
            </a:r>
          </a:p>
        </p:txBody>
      </p:sp>
    </p:spTree>
    <p:extLst>
      <p:ext uri="{BB962C8B-B14F-4D97-AF65-F5344CB8AC3E}">
        <p14:creationId xmlns:p14="http://schemas.microsoft.com/office/powerpoint/2010/main" val="603301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a:t>Questions?</a:t>
            </a:r>
          </a:p>
        </p:txBody>
      </p:sp>
      <p:sp>
        <p:nvSpPr>
          <p:cNvPr id="5" name="Content Placeholder 4"/>
          <p:cNvSpPr>
            <a:spLocks noGrp="1"/>
          </p:cNvSpPr>
          <p:nvPr>
            <p:ph sz="quarter" idx="1"/>
          </p:nvPr>
        </p:nvSpPr>
        <p:spPr>
          <a:xfrm>
            <a:off x="533400" y="1219200"/>
            <a:ext cx="8077200" cy="4610100"/>
          </a:xfrm>
          <a:ln>
            <a:noFill/>
          </a:ln>
        </p:spPr>
        <p:txBody>
          <a:bodyPr>
            <a:noAutofit/>
          </a:bodyPr>
          <a:lstStyle/>
          <a:p>
            <a:pPr marL="4572" indent="0">
              <a:spcBef>
                <a:spcPts val="0"/>
              </a:spcBef>
              <a:buNone/>
            </a:pPr>
            <a:endParaRPr lang="en-US" sz="2800" b="1" dirty="0"/>
          </a:p>
          <a:p>
            <a:pPr marL="4572" indent="0">
              <a:spcBef>
                <a:spcPts val="0"/>
              </a:spcBef>
              <a:buNone/>
            </a:pPr>
            <a:r>
              <a:rPr lang="en-US" sz="2800" b="1" dirty="0"/>
              <a:t>Contact Information</a:t>
            </a:r>
          </a:p>
          <a:p>
            <a:pPr marL="4572" indent="0">
              <a:spcBef>
                <a:spcPts val="0"/>
              </a:spcBef>
              <a:buNone/>
            </a:pPr>
            <a:endParaRPr lang="en-US" sz="2400" dirty="0"/>
          </a:p>
          <a:p>
            <a:pPr marL="0" indent="0">
              <a:spcBef>
                <a:spcPts val="0"/>
              </a:spcBef>
              <a:buNone/>
            </a:pPr>
            <a:r>
              <a:rPr lang="en-US" sz="2400" dirty="0"/>
              <a:t>		</a:t>
            </a:r>
          </a:p>
          <a:p>
            <a:pPr marL="0" indent="0">
              <a:spcBef>
                <a:spcPts val="0"/>
              </a:spcBef>
              <a:buNone/>
            </a:pPr>
            <a:r>
              <a:rPr lang="en-US" sz="2400" b="1" dirty="0"/>
              <a:t>Office of Budget &amp; Resource Planning</a:t>
            </a:r>
          </a:p>
          <a:p>
            <a:pPr marL="0" indent="0">
              <a:spcBef>
                <a:spcPts val="0"/>
              </a:spcBef>
              <a:buNone/>
            </a:pPr>
            <a:r>
              <a:rPr lang="en-US" sz="2400" dirty="0"/>
              <a:t>Jean Aguayo 	</a:t>
            </a:r>
            <a:r>
              <a:rPr lang="en-US" sz="2400" dirty="0">
                <a:hlinkClick r:id="rId3"/>
              </a:rPr>
              <a:t>jaguayo@csufresno.edu</a:t>
            </a:r>
            <a:r>
              <a:rPr lang="en-US" sz="2400" dirty="0"/>
              <a:t>	559-278-7224</a:t>
            </a:r>
          </a:p>
          <a:p>
            <a:pPr marL="0" indent="0">
              <a:spcBef>
                <a:spcPts val="0"/>
              </a:spcBef>
              <a:buNone/>
            </a:pPr>
            <a:r>
              <a:rPr lang="en-US" sz="2400" dirty="0"/>
              <a:t>Lisa Chavez	</a:t>
            </a:r>
            <a:r>
              <a:rPr lang="en-US" sz="2400" dirty="0">
                <a:hlinkClick r:id="rId4"/>
              </a:rPr>
              <a:t>lisachavez@csufresno.edu</a:t>
            </a:r>
            <a:r>
              <a:rPr lang="en-US" sz="2400" dirty="0"/>
              <a:t>	559-278-5293</a:t>
            </a:r>
          </a:p>
          <a:p>
            <a:pPr marL="0" indent="0">
              <a:spcBef>
                <a:spcPts val="0"/>
              </a:spcBef>
              <a:buNone/>
            </a:pPr>
            <a:r>
              <a:rPr lang="en-US" sz="2400" dirty="0"/>
              <a:t>Pam Lewis 	</a:t>
            </a:r>
            <a:r>
              <a:rPr lang="en-US" sz="2400" dirty="0">
                <a:hlinkClick r:id="rId5"/>
              </a:rPr>
              <a:t>paml@csufresno.edu</a:t>
            </a:r>
            <a:r>
              <a:rPr lang="en-US" sz="2400" dirty="0"/>
              <a:t>		559-278-5295</a:t>
            </a:r>
          </a:p>
          <a:p>
            <a:pPr marL="0" indent="0">
              <a:spcBef>
                <a:spcPts val="0"/>
              </a:spcBef>
              <a:buNone/>
            </a:pPr>
            <a:endParaRPr lang="en-US" sz="2400" dirty="0"/>
          </a:p>
          <a:p>
            <a:pPr marL="0" indent="0">
              <a:spcBef>
                <a:spcPts val="0"/>
              </a:spcBef>
              <a:buNone/>
            </a:pPr>
            <a:endParaRPr lang="en-US" sz="2400" b="1" dirty="0"/>
          </a:p>
        </p:txBody>
      </p:sp>
    </p:spTree>
    <p:extLst>
      <p:ext uri="{BB962C8B-B14F-4D97-AF65-F5344CB8AC3E}">
        <p14:creationId xmlns:p14="http://schemas.microsoft.com/office/powerpoint/2010/main" val="16983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848600" cy="304800"/>
          </a:xfrm>
        </p:spPr>
        <p:txBody>
          <a:bodyPr>
            <a:normAutofit fontScale="90000"/>
          </a:bodyPr>
          <a:lstStyle/>
          <a:p>
            <a:r>
              <a:rPr lang="en-US" sz="3200" dirty="0"/>
              <a:t>Phase I</a:t>
            </a:r>
          </a:p>
        </p:txBody>
      </p:sp>
      <p:sp>
        <p:nvSpPr>
          <p:cNvPr id="7" name="TextBox 6"/>
          <p:cNvSpPr txBox="1"/>
          <p:nvPr/>
        </p:nvSpPr>
        <p:spPr>
          <a:xfrm>
            <a:off x="6934200" y="3429000"/>
            <a:ext cx="1676400" cy="1477328"/>
          </a:xfrm>
          <a:prstGeom prst="rect">
            <a:avLst/>
          </a:prstGeom>
          <a:noFill/>
        </p:spPr>
        <p:txBody>
          <a:bodyPr wrap="square" rtlCol="0">
            <a:spAutoFit/>
          </a:bodyPr>
          <a:lstStyle/>
          <a:p>
            <a:pPr marL="342900" indent="-342900">
              <a:buAutoNum type="arabicPeriod"/>
            </a:pPr>
            <a:r>
              <a:rPr lang="en-US" dirty="0"/>
              <a:t>Select Server Name from drop down</a:t>
            </a:r>
          </a:p>
          <a:p>
            <a:pPr marL="342900" indent="-342900">
              <a:buAutoNum type="arabicPeriod"/>
            </a:pPr>
            <a:r>
              <a:rPr lang="en-US" dirty="0"/>
              <a:t>Press “OK”</a:t>
            </a:r>
          </a:p>
        </p:txBody>
      </p:sp>
      <p:sp>
        <p:nvSpPr>
          <p:cNvPr id="3" name="Rectangle 2"/>
          <p:cNvSpPr/>
          <p:nvPr/>
        </p:nvSpPr>
        <p:spPr>
          <a:xfrm>
            <a:off x="1371600" y="2438400"/>
            <a:ext cx="609600" cy="2286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2"/>
          <a:stretch>
            <a:fillRect/>
          </a:stretch>
        </p:blipFill>
        <p:spPr>
          <a:xfrm>
            <a:off x="844154" y="1714500"/>
            <a:ext cx="5482431" cy="4152900"/>
          </a:xfrm>
          <a:prstGeom prst="rect">
            <a:avLst/>
          </a:prstGeom>
        </p:spPr>
      </p:pic>
      <p:sp>
        <p:nvSpPr>
          <p:cNvPr id="9" name="TextBox 8"/>
          <p:cNvSpPr txBox="1"/>
          <p:nvPr/>
        </p:nvSpPr>
        <p:spPr>
          <a:xfrm>
            <a:off x="1760706" y="2185600"/>
            <a:ext cx="756046" cy="276999"/>
          </a:xfrm>
          <a:prstGeom prst="rect">
            <a:avLst/>
          </a:prstGeom>
          <a:solidFill>
            <a:schemeClr val="bg1"/>
          </a:solidFill>
        </p:spPr>
        <p:txBody>
          <a:bodyPr wrap="square" rtlCol="0">
            <a:spAutoFit/>
          </a:bodyPr>
          <a:lstStyle/>
          <a:p>
            <a:r>
              <a:rPr lang="en-US" sz="1200" dirty="0"/>
              <a:t>01369</a:t>
            </a:r>
          </a:p>
        </p:txBody>
      </p:sp>
      <p:cxnSp>
        <p:nvCxnSpPr>
          <p:cNvPr id="12" name="Straight Arrow Connector 11"/>
          <p:cNvCxnSpPr/>
          <p:nvPr/>
        </p:nvCxnSpPr>
        <p:spPr>
          <a:xfrm flipH="1" flipV="1">
            <a:off x="3124200" y="2819400"/>
            <a:ext cx="3810000" cy="838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71600" y="4724400"/>
            <a:ext cx="5562600" cy="609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37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848600" cy="304800"/>
          </a:xfrm>
        </p:spPr>
        <p:txBody>
          <a:bodyPr>
            <a:normAutofit fontScale="90000"/>
          </a:bodyPr>
          <a:lstStyle/>
          <a:p>
            <a:r>
              <a:rPr lang="en-US" sz="3200" dirty="0"/>
              <a:t>Phase I</a:t>
            </a:r>
          </a:p>
        </p:txBody>
      </p:sp>
      <p:sp>
        <p:nvSpPr>
          <p:cNvPr id="7" name="TextBox 6"/>
          <p:cNvSpPr txBox="1"/>
          <p:nvPr/>
        </p:nvSpPr>
        <p:spPr>
          <a:xfrm>
            <a:off x="6553200" y="3200400"/>
            <a:ext cx="1676400" cy="923330"/>
          </a:xfrm>
          <a:prstGeom prst="rect">
            <a:avLst/>
          </a:prstGeom>
          <a:noFill/>
        </p:spPr>
        <p:txBody>
          <a:bodyPr wrap="square" rtlCol="0">
            <a:spAutoFit/>
          </a:bodyPr>
          <a:lstStyle/>
          <a:p>
            <a:pPr marL="342900" indent="-342900">
              <a:buAutoNum type="arabicPeriod"/>
            </a:pPr>
            <a:r>
              <a:rPr lang="en-US" dirty="0"/>
              <a:t>Click “Report Manager”</a:t>
            </a:r>
          </a:p>
        </p:txBody>
      </p:sp>
      <p:pic>
        <p:nvPicPr>
          <p:cNvPr id="6" name="Content Placeholder 5">
            <a:extLst>
              <a:ext uri="{FF2B5EF4-FFF2-40B4-BE49-F238E27FC236}">
                <a16:creationId xmlns:a16="http://schemas.microsoft.com/office/drawing/2014/main" id="{6C876B93-8E68-4123-9419-FD59228CC5A6}"/>
              </a:ext>
            </a:extLst>
          </p:cNvPr>
          <p:cNvPicPr>
            <a:picLocks noGrp="1" noChangeAspect="1"/>
          </p:cNvPicPr>
          <p:nvPr>
            <p:ph idx="1"/>
          </p:nvPr>
        </p:nvPicPr>
        <p:blipFill>
          <a:blip r:embed="rId2"/>
          <a:stretch>
            <a:fillRect/>
          </a:stretch>
        </p:blipFill>
        <p:spPr>
          <a:xfrm>
            <a:off x="838200" y="1600199"/>
            <a:ext cx="5212081" cy="3870961"/>
          </a:xfrm>
        </p:spPr>
      </p:pic>
      <p:cxnSp>
        <p:nvCxnSpPr>
          <p:cNvPr id="11" name="Straight Arrow Connector 10">
            <a:extLst>
              <a:ext uri="{FF2B5EF4-FFF2-40B4-BE49-F238E27FC236}">
                <a16:creationId xmlns:a16="http://schemas.microsoft.com/office/drawing/2014/main" id="{AA80B63D-3848-45E4-A949-09885E059BFD}"/>
              </a:ext>
            </a:extLst>
          </p:cNvPr>
          <p:cNvCxnSpPr/>
          <p:nvPr/>
        </p:nvCxnSpPr>
        <p:spPr>
          <a:xfrm flipH="1" flipV="1">
            <a:off x="4267200" y="1981200"/>
            <a:ext cx="2362200" cy="14478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a:extLst>
              <a:ext uri="{FF2B5EF4-FFF2-40B4-BE49-F238E27FC236}">
                <a16:creationId xmlns:a16="http://schemas.microsoft.com/office/drawing/2014/main" id="{4B6E74E3-BED0-47F4-9C08-AB40ECB571DF}"/>
              </a:ext>
            </a:extLst>
          </p:cNvPr>
          <p:cNvSpPr/>
          <p:nvPr/>
        </p:nvSpPr>
        <p:spPr>
          <a:xfrm>
            <a:off x="3733800" y="1600199"/>
            <a:ext cx="838200" cy="5334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33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3492"/>
            <a:ext cx="7848600" cy="304800"/>
          </a:xfrm>
        </p:spPr>
        <p:txBody>
          <a:bodyPr>
            <a:normAutofit fontScale="90000"/>
          </a:bodyPr>
          <a:lstStyle/>
          <a:p>
            <a:r>
              <a:rPr lang="en-US" sz="3200" dirty="0"/>
              <a:t>Phase I</a:t>
            </a:r>
          </a:p>
        </p:txBody>
      </p:sp>
      <p:sp>
        <p:nvSpPr>
          <p:cNvPr id="7" name="TextBox 6"/>
          <p:cNvSpPr txBox="1"/>
          <p:nvPr/>
        </p:nvSpPr>
        <p:spPr>
          <a:xfrm>
            <a:off x="7082118" y="2362200"/>
            <a:ext cx="1676400" cy="3693319"/>
          </a:xfrm>
          <a:prstGeom prst="rect">
            <a:avLst/>
          </a:prstGeom>
          <a:noFill/>
        </p:spPr>
        <p:txBody>
          <a:bodyPr wrap="square" rtlCol="0">
            <a:spAutoFit/>
          </a:bodyPr>
          <a:lstStyle/>
          <a:p>
            <a:pPr marL="342900" indent="-342900">
              <a:buAutoNum type="arabicPeriod"/>
            </a:pPr>
            <a:r>
              <a:rPr lang="en-US" dirty="0"/>
              <a:t>Click “Refresh”, when status is changed to “Posted” you are ready to view your report.</a:t>
            </a:r>
          </a:p>
          <a:p>
            <a:pPr marL="342900" indent="-342900">
              <a:buAutoNum type="arabicPeriod"/>
            </a:pPr>
            <a:r>
              <a:rPr lang="en-US" dirty="0"/>
              <a:t>Click Details to view the report.</a:t>
            </a:r>
          </a:p>
          <a:p>
            <a:endParaRPr lang="en-US" dirty="0"/>
          </a:p>
        </p:txBody>
      </p:sp>
      <p:sp>
        <p:nvSpPr>
          <p:cNvPr id="5" name="Down Arrow 4"/>
          <p:cNvSpPr/>
          <p:nvPr/>
        </p:nvSpPr>
        <p:spPr>
          <a:xfrm rot="5788849">
            <a:off x="6278094" y="4704939"/>
            <a:ext cx="147775" cy="7935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2"/>
          <a:stretch>
            <a:fillRect/>
          </a:stretch>
        </p:blipFill>
        <p:spPr>
          <a:xfrm>
            <a:off x="838198" y="1850751"/>
            <a:ext cx="6124076" cy="1633761"/>
          </a:xfrm>
          <a:prstGeom prst="rect">
            <a:avLst/>
          </a:prstGeom>
        </p:spPr>
      </p:pic>
      <p:cxnSp>
        <p:nvCxnSpPr>
          <p:cNvPr id="11" name="Straight Arrow Connector 10"/>
          <p:cNvCxnSpPr/>
          <p:nvPr/>
        </p:nvCxnSpPr>
        <p:spPr>
          <a:xfrm flipH="1" flipV="1">
            <a:off x="6962274" y="2362200"/>
            <a:ext cx="352926" cy="381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24600" y="1850751"/>
            <a:ext cx="757518" cy="5114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38198" y="3636971"/>
            <a:ext cx="6243920" cy="2057400"/>
          </a:xfrm>
          <a:prstGeom prst="rect">
            <a:avLst/>
          </a:prstGeom>
        </p:spPr>
      </p:pic>
      <p:cxnSp>
        <p:nvCxnSpPr>
          <p:cNvPr id="15" name="Straight Arrow Connector 14"/>
          <p:cNvCxnSpPr/>
          <p:nvPr/>
        </p:nvCxnSpPr>
        <p:spPr>
          <a:xfrm flipH="1">
            <a:off x="5715000" y="4983494"/>
            <a:ext cx="1423737" cy="5029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29200" y="5219890"/>
            <a:ext cx="685800" cy="5049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2075649"/>
            <a:ext cx="609600" cy="246221"/>
          </a:xfrm>
          <a:prstGeom prst="rect">
            <a:avLst/>
          </a:prstGeom>
          <a:solidFill>
            <a:schemeClr val="bg1"/>
          </a:solidFill>
        </p:spPr>
        <p:txBody>
          <a:bodyPr wrap="square" rtlCol="0">
            <a:spAutoFit/>
          </a:bodyPr>
          <a:lstStyle/>
          <a:p>
            <a:r>
              <a:rPr lang="en-US" sz="1000" b="1" dirty="0">
                <a:solidFill>
                  <a:schemeClr val="tx1">
                    <a:lumMod val="50000"/>
                    <a:lumOff val="50000"/>
                  </a:schemeClr>
                </a:solidFill>
              </a:rPr>
              <a:t>789456</a:t>
            </a:r>
          </a:p>
        </p:txBody>
      </p:sp>
      <p:sp>
        <p:nvSpPr>
          <p:cNvPr id="4" name="Rectangle 3"/>
          <p:cNvSpPr/>
          <p:nvPr/>
        </p:nvSpPr>
        <p:spPr>
          <a:xfrm>
            <a:off x="1447800" y="2075649"/>
            <a:ext cx="685800" cy="24622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76600" y="3119661"/>
            <a:ext cx="838200" cy="369332"/>
          </a:xfrm>
          <a:prstGeom prst="rect">
            <a:avLst/>
          </a:prstGeom>
          <a:solidFill>
            <a:schemeClr val="bg1"/>
          </a:solidFill>
        </p:spPr>
        <p:txBody>
          <a:bodyPr wrap="square" rtlCol="0">
            <a:spAutoFit/>
          </a:bodyPr>
          <a:lstStyle/>
          <a:p>
            <a:r>
              <a:rPr lang="en-US" sz="900" b="1" dirty="0">
                <a:solidFill>
                  <a:schemeClr val="tx1">
                    <a:lumMod val="50000"/>
                    <a:lumOff val="50000"/>
                  </a:schemeClr>
                </a:solidFill>
              </a:rPr>
              <a:t>05/26/2021</a:t>
            </a:r>
          </a:p>
          <a:p>
            <a:r>
              <a:rPr lang="en-US" sz="900" b="1" dirty="0">
                <a:solidFill>
                  <a:schemeClr val="tx1">
                    <a:lumMod val="50000"/>
                    <a:lumOff val="50000"/>
                  </a:schemeClr>
                </a:solidFill>
              </a:rPr>
              <a:t>11:01:31 AM</a:t>
            </a:r>
          </a:p>
        </p:txBody>
      </p:sp>
      <p:sp>
        <p:nvSpPr>
          <p:cNvPr id="10" name="TextBox 9"/>
          <p:cNvSpPr txBox="1"/>
          <p:nvPr/>
        </p:nvSpPr>
        <p:spPr>
          <a:xfrm>
            <a:off x="3429000" y="5334000"/>
            <a:ext cx="838200" cy="369332"/>
          </a:xfrm>
          <a:prstGeom prst="rect">
            <a:avLst/>
          </a:prstGeom>
          <a:solidFill>
            <a:schemeClr val="bg1"/>
          </a:solidFill>
        </p:spPr>
        <p:txBody>
          <a:bodyPr wrap="square" rtlCol="0">
            <a:spAutoFit/>
          </a:bodyPr>
          <a:lstStyle/>
          <a:p>
            <a:r>
              <a:rPr lang="en-US" sz="900" b="1" dirty="0">
                <a:solidFill>
                  <a:schemeClr val="tx1">
                    <a:lumMod val="50000"/>
                    <a:lumOff val="50000"/>
                  </a:schemeClr>
                </a:solidFill>
              </a:rPr>
              <a:t>05/26/2021</a:t>
            </a:r>
          </a:p>
          <a:p>
            <a:r>
              <a:rPr lang="en-US" sz="900" b="1" dirty="0">
                <a:solidFill>
                  <a:schemeClr val="tx1">
                    <a:lumMod val="50000"/>
                    <a:lumOff val="50000"/>
                  </a:schemeClr>
                </a:solidFill>
              </a:rPr>
              <a:t>11:01:31 AM</a:t>
            </a:r>
          </a:p>
        </p:txBody>
      </p:sp>
    </p:spTree>
    <p:extLst>
      <p:ext uri="{BB962C8B-B14F-4D97-AF65-F5344CB8AC3E}">
        <p14:creationId xmlns:p14="http://schemas.microsoft.com/office/powerpoint/2010/main" val="335061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57200"/>
          </a:xfrm>
        </p:spPr>
        <p:txBody>
          <a:bodyPr>
            <a:noAutofit/>
          </a:bodyPr>
          <a:lstStyle/>
          <a:p>
            <a:r>
              <a:rPr lang="en-US" sz="3200" dirty="0"/>
              <a:t>Phase I</a:t>
            </a:r>
          </a:p>
        </p:txBody>
      </p:sp>
      <p:sp>
        <p:nvSpPr>
          <p:cNvPr id="8" name="TextBox 7"/>
          <p:cNvSpPr txBox="1"/>
          <p:nvPr/>
        </p:nvSpPr>
        <p:spPr>
          <a:xfrm>
            <a:off x="7696200" y="2133600"/>
            <a:ext cx="1066800" cy="1754326"/>
          </a:xfrm>
          <a:prstGeom prst="rect">
            <a:avLst/>
          </a:prstGeom>
          <a:noFill/>
        </p:spPr>
        <p:txBody>
          <a:bodyPr wrap="square" rtlCol="0">
            <a:spAutoFit/>
          </a:bodyPr>
          <a:lstStyle/>
          <a:p>
            <a:r>
              <a:rPr lang="en-US" dirty="0"/>
              <a:t>Click the link to view the report on excel file format</a:t>
            </a:r>
          </a:p>
        </p:txBody>
      </p:sp>
      <p:sp>
        <p:nvSpPr>
          <p:cNvPr id="12" name="TextBox 11"/>
          <p:cNvSpPr txBox="1"/>
          <p:nvPr/>
        </p:nvSpPr>
        <p:spPr>
          <a:xfrm>
            <a:off x="609600" y="4343400"/>
            <a:ext cx="533400" cy="246221"/>
          </a:xfrm>
          <a:prstGeom prst="rect">
            <a:avLst/>
          </a:prstGeom>
          <a:solidFill>
            <a:schemeClr val="bg1"/>
          </a:solidFill>
        </p:spPr>
        <p:txBody>
          <a:bodyPr wrap="square" rtlCol="0">
            <a:spAutoFit/>
          </a:bodyPr>
          <a:lstStyle/>
          <a:p>
            <a:endParaRPr lang="en-US" sz="1000" b="1" dirty="0">
              <a:solidFill>
                <a:srgbClr val="0000FF"/>
              </a:solidFill>
            </a:endParaRPr>
          </a:p>
        </p:txBody>
      </p:sp>
      <p:pic>
        <p:nvPicPr>
          <p:cNvPr id="4" name="Picture 3"/>
          <p:cNvPicPr>
            <a:picLocks noChangeAspect="1"/>
          </p:cNvPicPr>
          <p:nvPr/>
        </p:nvPicPr>
        <p:blipFill>
          <a:blip r:embed="rId2"/>
          <a:stretch>
            <a:fillRect/>
          </a:stretch>
        </p:blipFill>
        <p:spPr>
          <a:xfrm>
            <a:off x="494489" y="1752600"/>
            <a:ext cx="6764600" cy="4524375"/>
          </a:xfrm>
          <a:prstGeom prst="rect">
            <a:avLst/>
          </a:prstGeom>
        </p:spPr>
      </p:pic>
      <p:cxnSp>
        <p:nvCxnSpPr>
          <p:cNvPr id="6" name="Straight Arrow Connector 5"/>
          <p:cNvCxnSpPr/>
          <p:nvPr/>
        </p:nvCxnSpPr>
        <p:spPr>
          <a:xfrm flipH="1">
            <a:off x="2971800" y="3010763"/>
            <a:ext cx="4495800" cy="1578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87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12578</TotalTime>
  <Words>2303</Words>
  <Application>Microsoft Office PowerPoint</Application>
  <PresentationFormat>On-screen Show (4:3)</PresentationFormat>
  <Paragraphs>267</Paragraphs>
  <Slides>51</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Wingdings</vt:lpstr>
      <vt:lpstr>Office Theme</vt:lpstr>
      <vt:lpstr>Office Theme</vt:lpstr>
      <vt:lpstr>PHASE I AND PHASE II PROCESSES  </vt:lpstr>
      <vt:lpstr>Phase I</vt:lpstr>
      <vt:lpstr>Phase I</vt:lpstr>
      <vt:lpstr>Phase I</vt:lpstr>
      <vt:lpstr>Phase I</vt:lpstr>
      <vt:lpstr>Phase I</vt:lpstr>
      <vt:lpstr>Phase I</vt:lpstr>
      <vt:lpstr>Phase I</vt:lpstr>
      <vt:lpstr>Phase I</vt:lpstr>
      <vt:lpstr>Phase I</vt:lpstr>
      <vt:lpstr>Phase I</vt:lpstr>
      <vt:lpstr>Phase I</vt:lpstr>
      <vt:lpstr>Phase I</vt:lpstr>
      <vt:lpstr>Phase I</vt:lpstr>
      <vt:lpstr>Phase I</vt:lpstr>
      <vt:lpstr>Phase I</vt:lpstr>
      <vt:lpstr>Phase I</vt:lpstr>
      <vt:lpstr>PowerPoint Presentation</vt:lpstr>
      <vt:lpstr>    Budget submissions are not part of         Phase I </vt:lpstr>
      <vt:lpstr>Phase II Budget Submission </vt:lpstr>
      <vt:lpstr>PowerPoint Presentation</vt:lpstr>
      <vt:lpstr>PowerPoint Presentation</vt:lpstr>
      <vt:lpstr>Phase II</vt:lpstr>
      <vt:lpstr>Phase II</vt:lpstr>
      <vt:lpstr>Phase II</vt:lpstr>
      <vt:lpstr>Phase II</vt:lpstr>
      <vt:lpstr>Phase II HR</vt:lpstr>
      <vt:lpstr>Phase II Operations</vt:lpstr>
      <vt:lpstr>Phase II Operations</vt:lpstr>
      <vt:lpstr>Phase II Operations</vt:lpstr>
      <vt:lpstr>Phase II Operations</vt:lpstr>
      <vt:lpstr>Phase II Operations</vt:lpstr>
      <vt:lpstr>Phase II Operations</vt:lpstr>
      <vt:lpstr>Phase II Operations</vt:lpstr>
      <vt:lpstr>Phase II Operations</vt:lpstr>
      <vt:lpstr>Phase I and Phase II</vt:lpstr>
      <vt:lpstr>Time Administration Review  </vt:lpstr>
      <vt:lpstr>Time Administration:  Reports to Maintenance </vt:lpstr>
      <vt:lpstr>Time Administration:  Reports to Maintenance </vt:lpstr>
      <vt:lpstr>Time Administration:  Reports to Maintenance </vt:lpstr>
      <vt:lpstr>Time Administration:  Distribution Review &amp; Update -Check to make sure the hourly employee are paid from the correct chartfield</vt:lpstr>
      <vt:lpstr>Time Administration</vt:lpstr>
      <vt:lpstr>Time Administration</vt:lpstr>
      <vt:lpstr> Additional Notes….Adjustments</vt:lpstr>
      <vt:lpstr> Additional Notes….Adjustments</vt:lpstr>
      <vt:lpstr> Additional Notes….Adjustments</vt:lpstr>
      <vt:lpstr> Additional Notes….Adjustments</vt:lpstr>
      <vt:lpstr>Accounting Quick Reference Guide</vt:lpstr>
      <vt:lpstr>Accounting Quick Reference Guide</vt:lpstr>
      <vt:lpstr>Accounting Quick Reference Guide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Fresno State Powerpoint Template</dc:title>
  <dc:creator>University Communications;Kevin Medeiros</dc:creator>
  <cp:lastModifiedBy>Jean Aguayo</cp:lastModifiedBy>
  <cp:revision>490</cp:revision>
  <cp:lastPrinted>2018-04-27T21:46:50Z</cp:lastPrinted>
  <dcterms:created xsi:type="dcterms:W3CDTF">2012-05-16T23:31:48Z</dcterms:created>
  <dcterms:modified xsi:type="dcterms:W3CDTF">2021-06-14T22:29:01Z</dcterms:modified>
</cp:coreProperties>
</file>