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71" r:id="rId3"/>
    <p:sldId id="275" r:id="rId4"/>
    <p:sldId id="263" r:id="rId5"/>
    <p:sldId id="268" r:id="rId6"/>
    <p:sldId id="273" r:id="rId7"/>
    <p:sldId id="257" r:id="rId8"/>
    <p:sldId id="258" r:id="rId9"/>
    <p:sldId id="260" r:id="rId10"/>
    <p:sldId id="265" r:id="rId11"/>
    <p:sldId id="277" r:id="rId12"/>
    <p:sldId id="261" r:id="rId13"/>
    <p:sldId id="276" r:id="rId14"/>
    <p:sldId id="278" r:id="rId15"/>
    <p:sldId id="274" r:id="rId16"/>
    <p:sldId id="266" r:id="rId17"/>
    <p:sldId id="270" r:id="rId1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699"/>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5" d="100"/>
          <a:sy n="65" d="100"/>
        </p:scale>
        <p:origin x="640" y="60"/>
      </p:cViewPr>
      <p:guideLst/>
    </p:cSldViewPr>
  </p:slideViewPr>
  <p:notesTextViewPr>
    <p:cViewPr>
      <p:scale>
        <a:sx n="3" d="2"/>
        <a:sy n="3" d="2"/>
      </p:scale>
      <p:origin x="0" y="0"/>
    </p:cViewPr>
  </p:notesTextViewPr>
  <p:sorterViewPr>
    <p:cViewPr>
      <p:scale>
        <a:sx n="100" d="100"/>
        <a:sy n="100" d="100"/>
      </p:scale>
      <p:origin x="0" y="-65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0273CEF-5679-45C5-B178-DD531F24E69C}" type="datetimeFigureOut">
              <a:rPr lang="en-US" smtClean="0"/>
              <a:t>11/8/2023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32B91A0A-4A6F-41CA-A359-77D437633C7F}" type="slidenum">
              <a:rPr lang="en-US" smtClean="0"/>
              <a:t>‹#›</a:t>
            </a:fld>
            <a:endParaRPr lang="en-US"/>
          </a:p>
        </p:txBody>
      </p:sp>
    </p:spTree>
    <p:extLst>
      <p:ext uri="{BB962C8B-B14F-4D97-AF65-F5344CB8AC3E}">
        <p14:creationId xmlns:p14="http://schemas.microsoft.com/office/powerpoint/2010/main" val="12400857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A7CF01-EA90-4EB9-9EF2-101954A76B8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B9796-C144-4F3E-8E07-1C032DAE92BD}" type="slidenum">
              <a:rPr lang="en-US" smtClean="0"/>
              <a:t>‹#›</a:t>
            </a:fld>
            <a:endParaRPr lang="en-US"/>
          </a:p>
        </p:txBody>
      </p:sp>
    </p:spTree>
    <p:extLst>
      <p:ext uri="{BB962C8B-B14F-4D97-AF65-F5344CB8AC3E}">
        <p14:creationId xmlns:p14="http://schemas.microsoft.com/office/powerpoint/2010/main" val="69514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A7CF01-EA90-4EB9-9EF2-101954A76B8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B9796-C144-4F3E-8E07-1C032DAE92BD}" type="slidenum">
              <a:rPr lang="en-US" smtClean="0"/>
              <a:t>‹#›</a:t>
            </a:fld>
            <a:endParaRPr lang="en-US"/>
          </a:p>
        </p:txBody>
      </p:sp>
    </p:spTree>
    <p:extLst>
      <p:ext uri="{BB962C8B-B14F-4D97-AF65-F5344CB8AC3E}">
        <p14:creationId xmlns:p14="http://schemas.microsoft.com/office/powerpoint/2010/main" val="160320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A7CF01-EA90-4EB9-9EF2-101954A76B8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B9796-C144-4F3E-8E07-1C032DAE92BD}" type="slidenum">
              <a:rPr lang="en-US" smtClean="0"/>
              <a:t>‹#›</a:t>
            </a:fld>
            <a:endParaRPr lang="en-US"/>
          </a:p>
        </p:txBody>
      </p:sp>
    </p:spTree>
    <p:extLst>
      <p:ext uri="{BB962C8B-B14F-4D97-AF65-F5344CB8AC3E}">
        <p14:creationId xmlns:p14="http://schemas.microsoft.com/office/powerpoint/2010/main" val="100768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A7CF01-EA90-4EB9-9EF2-101954A76B8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B9796-C144-4F3E-8E07-1C032DAE92BD}" type="slidenum">
              <a:rPr lang="en-US" smtClean="0"/>
              <a:t>‹#›</a:t>
            </a:fld>
            <a:endParaRPr lang="en-US"/>
          </a:p>
        </p:txBody>
      </p:sp>
    </p:spTree>
    <p:extLst>
      <p:ext uri="{BB962C8B-B14F-4D97-AF65-F5344CB8AC3E}">
        <p14:creationId xmlns:p14="http://schemas.microsoft.com/office/powerpoint/2010/main" val="53627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7CF01-EA90-4EB9-9EF2-101954A76B8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B9796-C144-4F3E-8E07-1C032DAE92BD}" type="slidenum">
              <a:rPr lang="en-US" smtClean="0"/>
              <a:t>‹#›</a:t>
            </a:fld>
            <a:endParaRPr lang="en-US"/>
          </a:p>
        </p:txBody>
      </p:sp>
    </p:spTree>
    <p:extLst>
      <p:ext uri="{BB962C8B-B14F-4D97-AF65-F5344CB8AC3E}">
        <p14:creationId xmlns:p14="http://schemas.microsoft.com/office/powerpoint/2010/main" val="181590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A7CF01-EA90-4EB9-9EF2-101954A76B8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B9796-C144-4F3E-8E07-1C032DAE92BD}" type="slidenum">
              <a:rPr lang="en-US" smtClean="0"/>
              <a:t>‹#›</a:t>
            </a:fld>
            <a:endParaRPr lang="en-US"/>
          </a:p>
        </p:txBody>
      </p:sp>
    </p:spTree>
    <p:extLst>
      <p:ext uri="{BB962C8B-B14F-4D97-AF65-F5344CB8AC3E}">
        <p14:creationId xmlns:p14="http://schemas.microsoft.com/office/powerpoint/2010/main" val="371155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A7CF01-EA90-4EB9-9EF2-101954A76B8A}"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B9796-C144-4F3E-8E07-1C032DAE92BD}" type="slidenum">
              <a:rPr lang="en-US" smtClean="0"/>
              <a:t>‹#›</a:t>
            </a:fld>
            <a:endParaRPr lang="en-US"/>
          </a:p>
        </p:txBody>
      </p:sp>
    </p:spTree>
    <p:extLst>
      <p:ext uri="{BB962C8B-B14F-4D97-AF65-F5344CB8AC3E}">
        <p14:creationId xmlns:p14="http://schemas.microsoft.com/office/powerpoint/2010/main" val="39831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A7CF01-EA90-4EB9-9EF2-101954A76B8A}"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B9796-C144-4F3E-8E07-1C032DAE92BD}" type="slidenum">
              <a:rPr lang="en-US" smtClean="0"/>
              <a:t>‹#›</a:t>
            </a:fld>
            <a:endParaRPr lang="en-US"/>
          </a:p>
        </p:txBody>
      </p:sp>
    </p:spTree>
    <p:extLst>
      <p:ext uri="{BB962C8B-B14F-4D97-AF65-F5344CB8AC3E}">
        <p14:creationId xmlns:p14="http://schemas.microsoft.com/office/powerpoint/2010/main" val="309668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7CF01-EA90-4EB9-9EF2-101954A76B8A}"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9B9796-C144-4F3E-8E07-1C032DAE92BD}" type="slidenum">
              <a:rPr lang="en-US" smtClean="0"/>
              <a:t>‹#›</a:t>
            </a:fld>
            <a:endParaRPr lang="en-US"/>
          </a:p>
        </p:txBody>
      </p:sp>
    </p:spTree>
    <p:extLst>
      <p:ext uri="{BB962C8B-B14F-4D97-AF65-F5344CB8AC3E}">
        <p14:creationId xmlns:p14="http://schemas.microsoft.com/office/powerpoint/2010/main" val="3410269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7CF01-EA90-4EB9-9EF2-101954A76B8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B9796-C144-4F3E-8E07-1C032DAE92BD}" type="slidenum">
              <a:rPr lang="en-US" smtClean="0"/>
              <a:t>‹#›</a:t>
            </a:fld>
            <a:endParaRPr lang="en-US"/>
          </a:p>
        </p:txBody>
      </p:sp>
    </p:spTree>
    <p:extLst>
      <p:ext uri="{BB962C8B-B14F-4D97-AF65-F5344CB8AC3E}">
        <p14:creationId xmlns:p14="http://schemas.microsoft.com/office/powerpoint/2010/main" val="358706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7CF01-EA90-4EB9-9EF2-101954A76B8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B9796-C144-4F3E-8E07-1C032DAE92BD}" type="slidenum">
              <a:rPr lang="en-US" smtClean="0"/>
              <a:t>‹#›</a:t>
            </a:fld>
            <a:endParaRPr lang="en-US"/>
          </a:p>
        </p:txBody>
      </p:sp>
    </p:spTree>
    <p:extLst>
      <p:ext uri="{BB962C8B-B14F-4D97-AF65-F5344CB8AC3E}">
        <p14:creationId xmlns:p14="http://schemas.microsoft.com/office/powerpoint/2010/main" val="4798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7CF01-EA90-4EB9-9EF2-101954A76B8A}"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B9796-C144-4F3E-8E07-1C032DAE92BD}" type="slidenum">
              <a:rPr lang="en-US" smtClean="0"/>
              <a:t>‹#›</a:t>
            </a:fld>
            <a:endParaRPr lang="en-US"/>
          </a:p>
        </p:txBody>
      </p:sp>
    </p:spTree>
    <p:extLst>
      <p:ext uri="{BB962C8B-B14F-4D97-AF65-F5344CB8AC3E}">
        <p14:creationId xmlns:p14="http://schemas.microsoft.com/office/powerpoint/2010/main" val="118773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receipts@concur.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6024" y="606411"/>
            <a:ext cx="7297544" cy="1902117"/>
          </a:xfrm>
          <a:prstGeom prst="rect">
            <a:avLst/>
          </a:prstGeom>
        </p:spPr>
      </p:pic>
      <p:pic>
        <p:nvPicPr>
          <p:cNvPr id="5" name="Content Placeholder 4"/>
          <p:cNvPicPr>
            <a:picLocks noChangeAspect="1"/>
          </p:cNvPicPr>
          <p:nvPr/>
        </p:nvPicPr>
        <p:blipFill>
          <a:blip r:embed="rId3"/>
          <a:stretch>
            <a:fillRect/>
          </a:stretch>
        </p:blipFill>
        <p:spPr>
          <a:xfrm>
            <a:off x="1959996" y="2508527"/>
            <a:ext cx="8229600" cy="3154579"/>
          </a:xfrm>
          <a:prstGeom prst="rect">
            <a:avLst/>
          </a:prstGeom>
        </p:spPr>
      </p:pic>
    </p:spTree>
    <p:extLst>
      <p:ext uri="{BB962C8B-B14F-4D97-AF65-F5344CB8AC3E}">
        <p14:creationId xmlns:p14="http://schemas.microsoft.com/office/powerpoint/2010/main" val="202921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C1C39F-5F54-94F5-D5DC-00F56B2BF639}"/>
              </a:ext>
            </a:extLst>
          </p:cNvPr>
          <p:cNvPicPr>
            <a:picLocks noChangeAspect="1"/>
          </p:cNvPicPr>
          <p:nvPr/>
        </p:nvPicPr>
        <p:blipFill>
          <a:blip r:embed="rId2"/>
          <a:stretch>
            <a:fillRect/>
          </a:stretch>
        </p:blipFill>
        <p:spPr>
          <a:xfrm>
            <a:off x="470946" y="1485116"/>
            <a:ext cx="11049000" cy="4705350"/>
          </a:xfrm>
          <a:prstGeom prst="rect">
            <a:avLst/>
          </a:prstGeom>
        </p:spPr>
      </p:pic>
      <p:sp>
        <p:nvSpPr>
          <p:cNvPr id="5" name="Rectangle 4"/>
          <p:cNvSpPr/>
          <p:nvPr/>
        </p:nvSpPr>
        <p:spPr>
          <a:xfrm>
            <a:off x="7143079" y="5372884"/>
            <a:ext cx="4376868" cy="821694"/>
          </a:xfrm>
          <a:prstGeom prst="rect">
            <a:avLst/>
          </a:prstGeom>
          <a:noFill/>
          <a:ln w="28575">
            <a:solidFill>
              <a:srgbClr val="FF0000">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2264" y="482868"/>
            <a:ext cx="10740842" cy="369332"/>
          </a:xfrm>
          <a:prstGeom prst="rect">
            <a:avLst/>
          </a:prstGeom>
          <a:solidFill>
            <a:schemeClr val="accent1">
              <a:lumMod val="50000"/>
            </a:schemeClr>
          </a:solidFill>
        </p:spPr>
        <p:txBody>
          <a:bodyPr wrap="square" rtlCol="0">
            <a:spAutoFit/>
          </a:bodyPr>
          <a:lstStyle/>
          <a:p>
            <a:r>
              <a:rPr lang="en-US" dirty="0">
                <a:solidFill>
                  <a:schemeClr val="bg1"/>
                </a:solidFill>
              </a:rPr>
              <a:t>Establish your Travel Assistants and Expense Delegates in your Profile Options </a:t>
            </a:r>
          </a:p>
        </p:txBody>
      </p:sp>
      <p:sp>
        <p:nvSpPr>
          <p:cNvPr id="11" name="Rectangle 10">
            <a:extLst>
              <a:ext uri="{FF2B5EF4-FFF2-40B4-BE49-F238E27FC236}">
                <a16:creationId xmlns:a16="http://schemas.microsoft.com/office/drawing/2014/main" id="{407D4599-2DB1-4864-92E2-8E886F2BF9CA}"/>
              </a:ext>
            </a:extLst>
          </p:cNvPr>
          <p:cNvSpPr/>
          <p:nvPr/>
        </p:nvSpPr>
        <p:spPr>
          <a:xfrm>
            <a:off x="7143078" y="4120604"/>
            <a:ext cx="4376868" cy="821694"/>
          </a:xfrm>
          <a:prstGeom prst="rect">
            <a:avLst/>
          </a:prstGeom>
          <a:noFill/>
          <a:ln w="28575">
            <a:solidFill>
              <a:srgbClr val="FF0000">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9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9255E9-D987-22FF-80BE-AE922FA3EE5E}"/>
              </a:ext>
            </a:extLst>
          </p:cNvPr>
          <p:cNvSpPr>
            <a:spLocks noGrp="1"/>
          </p:cNvSpPr>
          <p:nvPr>
            <p:ph type="title"/>
          </p:nvPr>
        </p:nvSpPr>
        <p:spPr>
          <a:xfrm>
            <a:off x="838200" y="365125"/>
            <a:ext cx="10515600" cy="894963"/>
          </a:xfrm>
          <a:solidFill>
            <a:srgbClr val="003366"/>
          </a:solidFill>
        </p:spPr>
        <p:txBody>
          <a:bodyPr>
            <a:normAutofit/>
          </a:bodyPr>
          <a:lstStyle/>
          <a:p>
            <a:r>
              <a:rPr lang="en-US" sz="2000" b="1" dirty="0">
                <a:solidFill>
                  <a:schemeClr val="bg1"/>
                </a:solidFill>
              </a:rPr>
              <a:t>To add a Travel Arranger, click “+ Add an Assistant.”</a:t>
            </a:r>
            <a:endParaRPr lang="en-US" sz="1800" dirty="0"/>
          </a:p>
        </p:txBody>
      </p:sp>
      <p:pic>
        <p:nvPicPr>
          <p:cNvPr id="7" name="Content Placeholder 6">
            <a:extLst>
              <a:ext uri="{FF2B5EF4-FFF2-40B4-BE49-F238E27FC236}">
                <a16:creationId xmlns:a16="http://schemas.microsoft.com/office/drawing/2014/main" id="{CBC18D24-E17F-CD85-7A88-2901E3F141B1}"/>
              </a:ext>
            </a:extLst>
          </p:cNvPr>
          <p:cNvPicPr>
            <a:picLocks noGrp="1" noChangeAspect="1"/>
          </p:cNvPicPr>
          <p:nvPr>
            <p:ph idx="1"/>
          </p:nvPr>
        </p:nvPicPr>
        <p:blipFill>
          <a:blip r:embed="rId2"/>
          <a:stretch>
            <a:fillRect/>
          </a:stretch>
        </p:blipFill>
        <p:spPr>
          <a:xfrm>
            <a:off x="838200" y="1681045"/>
            <a:ext cx="10612542" cy="2623325"/>
          </a:xfrm>
        </p:spPr>
      </p:pic>
      <p:sp>
        <p:nvSpPr>
          <p:cNvPr id="8" name="Arrow: Down 7">
            <a:extLst>
              <a:ext uri="{FF2B5EF4-FFF2-40B4-BE49-F238E27FC236}">
                <a16:creationId xmlns:a16="http://schemas.microsoft.com/office/drawing/2014/main" id="{6C307DF6-88A6-4D96-C74A-4E34B9F260E6}"/>
              </a:ext>
            </a:extLst>
          </p:cNvPr>
          <p:cNvSpPr/>
          <p:nvPr/>
        </p:nvSpPr>
        <p:spPr>
          <a:xfrm>
            <a:off x="9980342" y="2096430"/>
            <a:ext cx="379141" cy="47950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84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C8CA03C-D720-25B2-869F-81B19A4D1732}"/>
              </a:ext>
            </a:extLst>
          </p:cNvPr>
          <p:cNvSpPr>
            <a:spLocks noGrp="1"/>
          </p:cNvSpPr>
          <p:nvPr>
            <p:ph type="title"/>
          </p:nvPr>
        </p:nvSpPr>
        <p:spPr>
          <a:xfrm>
            <a:off x="838200" y="365126"/>
            <a:ext cx="10515600" cy="1011854"/>
          </a:xfrm>
          <a:solidFill>
            <a:srgbClr val="003366"/>
          </a:solidFill>
        </p:spPr>
        <p:txBody>
          <a:bodyPr>
            <a:normAutofit/>
          </a:bodyPr>
          <a:lstStyle/>
          <a:p>
            <a:r>
              <a:rPr lang="en-US" sz="1800" b="1" dirty="0">
                <a:solidFill>
                  <a:schemeClr val="bg1"/>
                </a:solidFill>
              </a:rPr>
              <a:t>Search for the individual who will be your assistant. It’s important to click the permission button before you save. This permission allows the individual only to make travel reservations on your behalf.</a:t>
            </a:r>
          </a:p>
        </p:txBody>
      </p:sp>
      <p:pic>
        <p:nvPicPr>
          <p:cNvPr id="8" name="Content Placeholder 7">
            <a:extLst>
              <a:ext uri="{FF2B5EF4-FFF2-40B4-BE49-F238E27FC236}">
                <a16:creationId xmlns:a16="http://schemas.microsoft.com/office/drawing/2014/main" id="{7F040BA8-B04D-069E-EA20-FF6C7E77F911}"/>
              </a:ext>
            </a:extLst>
          </p:cNvPr>
          <p:cNvPicPr>
            <a:picLocks noGrp="1" noChangeAspect="1"/>
          </p:cNvPicPr>
          <p:nvPr>
            <p:ph sz="half" idx="1"/>
          </p:nvPr>
        </p:nvPicPr>
        <p:blipFill>
          <a:blip r:embed="rId2"/>
          <a:stretch>
            <a:fillRect/>
          </a:stretch>
        </p:blipFill>
        <p:spPr>
          <a:xfrm>
            <a:off x="1485900" y="2234406"/>
            <a:ext cx="3886200" cy="3533775"/>
          </a:xfrm>
        </p:spPr>
      </p:pic>
      <p:pic>
        <p:nvPicPr>
          <p:cNvPr id="12" name="Content Placeholder 11">
            <a:extLst>
              <a:ext uri="{FF2B5EF4-FFF2-40B4-BE49-F238E27FC236}">
                <a16:creationId xmlns:a16="http://schemas.microsoft.com/office/drawing/2014/main" id="{31E9A62B-C92A-5D44-5AE2-2187C7B5FB10}"/>
              </a:ext>
            </a:extLst>
          </p:cNvPr>
          <p:cNvPicPr>
            <a:picLocks noGrp="1" noChangeAspect="1"/>
          </p:cNvPicPr>
          <p:nvPr>
            <p:ph sz="half" idx="2"/>
          </p:nvPr>
        </p:nvPicPr>
        <p:blipFill>
          <a:blip r:embed="rId3"/>
          <a:stretch>
            <a:fillRect/>
          </a:stretch>
        </p:blipFill>
        <p:spPr>
          <a:xfrm>
            <a:off x="6479357" y="2272506"/>
            <a:ext cx="3848100" cy="3495675"/>
          </a:xfrm>
        </p:spPr>
      </p:pic>
    </p:spTree>
    <p:extLst>
      <p:ext uri="{BB962C8B-B14F-4D97-AF65-F5344CB8AC3E}">
        <p14:creationId xmlns:p14="http://schemas.microsoft.com/office/powerpoint/2010/main" val="408587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0A250D-E485-3592-196E-B00D08F57463}"/>
              </a:ext>
            </a:extLst>
          </p:cNvPr>
          <p:cNvSpPr>
            <a:spLocks noGrp="1"/>
          </p:cNvSpPr>
          <p:nvPr>
            <p:ph type="title"/>
          </p:nvPr>
        </p:nvSpPr>
        <p:spPr>
          <a:xfrm>
            <a:off x="838200" y="365125"/>
            <a:ext cx="10515600" cy="904277"/>
          </a:xfrm>
          <a:solidFill>
            <a:srgbClr val="003366"/>
          </a:solidFill>
        </p:spPr>
        <p:txBody>
          <a:bodyPr>
            <a:normAutofit/>
          </a:bodyPr>
          <a:lstStyle/>
          <a:p>
            <a:r>
              <a:rPr lang="en-US" sz="1800" b="1" dirty="0">
                <a:solidFill>
                  <a:schemeClr val="bg1"/>
                </a:solidFill>
              </a:rPr>
              <a:t>To add an Expense Delegate, click the “Add” button and search for the individual who will be your delegate. </a:t>
            </a:r>
          </a:p>
        </p:txBody>
      </p:sp>
      <p:pic>
        <p:nvPicPr>
          <p:cNvPr id="8" name="Content Placeholder 7">
            <a:extLst>
              <a:ext uri="{FF2B5EF4-FFF2-40B4-BE49-F238E27FC236}">
                <a16:creationId xmlns:a16="http://schemas.microsoft.com/office/drawing/2014/main" id="{9FE9B032-7379-08D8-FD43-83E04E717301}"/>
              </a:ext>
            </a:extLst>
          </p:cNvPr>
          <p:cNvPicPr>
            <a:picLocks noGrp="1" noChangeAspect="1"/>
          </p:cNvPicPr>
          <p:nvPr>
            <p:ph idx="1"/>
          </p:nvPr>
        </p:nvPicPr>
        <p:blipFill>
          <a:blip r:embed="rId2"/>
          <a:stretch>
            <a:fillRect/>
          </a:stretch>
        </p:blipFill>
        <p:spPr>
          <a:xfrm>
            <a:off x="838200" y="1579478"/>
            <a:ext cx="10172700" cy="2971800"/>
          </a:xfrm>
        </p:spPr>
      </p:pic>
    </p:spTree>
    <p:extLst>
      <p:ext uri="{BB962C8B-B14F-4D97-AF65-F5344CB8AC3E}">
        <p14:creationId xmlns:p14="http://schemas.microsoft.com/office/powerpoint/2010/main" val="217959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E82A-E725-D067-B5E7-AFBE075152BE}"/>
              </a:ext>
            </a:extLst>
          </p:cNvPr>
          <p:cNvSpPr>
            <a:spLocks noGrp="1"/>
          </p:cNvSpPr>
          <p:nvPr>
            <p:ph type="title"/>
          </p:nvPr>
        </p:nvSpPr>
        <p:spPr>
          <a:solidFill>
            <a:srgbClr val="003366"/>
          </a:solidFill>
        </p:spPr>
        <p:txBody>
          <a:bodyPr>
            <a:normAutofit/>
          </a:bodyPr>
          <a:lstStyle/>
          <a:p>
            <a:r>
              <a:rPr lang="en-US" sz="1800" b="1" dirty="0">
                <a:solidFill>
                  <a:schemeClr val="bg1"/>
                </a:solidFill>
              </a:rPr>
              <a:t>Don’t forget to click the permission buttons to give your delegate permission to prepare preapproval Requests or Expense reports.</a:t>
            </a:r>
          </a:p>
        </p:txBody>
      </p:sp>
      <p:pic>
        <p:nvPicPr>
          <p:cNvPr id="9" name="Content Placeholder 8">
            <a:extLst>
              <a:ext uri="{FF2B5EF4-FFF2-40B4-BE49-F238E27FC236}">
                <a16:creationId xmlns:a16="http://schemas.microsoft.com/office/drawing/2014/main" id="{FC808448-ACE0-148D-2D1C-170A72264B44}"/>
              </a:ext>
            </a:extLst>
          </p:cNvPr>
          <p:cNvPicPr>
            <a:picLocks noGrp="1" noChangeAspect="1"/>
          </p:cNvPicPr>
          <p:nvPr>
            <p:ph idx="1"/>
          </p:nvPr>
        </p:nvPicPr>
        <p:blipFill>
          <a:blip r:embed="rId2"/>
          <a:stretch>
            <a:fillRect/>
          </a:stretch>
        </p:blipFill>
        <p:spPr>
          <a:xfrm>
            <a:off x="838199" y="2512256"/>
            <a:ext cx="10977997" cy="916743"/>
          </a:xfrm>
        </p:spPr>
      </p:pic>
    </p:spTree>
    <p:extLst>
      <p:ext uri="{BB962C8B-B14F-4D97-AF65-F5344CB8AC3E}">
        <p14:creationId xmlns:p14="http://schemas.microsoft.com/office/powerpoint/2010/main" val="392015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208" y="398867"/>
            <a:ext cx="11292840" cy="1107996"/>
          </a:xfrm>
          <a:prstGeom prst="rect">
            <a:avLst/>
          </a:prstGeom>
          <a:noFill/>
        </p:spPr>
        <p:txBody>
          <a:bodyPr wrap="square" rtlCol="0">
            <a:spAutoFit/>
          </a:bodyPr>
          <a:lstStyle/>
          <a:p>
            <a:pPr lvl="0" algn="ctr"/>
            <a:r>
              <a:rPr lang="en-US" sz="6600" b="1" dirty="0">
                <a:solidFill>
                  <a:srgbClr val="003366"/>
                </a:solidFill>
                <a:latin typeface="Microsoft Yi Baiti" panose="03000500000000000000" pitchFamily="66" charset="0"/>
                <a:ea typeface="Microsoft Yi Baiti" panose="03000500000000000000" pitchFamily="66" charset="0"/>
              </a:rPr>
              <a:t>Definitions</a:t>
            </a:r>
          </a:p>
        </p:txBody>
      </p:sp>
      <p:sp>
        <p:nvSpPr>
          <p:cNvPr id="3" name="TextBox 2"/>
          <p:cNvSpPr txBox="1"/>
          <p:nvPr/>
        </p:nvSpPr>
        <p:spPr>
          <a:xfrm>
            <a:off x="931025" y="1629295"/>
            <a:ext cx="10307782" cy="4893647"/>
          </a:xfrm>
          <a:prstGeom prst="rect">
            <a:avLst/>
          </a:prstGeom>
          <a:noFill/>
        </p:spPr>
        <p:txBody>
          <a:bodyPr wrap="square" rtlCol="0">
            <a:spAutoFit/>
          </a:bodyPr>
          <a:lstStyle/>
          <a:p>
            <a:pPr marL="285750" indent="-285750">
              <a:buFont typeface="Arial" panose="020B0604020202020204" pitchFamily="34" charset="0"/>
              <a:buChar char="•"/>
            </a:pPr>
            <a:r>
              <a:rPr lang="en-US" sz="2400" u="sng" dirty="0"/>
              <a:t>Concu</a:t>
            </a:r>
            <a:r>
              <a:rPr lang="en-US" sz="2400" dirty="0"/>
              <a:t>r is a travel and expense reimbursement and reporting system.</a:t>
            </a:r>
          </a:p>
          <a:p>
            <a:pPr marL="285750" indent="-285750">
              <a:buFont typeface="Arial" panose="020B0604020202020204" pitchFamily="34" charset="0"/>
              <a:buChar char="•"/>
            </a:pPr>
            <a:r>
              <a:rPr lang="en-US" sz="2400" dirty="0"/>
              <a:t>A </a:t>
            </a:r>
            <a:r>
              <a:rPr lang="en-US" sz="2400" u="sng" dirty="0"/>
              <a:t>Request</a:t>
            </a:r>
            <a:r>
              <a:rPr lang="en-US" sz="2400" dirty="0"/>
              <a:t> is the same as a Travel Application and is used for preapproval purposes only.</a:t>
            </a:r>
          </a:p>
          <a:p>
            <a:pPr marL="285750" indent="-285750">
              <a:buFont typeface="Arial" panose="020B0604020202020204" pitchFamily="34" charset="0"/>
              <a:buChar char="•"/>
            </a:pPr>
            <a:r>
              <a:rPr lang="en-US" sz="2400" dirty="0"/>
              <a:t>An </a:t>
            </a:r>
            <a:r>
              <a:rPr lang="en-US" sz="2400" u="sng" dirty="0"/>
              <a:t>Expense Report </a:t>
            </a:r>
            <a:r>
              <a:rPr lang="en-US" sz="2400" dirty="0"/>
              <a:t>is the same as a Travel Expense Claim and is used for reimbursements.</a:t>
            </a:r>
          </a:p>
          <a:p>
            <a:pPr marL="285750" indent="-285750">
              <a:buFont typeface="Arial" panose="020B0604020202020204" pitchFamily="34" charset="0"/>
              <a:buChar char="•"/>
            </a:pPr>
            <a:r>
              <a:rPr lang="en-US" sz="2400" dirty="0"/>
              <a:t>The </a:t>
            </a:r>
            <a:r>
              <a:rPr lang="en-US" sz="2400" u="sng" dirty="0"/>
              <a:t>Approver</a:t>
            </a:r>
            <a:r>
              <a:rPr lang="en-US" sz="2400" dirty="0"/>
              <a:t> is the Manager/Supervisor/Chair who typically approves your travel.</a:t>
            </a:r>
          </a:p>
          <a:p>
            <a:pPr marL="285750" indent="-285750">
              <a:buFont typeface="Arial" panose="020B0604020202020204" pitchFamily="34" charset="0"/>
              <a:buChar char="•"/>
            </a:pPr>
            <a:r>
              <a:rPr lang="en-US" sz="2400" dirty="0"/>
              <a:t>The </a:t>
            </a:r>
            <a:r>
              <a:rPr lang="en-US" sz="2400" u="sng" dirty="0"/>
              <a:t>Cost Object Approver (COA) </a:t>
            </a:r>
            <a:r>
              <a:rPr lang="en-US" sz="2400" dirty="0"/>
              <a:t>is the budget approver/analyst. This is the individual authorized to approve the use of department funds.</a:t>
            </a:r>
          </a:p>
          <a:p>
            <a:pPr marL="285750" indent="-285750">
              <a:buFont typeface="Arial" panose="020B0604020202020204" pitchFamily="34" charset="0"/>
              <a:buChar char="•"/>
            </a:pPr>
            <a:r>
              <a:rPr lang="en-US" sz="2400" dirty="0"/>
              <a:t>A </a:t>
            </a:r>
            <a:r>
              <a:rPr lang="en-US" sz="2400" u="sng" dirty="0"/>
              <a:t>Delegate</a:t>
            </a:r>
            <a:r>
              <a:rPr lang="en-US" sz="2400" dirty="0"/>
              <a:t> can create and/or view travel requests or expense reports on behalf of another employee. </a:t>
            </a:r>
          </a:p>
          <a:p>
            <a:pPr marL="285750" indent="-285750">
              <a:buFont typeface="Arial" panose="020B0604020202020204" pitchFamily="34" charset="0"/>
              <a:buChar char="•"/>
            </a:pPr>
            <a:r>
              <a:rPr lang="en-US" sz="2400" dirty="0"/>
              <a:t>A </a:t>
            </a:r>
            <a:r>
              <a:rPr lang="en-US" sz="2400" u="sng" dirty="0"/>
              <a:t>Travel Arranger </a:t>
            </a:r>
            <a:r>
              <a:rPr lang="en-US" sz="2400" dirty="0"/>
              <a:t>is an individual who can make travel reservations on behalf of another employee.</a:t>
            </a:r>
          </a:p>
        </p:txBody>
      </p:sp>
    </p:spTree>
    <p:extLst>
      <p:ext uri="{BB962C8B-B14F-4D97-AF65-F5344CB8AC3E}">
        <p14:creationId xmlns:p14="http://schemas.microsoft.com/office/powerpoint/2010/main" val="198101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52032" y="629596"/>
            <a:ext cx="6096000" cy="1107996"/>
          </a:xfrm>
          <a:prstGeom prst="rect">
            <a:avLst/>
          </a:prstGeom>
        </p:spPr>
        <p:txBody>
          <a:bodyPr>
            <a:spAutoFit/>
          </a:bodyPr>
          <a:lstStyle/>
          <a:p>
            <a:pPr lvl="0" algn="ctr"/>
            <a:r>
              <a:rPr lang="en-US" sz="6600" b="1" dirty="0">
                <a:solidFill>
                  <a:srgbClr val="003366"/>
                </a:solidFill>
                <a:latin typeface="Microsoft Yi Baiti" panose="03000500000000000000" pitchFamily="66" charset="0"/>
                <a:ea typeface="Microsoft Yi Baiti" panose="03000500000000000000" pitchFamily="66" charset="0"/>
              </a:rPr>
              <a:t>Things to Note</a:t>
            </a:r>
          </a:p>
        </p:txBody>
      </p:sp>
      <p:sp>
        <p:nvSpPr>
          <p:cNvPr id="2" name="TextBox 1"/>
          <p:cNvSpPr txBox="1"/>
          <p:nvPr/>
        </p:nvSpPr>
        <p:spPr>
          <a:xfrm>
            <a:off x="1005840" y="2884517"/>
            <a:ext cx="10540538"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Verify your Fresno State email in your profile so you can email your receipts to </a:t>
            </a:r>
            <a:r>
              <a:rPr lang="en-US" sz="2000" dirty="0">
                <a:hlinkClick r:id="rId2"/>
              </a:rPr>
              <a:t>receipts@concur.com</a:t>
            </a:r>
            <a:r>
              <a:rPr lang="en-US" sz="2000" dirty="0"/>
              <a:t>.</a:t>
            </a:r>
          </a:p>
          <a:p>
            <a:pPr marL="285750" indent="-285750">
              <a:buFont typeface="Arial" panose="020B0604020202020204" pitchFamily="34" charset="0"/>
              <a:buChar char="•"/>
            </a:pPr>
            <a:r>
              <a:rPr lang="en-US" sz="2000" dirty="0"/>
              <a:t>Enable E-Receipt Activation in your Profile Settings to obtain e-receipts from participating suppliers.</a:t>
            </a:r>
          </a:p>
          <a:p>
            <a:pPr marL="285750" indent="-285750">
              <a:buFont typeface="Arial" panose="020B0604020202020204" pitchFamily="34" charset="0"/>
              <a:buChar char="•"/>
            </a:pPr>
            <a:r>
              <a:rPr lang="en-US" sz="2000" dirty="0"/>
              <a:t>Keep original receipts until reimbursement for travel expenses have been received.</a:t>
            </a:r>
          </a:p>
          <a:p>
            <a:pPr marL="285750" indent="-285750">
              <a:buFont typeface="Arial" panose="020B0604020202020204" pitchFamily="34" charset="0"/>
              <a:buChar char="•"/>
            </a:pPr>
            <a:r>
              <a:rPr lang="en-US" sz="2000" dirty="0"/>
              <a:t>Travel Approver has seven (7) business days to approve. After seven days, the report is automatically returned to the traveler to redirect for approval.</a:t>
            </a:r>
          </a:p>
        </p:txBody>
      </p:sp>
    </p:spTree>
    <p:extLst>
      <p:ext uri="{BB962C8B-B14F-4D97-AF65-F5344CB8AC3E}">
        <p14:creationId xmlns:p14="http://schemas.microsoft.com/office/powerpoint/2010/main" val="373990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5583" y="739712"/>
            <a:ext cx="7299960" cy="1901952"/>
          </a:xfrm>
          <a:prstGeom prst="rect">
            <a:avLst/>
          </a:prstGeom>
        </p:spPr>
      </p:pic>
      <p:sp>
        <p:nvSpPr>
          <p:cNvPr id="5" name="Rectangle 4"/>
          <p:cNvSpPr/>
          <p:nvPr/>
        </p:nvSpPr>
        <p:spPr>
          <a:xfrm>
            <a:off x="1637608" y="4671753"/>
            <a:ext cx="9362900" cy="1323439"/>
          </a:xfrm>
          <a:prstGeom prst="rect">
            <a:avLst/>
          </a:prstGeom>
          <a:solidFill>
            <a:schemeClr val="bg1"/>
          </a:solidFill>
          <a:ln>
            <a:solidFill>
              <a:schemeClr val="bg1"/>
            </a:solidFill>
          </a:ln>
        </p:spPr>
        <p:txBody>
          <a:bodyPr wrap="square">
            <a:spAutoFit/>
          </a:bodyPr>
          <a:lstStyle/>
          <a:p>
            <a:pPr algn="ctr"/>
            <a:endParaRPr lang="en-US" sz="2400" dirty="0">
              <a:solidFill>
                <a:srgbClr val="C00000"/>
              </a:solidFill>
              <a:latin typeface="Microsoft Yi Baiti" panose="03000500000000000000" pitchFamily="66" charset="0"/>
              <a:ea typeface="Microsoft Yi Baiti" panose="03000500000000000000" pitchFamily="66" charset="0"/>
              <a:cs typeface="Arial"/>
            </a:endParaRPr>
          </a:p>
          <a:p>
            <a:pPr algn="ctr"/>
            <a:r>
              <a:rPr lang="en-US" sz="2800" dirty="0">
                <a:solidFill>
                  <a:schemeClr val="tx2"/>
                </a:solidFill>
                <a:latin typeface="Microsoft Yi Baiti" panose="03000500000000000000" pitchFamily="66" charset="0"/>
                <a:ea typeface="Microsoft Yi Baiti" panose="03000500000000000000" pitchFamily="66" charset="0"/>
                <a:cs typeface="Arial"/>
              </a:rPr>
              <a:t>Marie </a:t>
            </a:r>
            <a:r>
              <a:rPr lang="en-US" sz="2800" dirty="0" err="1">
                <a:solidFill>
                  <a:schemeClr val="tx2"/>
                </a:solidFill>
                <a:latin typeface="Microsoft Yi Baiti" panose="03000500000000000000" pitchFamily="66" charset="0"/>
                <a:ea typeface="Microsoft Yi Baiti" panose="03000500000000000000" pitchFamily="66" charset="0"/>
                <a:cs typeface="Arial"/>
              </a:rPr>
              <a:t>Cuningham</a:t>
            </a:r>
            <a:r>
              <a:rPr lang="en-US" sz="2800" dirty="0">
                <a:solidFill>
                  <a:schemeClr val="tx2"/>
                </a:solidFill>
                <a:latin typeface="Microsoft Yi Baiti" panose="03000500000000000000" pitchFamily="66" charset="0"/>
                <a:ea typeface="Microsoft Yi Baiti" panose="03000500000000000000" pitchFamily="66" charset="0"/>
                <a:cs typeface="Arial"/>
              </a:rPr>
              <a:t> | (559) 278-2911 | mariec@csufresno.edu</a:t>
            </a:r>
          </a:p>
          <a:p>
            <a:pPr algn="ctr"/>
            <a:r>
              <a:rPr lang="en-US" sz="2800" dirty="0">
                <a:solidFill>
                  <a:schemeClr val="tx2"/>
                </a:solidFill>
                <a:latin typeface="Microsoft Yi Baiti" panose="03000500000000000000" pitchFamily="66" charset="0"/>
                <a:ea typeface="Microsoft Yi Baiti" panose="03000500000000000000" pitchFamily="66" charset="0"/>
                <a:cs typeface="Arial"/>
              </a:rPr>
              <a:t> Virginia Nevarez | (559) 278-2877 | vnevarez@csufresno.edu</a:t>
            </a:r>
          </a:p>
        </p:txBody>
      </p:sp>
      <p:sp>
        <p:nvSpPr>
          <p:cNvPr id="6" name="Rectangle 5"/>
          <p:cNvSpPr/>
          <p:nvPr/>
        </p:nvSpPr>
        <p:spPr>
          <a:xfrm>
            <a:off x="2090573" y="3043106"/>
            <a:ext cx="8095287" cy="830997"/>
          </a:xfrm>
          <a:prstGeom prst="rect">
            <a:avLst/>
          </a:prstGeom>
          <a:solidFill>
            <a:schemeClr val="bg1"/>
          </a:solidFill>
          <a:ln>
            <a:solidFill>
              <a:schemeClr val="bg1"/>
            </a:solidFill>
          </a:ln>
        </p:spPr>
        <p:txBody>
          <a:bodyPr wrap="square">
            <a:spAutoFit/>
          </a:bodyPr>
          <a:lstStyle/>
          <a:p>
            <a:pPr algn="ctr"/>
            <a:r>
              <a:rPr lang="en-US" sz="4800" dirty="0">
                <a:solidFill>
                  <a:srgbClr val="C00000"/>
                </a:solidFill>
                <a:latin typeface="Microsoft Yi Baiti" panose="03000500000000000000" pitchFamily="66" charset="0"/>
                <a:ea typeface="Microsoft Yi Baiti" panose="03000500000000000000" pitchFamily="66" charset="0"/>
                <a:cs typeface="Arial"/>
              </a:rPr>
              <a:t>Need help?</a:t>
            </a:r>
          </a:p>
        </p:txBody>
      </p:sp>
    </p:spTree>
    <p:extLst>
      <p:ext uri="{BB962C8B-B14F-4D97-AF65-F5344CB8AC3E}">
        <p14:creationId xmlns:p14="http://schemas.microsoft.com/office/powerpoint/2010/main" val="1143019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0964" y="2534275"/>
            <a:ext cx="8095641" cy="1200329"/>
          </a:xfrm>
          <a:prstGeom prst="rect">
            <a:avLst/>
          </a:prstGeom>
          <a:noFill/>
        </p:spPr>
        <p:txBody>
          <a:bodyPr wrap="square" rtlCol="0">
            <a:spAutoFit/>
          </a:bodyPr>
          <a:lstStyle/>
          <a:p>
            <a:r>
              <a:rPr lang="en-US" sz="7200" dirty="0">
                <a:solidFill>
                  <a:srgbClr val="003366"/>
                </a:solidFill>
                <a:latin typeface="Microsoft Yi Baiti" panose="03000500000000000000" pitchFamily="66" charset="0"/>
                <a:ea typeface="Microsoft Yi Baiti" panose="03000500000000000000" pitchFamily="66" charset="0"/>
                <a:cs typeface="Microsoft Sans Serif" panose="020B0604020202020204" pitchFamily="34" charset="0"/>
              </a:rPr>
              <a:t>Profile and Delegates</a:t>
            </a:r>
          </a:p>
        </p:txBody>
      </p:sp>
    </p:spTree>
    <p:extLst>
      <p:ext uri="{BB962C8B-B14F-4D97-AF65-F5344CB8AC3E}">
        <p14:creationId xmlns:p14="http://schemas.microsoft.com/office/powerpoint/2010/main" val="228862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a:solidFill>
            <a:schemeClr val="accent1">
              <a:lumMod val="50000"/>
            </a:schemeClr>
          </a:solidFill>
        </p:spPr>
        <p:txBody>
          <a:bodyPr>
            <a:normAutofit/>
          </a:bodyPr>
          <a:lstStyle/>
          <a:p>
            <a:r>
              <a:rPr lang="en-US" sz="1800" dirty="0">
                <a:solidFill>
                  <a:schemeClr val="bg1"/>
                </a:solidFill>
                <a:latin typeface="Calibri" panose="020F0502020204030204" pitchFamily="34" charset="0"/>
                <a:cs typeface="Calibri" panose="020F0502020204030204" pitchFamily="34" charset="0"/>
              </a:rPr>
              <a:t>From “My Homepage,” go to “Campus Systems” and select the SAP Concur tile.</a:t>
            </a:r>
          </a:p>
        </p:txBody>
      </p:sp>
      <p:pic>
        <p:nvPicPr>
          <p:cNvPr id="5" name="Content Placeholder 4"/>
          <p:cNvPicPr>
            <a:picLocks noGrp="1" noChangeAspect="1"/>
          </p:cNvPicPr>
          <p:nvPr>
            <p:ph sz="half" idx="1"/>
          </p:nvPr>
        </p:nvPicPr>
        <p:blipFill>
          <a:blip r:embed="rId2"/>
          <a:stretch>
            <a:fillRect/>
          </a:stretch>
        </p:blipFill>
        <p:spPr>
          <a:xfrm>
            <a:off x="1590675" y="2539206"/>
            <a:ext cx="3676650" cy="2924175"/>
          </a:xfrm>
          <a:prstGeom prst="rect">
            <a:avLst/>
          </a:prstGeom>
        </p:spPr>
      </p:pic>
      <p:pic>
        <p:nvPicPr>
          <p:cNvPr id="7" name="Content Placeholder 6"/>
          <p:cNvPicPr>
            <a:picLocks noGrp="1" noChangeAspect="1"/>
          </p:cNvPicPr>
          <p:nvPr>
            <p:ph sz="half" idx="2"/>
          </p:nvPr>
        </p:nvPicPr>
        <p:blipFill>
          <a:blip r:embed="rId3"/>
          <a:stretch>
            <a:fillRect/>
          </a:stretch>
        </p:blipFill>
        <p:spPr>
          <a:xfrm>
            <a:off x="7229475" y="2753519"/>
            <a:ext cx="3067050" cy="2495550"/>
          </a:xfrm>
          <a:prstGeom prst="rect">
            <a:avLst/>
          </a:prstGeom>
        </p:spPr>
      </p:pic>
      <p:sp>
        <p:nvSpPr>
          <p:cNvPr id="6" name="Left Arrow 5"/>
          <p:cNvSpPr/>
          <p:nvPr/>
        </p:nvSpPr>
        <p:spPr>
          <a:xfrm>
            <a:off x="3607723" y="3740727"/>
            <a:ext cx="606830" cy="3241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12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290CA078-F1EE-0333-7EC2-1F7CD16A69BB}"/>
              </a:ext>
            </a:extLst>
          </p:cNvPr>
          <p:cNvPicPr>
            <a:picLocks noGrp="1" noChangeAspect="1"/>
          </p:cNvPicPr>
          <p:nvPr>
            <p:ph idx="1"/>
          </p:nvPr>
        </p:nvPicPr>
        <p:blipFill>
          <a:blip r:embed="rId2"/>
          <a:stretch>
            <a:fillRect/>
          </a:stretch>
        </p:blipFill>
        <p:spPr>
          <a:xfrm>
            <a:off x="901479" y="624099"/>
            <a:ext cx="10120628" cy="5609802"/>
          </a:xfrm>
        </p:spPr>
      </p:pic>
      <p:sp>
        <p:nvSpPr>
          <p:cNvPr id="7" name="Rectangle 6"/>
          <p:cNvSpPr/>
          <p:nvPr/>
        </p:nvSpPr>
        <p:spPr>
          <a:xfrm>
            <a:off x="3909060" y="1925366"/>
            <a:ext cx="6865621" cy="43034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33985" y="56900"/>
            <a:ext cx="5835192" cy="369332"/>
          </a:xfrm>
          <a:prstGeom prst="rect">
            <a:avLst/>
          </a:prstGeom>
          <a:solidFill>
            <a:schemeClr val="accent1">
              <a:lumMod val="50000"/>
            </a:schemeClr>
          </a:solidFill>
        </p:spPr>
        <p:txBody>
          <a:bodyPr wrap="square" rtlCol="0">
            <a:spAutoFit/>
          </a:bodyPr>
          <a:lstStyle/>
          <a:p>
            <a:r>
              <a:rPr lang="en-US" dirty="0">
                <a:solidFill>
                  <a:schemeClr val="bg1"/>
                </a:solidFill>
              </a:rPr>
              <a:t>The dashboard has important information for your reference</a:t>
            </a:r>
          </a:p>
        </p:txBody>
      </p:sp>
      <p:cxnSp>
        <p:nvCxnSpPr>
          <p:cNvPr id="9" name="Straight Arrow Connector 8"/>
          <p:cNvCxnSpPr>
            <a:cxnSpLocks/>
          </p:cNvCxnSpPr>
          <p:nvPr/>
        </p:nvCxnSpPr>
        <p:spPr>
          <a:xfrm>
            <a:off x="3334871" y="426232"/>
            <a:ext cx="574189" cy="149401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7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1308"/>
            <a:ext cx="10385985" cy="4697298"/>
          </a:xfrm>
        </p:spPr>
      </p:pic>
      <p:sp>
        <p:nvSpPr>
          <p:cNvPr id="5" name="Rectangle 4"/>
          <p:cNvSpPr/>
          <p:nvPr/>
        </p:nvSpPr>
        <p:spPr>
          <a:xfrm>
            <a:off x="1618864" y="2598514"/>
            <a:ext cx="9431689" cy="25470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529542" y="789709"/>
            <a:ext cx="739833" cy="18088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349824"/>
            <a:ext cx="7831975" cy="646331"/>
          </a:xfrm>
          <a:prstGeom prst="rect">
            <a:avLst/>
          </a:prstGeom>
          <a:solidFill>
            <a:schemeClr val="accent1">
              <a:lumMod val="50000"/>
            </a:schemeClr>
          </a:solidFill>
        </p:spPr>
        <p:txBody>
          <a:bodyPr wrap="square" rtlCol="0">
            <a:spAutoFit/>
          </a:bodyPr>
          <a:lstStyle/>
          <a:p>
            <a:r>
              <a:rPr lang="en-US" dirty="0">
                <a:solidFill>
                  <a:schemeClr val="bg1"/>
                </a:solidFill>
              </a:rPr>
              <a:t>The dashboard provides links under “Travel Alert Information” and “High Hazard” for important information about international travel</a:t>
            </a:r>
          </a:p>
        </p:txBody>
      </p:sp>
    </p:spTree>
    <p:extLst>
      <p:ext uri="{BB962C8B-B14F-4D97-AF65-F5344CB8AC3E}">
        <p14:creationId xmlns:p14="http://schemas.microsoft.com/office/powerpoint/2010/main" val="247113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6BF562FC-4EE8-4EFC-A16F-C96165AB089D}"/>
              </a:ext>
            </a:extLst>
          </p:cNvPr>
          <p:cNvPicPr>
            <a:picLocks noGrp="1" noChangeAspect="1"/>
          </p:cNvPicPr>
          <p:nvPr>
            <p:ph idx="1"/>
          </p:nvPr>
        </p:nvPicPr>
        <p:blipFill>
          <a:blip r:embed="rId2"/>
          <a:stretch>
            <a:fillRect/>
          </a:stretch>
        </p:blipFill>
        <p:spPr>
          <a:xfrm>
            <a:off x="896673" y="491676"/>
            <a:ext cx="10614892" cy="5844577"/>
          </a:xfrm>
        </p:spPr>
      </p:pic>
      <p:sp>
        <p:nvSpPr>
          <p:cNvPr id="2" name="Rectangle 1"/>
          <p:cNvSpPr/>
          <p:nvPr/>
        </p:nvSpPr>
        <p:spPr>
          <a:xfrm>
            <a:off x="8046721" y="406006"/>
            <a:ext cx="3388190" cy="16271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33985" y="26804"/>
            <a:ext cx="4412390" cy="369332"/>
          </a:xfrm>
          <a:prstGeom prst="rect">
            <a:avLst/>
          </a:prstGeom>
          <a:solidFill>
            <a:schemeClr val="accent1">
              <a:lumMod val="50000"/>
            </a:schemeClr>
          </a:solidFill>
        </p:spPr>
        <p:txBody>
          <a:bodyPr wrap="square" rtlCol="0">
            <a:spAutoFit/>
          </a:bodyPr>
          <a:lstStyle/>
          <a:p>
            <a:r>
              <a:rPr lang="en-US" dirty="0">
                <a:solidFill>
                  <a:schemeClr val="bg1"/>
                </a:solidFill>
              </a:rPr>
              <a:t>Set up your profile settings to get started</a:t>
            </a:r>
          </a:p>
        </p:txBody>
      </p:sp>
      <p:cxnSp>
        <p:nvCxnSpPr>
          <p:cNvPr id="6" name="Straight Arrow Connector 5"/>
          <p:cNvCxnSpPr>
            <a:cxnSpLocks/>
          </p:cNvCxnSpPr>
          <p:nvPr/>
        </p:nvCxnSpPr>
        <p:spPr>
          <a:xfrm>
            <a:off x="5500899" y="396136"/>
            <a:ext cx="2653397" cy="987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Arrow: Left 15">
            <a:extLst>
              <a:ext uri="{FF2B5EF4-FFF2-40B4-BE49-F238E27FC236}">
                <a16:creationId xmlns:a16="http://schemas.microsoft.com/office/drawing/2014/main" id="{996F49BA-6056-AC6D-5A5B-41E9D28C2F92}"/>
              </a:ext>
            </a:extLst>
          </p:cNvPr>
          <p:cNvSpPr/>
          <p:nvPr/>
        </p:nvSpPr>
        <p:spPr>
          <a:xfrm>
            <a:off x="9337404" y="1657956"/>
            <a:ext cx="806824" cy="37523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58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E7E8695-CE22-E242-0065-FC3608A55519}"/>
              </a:ext>
            </a:extLst>
          </p:cNvPr>
          <p:cNvPicPr>
            <a:picLocks noGrp="1" noChangeAspect="1"/>
          </p:cNvPicPr>
          <p:nvPr>
            <p:ph idx="1"/>
          </p:nvPr>
        </p:nvPicPr>
        <p:blipFill>
          <a:blip r:embed="rId2"/>
          <a:stretch>
            <a:fillRect/>
          </a:stretch>
        </p:blipFill>
        <p:spPr>
          <a:xfrm>
            <a:off x="633804" y="1386843"/>
            <a:ext cx="10739427" cy="4431237"/>
          </a:xfrm>
        </p:spPr>
      </p:pic>
      <p:sp>
        <p:nvSpPr>
          <p:cNvPr id="7" name="Rectangle 6"/>
          <p:cNvSpPr/>
          <p:nvPr/>
        </p:nvSpPr>
        <p:spPr>
          <a:xfrm>
            <a:off x="2583628" y="1701024"/>
            <a:ext cx="8894781" cy="36390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22219" y="667776"/>
            <a:ext cx="5778632" cy="369332"/>
          </a:xfrm>
          <a:prstGeom prst="rect">
            <a:avLst/>
          </a:prstGeom>
          <a:solidFill>
            <a:schemeClr val="accent1">
              <a:lumMod val="50000"/>
            </a:schemeClr>
          </a:solidFill>
        </p:spPr>
        <p:txBody>
          <a:bodyPr wrap="square" rtlCol="0">
            <a:spAutoFit/>
          </a:bodyPr>
          <a:lstStyle/>
          <a:p>
            <a:r>
              <a:rPr lang="en-US" dirty="0">
                <a:solidFill>
                  <a:schemeClr val="bg1"/>
                </a:solidFill>
              </a:rPr>
              <a:t>Start with your personal information</a:t>
            </a:r>
          </a:p>
        </p:txBody>
      </p:sp>
      <p:cxnSp>
        <p:nvCxnSpPr>
          <p:cNvPr id="6" name="Straight Arrow Connector 5"/>
          <p:cNvCxnSpPr>
            <a:cxnSpLocks/>
          </p:cNvCxnSpPr>
          <p:nvPr/>
        </p:nvCxnSpPr>
        <p:spPr>
          <a:xfrm>
            <a:off x="2931459" y="1037108"/>
            <a:ext cx="704626" cy="6639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0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689855C-9B4E-5209-CDC7-301528D950C1}"/>
              </a:ext>
            </a:extLst>
          </p:cNvPr>
          <p:cNvPicPr>
            <a:picLocks noGrp="1" noChangeAspect="1"/>
          </p:cNvPicPr>
          <p:nvPr>
            <p:ph idx="1"/>
          </p:nvPr>
        </p:nvPicPr>
        <p:blipFill>
          <a:blip r:embed="rId2"/>
          <a:stretch>
            <a:fillRect/>
          </a:stretch>
        </p:blipFill>
        <p:spPr>
          <a:xfrm>
            <a:off x="947737" y="2443956"/>
            <a:ext cx="10296525" cy="3114675"/>
          </a:xfrm>
        </p:spPr>
      </p:pic>
      <p:cxnSp>
        <p:nvCxnSpPr>
          <p:cNvPr id="7" name="Straight Arrow Connector 6"/>
          <p:cNvCxnSpPr/>
          <p:nvPr/>
        </p:nvCxnSpPr>
        <p:spPr>
          <a:xfrm>
            <a:off x="2402378" y="1330036"/>
            <a:ext cx="444190" cy="152906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75597" y="2871057"/>
            <a:ext cx="4566461" cy="23927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3138" y="1086821"/>
            <a:ext cx="7146303" cy="369332"/>
          </a:xfrm>
          <a:prstGeom prst="rect">
            <a:avLst/>
          </a:prstGeom>
          <a:solidFill>
            <a:schemeClr val="accent1">
              <a:lumMod val="50000"/>
            </a:schemeClr>
          </a:solidFill>
        </p:spPr>
        <p:txBody>
          <a:bodyPr wrap="square" rtlCol="0">
            <a:spAutoFit/>
          </a:bodyPr>
          <a:lstStyle/>
          <a:p>
            <a:r>
              <a:rPr lang="en-US" dirty="0">
                <a:solidFill>
                  <a:schemeClr val="bg1"/>
                </a:solidFill>
              </a:rPr>
              <a:t>All </a:t>
            </a:r>
            <a:r>
              <a:rPr lang="en-US" dirty="0">
                <a:solidFill>
                  <a:schemeClr val="accent2">
                    <a:lumMod val="75000"/>
                  </a:schemeClr>
                </a:solidFill>
              </a:rPr>
              <a:t>Required**</a:t>
            </a:r>
            <a:r>
              <a:rPr lang="en-US" dirty="0">
                <a:solidFill>
                  <a:schemeClr val="bg1"/>
                </a:solidFill>
              </a:rPr>
              <a:t> fields must be completed</a:t>
            </a:r>
          </a:p>
        </p:txBody>
      </p:sp>
    </p:spTree>
    <p:extLst>
      <p:ext uri="{BB962C8B-B14F-4D97-AF65-F5344CB8AC3E}">
        <p14:creationId xmlns:p14="http://schemas.microsoft.com/office/powerpoint/2010/main" val="234677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9E43CE09-4D03-E9B7-1076-52B86736E0B8}"/>
              </a:ext>
            </a:extLst>
          </p:cNvPr>
          <p:cNvPicPr>
            <a:picLocks noGrp="1" noChangeAspect="1"/>
          </p:cNvPicPr>
          <p:nvPr>
            <p:ph idx="1"/>
          </p:nvPr>
        </p:nvPicPr>
        <p:blipFill>
          <a:blip r:embed="rId2"/>
          <a:stretch>
            <a:fillRect/>
          </a:stretch>
        </p:blipFill>
        <p:spPr>
          <a:xfrm>
            <a:off x="1023938" y="1116885"/>
            <a:ext cx="9273887" cy="5338728"/>
          </a:xfrm>
        </p:spPr>
      </p:pic>
      <p:sp>
        <p:nvSpPr>
          <p:cNvPr id="7" name="TextBox 6"/>
          <p:cNvSpPr txBox="1"/>
          <p:nvPr/>
        </p:nvSpPr>
        <p:spPr>
          <a:xfrm>
            <a:off x="1031938" y="520322"/>
            <a:ext cx="10275974" cy="369332"/>
          </a:xfrm>
          <a:prstGeom prst="rect">
            <a:avLst/>
          </a:prstGeom>
          <a:solidFill>
            <a:schemeClr val="accent5">
              <a:lumMod val="50000"/>
            </a:schemeClr>
          </a:solidFill>
        </p:spPr>
        <p:txBody>
          <a:bodyPr wrap="square" rtlCol="0">
            <a:spAutoFit/>
          </a:bodyPr>
          <a:lstStyle/>
          <a:p>
            <a:r>
              <a:rPr lang="en-US" dirty="0">
                <a:solidFill>
                  <a:schemeClr val="bg1"/>
                </a:solidFill>
              </a:rPr>
              <a:t>Customize your dashboard in System Settings, including email notifications and Appearance Settings</a:t>
            </a:r>
          </a:p>
        </p:txBody>
      </p:sp>
      <p:sp>
        <p:nvSpPr>
          <p:cNvPr id="12" name="TextBox 11">
            <a:extLst>
              <a:ext uri="{FF2B5EF4-FFF2-40B4-BE49-F238E27FC236}">
                <a16:creationId xmlns:a16="http://schemas.microsoft.com/office/drawing/2014/main" id="{C9A7A5BE-4844-1B67-98A6-98F044AFE6DA}"/>
              </a:ext>
            </a:extLst>
          </p:cNvPr>
          <p:cNvSpPr txBox="1"/>
          <p:nvPr/>
        </p:nvSpPr>
        <p:spPr>
          <a:xfrm>
            <a:off x="6325048" y="3949737"/>
            <a:ext cx="3972777" cy="1243806"/>
          </a:xfrm>
          <a:prstGeom prst="rect">
            <a:avLst/>
          </a:prstGeom>
          <a:noFill/>
          <a:ln w="28575">
            <a:solidFill>
              <a:srgbClr val="FF0000"/>
            </a:solidFill>
          </a:ln>
        </p:spPr>
        <p:txBody>
          <a:bodyPr wrap="square" rtlCol="0">
            <a:spAutoFit/>
          </a:bodyPr>
          <a:lstStyle/>
          <a:p>
            <a:endParaRPr lang="en-US" dirty="0"/>
          </a:p>
        </p:txBody>
      </p:sp>
      <p:cxnSp>
        <p:nvCxnSpPr>
          <p:cNvPr id="14" name="Straight Arrow Connector 13">
            <a:extLst>
              <a:ext uri="{FF2B5EF4-FFF2-40B4-BE49-F238E27FC236}">
                <a16:creationId xmlns:a16="http://schemas.microsoft.com/office/drawing/2014/main" id="{77883A9A-5864-A637-8CB6-8E15CFF7A3DD}"/>
              </a:ext>
            </a:extLst>
          </p:cNvPr>
          <p:cNvCxnSpPr>
            <a:cxnSpLocks/>
          </p:cNvCxnSpPr>
          <p:nvPr/>
        </p:nvCxnSpPr>
        <p:spPr>
          <a:xfrm flipH="1">
            <a:off x="7874598" y="889654"/>
            <a:ext cx="1333948" cy="3060083"/>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B1463E7A-3005-94BC-E799-CB772BC762FD}"/>
              </a:ext>
            </a:extLst>
          </p:cNvPr>
          <p:cNvSpPr txBox="1"/>
          <p:nvPr/>
        </p:nvSpPr>
        <p:spPr>
          <a:xfrm>
            <a:off x="1031938" y="4604273"/>
            <a:ext cx="4314613" cy="1851340"/>
          </a:xfrm>
          <a:prstGeom prst="rect">
            <a:avLst/>
          </a:prstGeom>
          <a:noFill/>
          <a:ln w="28575">
            <a:solidFill>
              <a:srgbClr val="FF0000"/>
            </a:solidFill>
          </a:ln>
        </p:spPr>
        <p:txBody>
          <a:bodyPr wrap="square" rtlCol="0">
            <a:spAutoFit/>
          </a:bodyPr>
          <a:lstStyle/>
          <a:p>
            <a:endParaRPr lang="en-US" dirty="0"/>
          </a:p>
        </p:txBody>
      </p:sp>
      <p:cxnSp>
        <p:nvCxnSpPr>
          <p:cNvPr id="25" name="Straight Arrow Connector 24">
            <a:extLst>
              <a:ext uri="{FF2B5EF4-FFF2-40B4-BE49-F238E27FC236}">
                <a16:creationId xmlns:a16="http://schemas.microsoft.com/office/drawing/2014/main" id="{9F5DEAEC-3767-9779-0D3A-764594F4E315}"/>
              </a:ext>
            </a:extLst>
          </p:cNvPr>
          <p:cNvCxnSpPr/>
          <p:nvPr/>
        </p:nvCxnSpPr>
        <p:spPr>
          <a:xfrm flipH="1">
            <a:off x="2646381" y="889654"/>
            <a:ext cx="3883511" cy="3714619"/>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826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TotalTime>
  <Words>417</Words>
  <Application>Microsoft Office PowerPoint</Application>
  <PresentationFormat>Widescreen</PresentationFormat>
  <Paragraphs>30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Microsoft Yi Baiti</vt:lpstr>
      <vt:lpstr>Office Theme</vt:lpstr>
      <vt:lpstr>PowerPoint Presentation</vt:lpstr>
      <vt:lpstr>PowerPoint Presentation</vt:lpstr>
      <vt:lpstr>From “My Homepage,” go to “Campus Systems” and select the SAP Concur tile.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add a Travel Arranger, click “+ Add an Assistant.”</vt:lpstr>
      <vt:lpstr>Search for the individual who will be your assistant. It’s important to click the permission button before you save. This permission allows the individual only to make travel reservations on your behalf.</vt:lpstr>
      <vt:lpstr>To add an Expense Delegate, click the “Add” button and search for the individual who will be your delegate. </vt:lpstr>
      <vt:lpstr>Don’t forget to click the permission buttons to give your delegate permission to prepare preapproval Requests or Expense reports.</vt:lpstr>
      <vt:lpstr>PowerPoint Presentation</vt:lpstr>
      <vt:lpstr>PowerPoint Presentation</vt:lpstr>
      <vt:lpstr>PowerPoint Presentation</vt:lpstr>
    </vt:vector>
  </TitlesOfParts>
  <Company>CSU,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Kristopher Westcott</dc:creator>
  <cp:lastModifiedBy>Megan J. Gorrell</cp:lastModifiedBy>
  <cp:revision>57</cp:revision>
  <cp:lastPrinted>2016-08-23T17:29:43Z</cp:lastPrinted>
  <dcterms:created xsi:type="dcterms:W3CDTF">2016-07-25T15:29:55Z</dcterms:created>
  <dcterms:modified xsi:type="dcterms:W3CDTF">2023-11-08T22:44:03Z</dcterms:modified>
</cp:coreProperties>
</file>