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86" r:id="rId4"/>
    <p:sldId id="288" r:id="rId5"/>
    <p:sldId id="259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0" r:id="rId14"/>
    <p:sldId id="274" r:id="rId15"/>
    <p:sldId id="276" r:id="rId16"/>
    <p:sldId id="277" r:id="rId17"/>
    <p:sldId id="278" r:id="rId18"/>
    <p:sldId id="269" r:id="rId19"/>
    <p:sldId id="287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65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E0D0A-6C4B-4EC9-9C48-BEEF4F66E86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AAA4A-C3CB-4862-AC7E-E9E84285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7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689118E-63CE-4B27-9AF0-9B688A228E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6BABC5-75A2-40F5-B9A4-2C93DE6AA9BB}" type="datetimeFigureOut">
              <a:rPr lang="en-US" smtClean="0"/>
              <a:t>10/21/2015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.fresnostate.ed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maging@csufresno.edu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weiner@csufresno.edu" TargetMode="External"/><Relationship Id="rId7" Type="http://schemas.openxmlformats.org/officeDocument/2006/relationships/hyperlink" Target="mailto:ambara@csufresno.edu" TargetMode="External"/><Relationship Id="rId2" Type="http://schemas.openxmlformats.org/officeDocument/2006/relationships/hyperlink" Target="mailto:lpappace@csufresn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cato@csufresno.edu" TargetMode="External"/><Relationship Id="rId5" Type="http://schemas.openxmlformats.org/officeDocument/2006/relationships/hyperlink" Target="mailto:marwilson@csufresno.edu" TargetMode="External"/><Relationship Id="rId4" Type="http://schemas.openxmlformats.org/officeDocument/2006/relationships/hyperlink" Target="mailto:pangt@csufresno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tverify.calstate.edu/adtu/faces/Welcome.js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nostate.edu/studentaffairs/are/forms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dmissions@csufresno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159" y="2057400"/>
            <a:ext cx="6330641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218" name="Subtitle 2"/>
          <p:cNvSpPr>
            <a:spLocks noGrp="1"/>
          </p:cNvSpPr>
          <p:nvPr>
            <p:ph type="body" sz="half" idx="2"/>
          </p:nvPr>
        </p:nvSpPr>
        <p:spPr>
          <a:xfrm>
            <a:off x="859271" y="4648200"/>
            <a:ext cx="7315200" cy="1066800"/>
          </a:xfrm>
        </p:spPr>
        <p:txBody>
          <a:bodyPr>
            <a:normAutofit/>
          </a:bodyPr>
          <a:lstStyle/>
          <a:p>
            <a:pPr algn="l" eaLnBrk="1" hangingPunct="1"/>
            <a:endParaRPr lang="en-US" altLang="en-US" sz="1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06485" y="4933881"/>
            <a:ext cx="4544642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Admissions &amp; Records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3" name="TextBox 14"/>
          <p:cNvSpPr txBox="1">
            <a:spLocks noChangeArrowheads="1"/>
          </p:cNvSpPr>
          <p:nvPr/>
        </p:nvSpPr>
        <p:spPr bwMode="auto">
          <a:xfrm>
            <a:off x="1981200" y="1346031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Fall 2016</a:t>
            </a:r>
          </a:p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Admissions Updates</a:t>
            </a: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95320"/>
            <a:ext cx="291774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Transfer Admissions </a:t>
            </a:r>
            <a:br>
              <a:rPr lang="en-US" sz="3600" dirty="0" smtClean="0"/>
            </a:br>
            <a:r>
              <a:rPr lang="en-US" sz="3600" dirty="0" smtClean="0"/>
              <a:t>Communications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816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Acknowledgement letter sent within days of Fresno State receiving application during the filing period.                                                  Letter instructs students to do the following: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Create Fresno State email account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Submit official college transcripts for EACH institution attended. We will not accept credit for one institution from another institution’s transcript. Failure to report and/or submit an official transcript will result in withdrawal of application. Must show final fall grades and any in progress spring courses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Check To Do List and/or Holds frequently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Provides them with Document Deadlines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Notifies students of University’s impaction level</a:t>
            </a:r>
          </a:p>
          <a:p>
            <a:pPr marL="461963" lvl="2" indent="0">
              <a:buNone/>
            </a:pPr>
            <a:endParaRPr lang="en-US" dirty="0" smtClean="0"/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02" y="4819186"/>
            <a:ext cx="5743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en-US" sz="2800" dirty="0"/>
              <a:t>Transfer Admissions </a:t>
            </a:r>
            <a:r>
              <a:rPr lang="en-US" sz="2800" dirty="0" smtClean="0"/>
              <a:t>Communications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" y="990600"/>
            <a:ext cx="8423366" cy="58674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2000" dirty="0" smtClean="0"/>
              <a:t>Document reminders – email sent to students with Incomplete files reminding them that documents are still needed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late January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sz="800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Withdrawn – email sent to students who did not submit materials by document deadline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</a:t>
            </a:r>
            <a:r>
              <a:rPr lang="en-US" dirty="0" smtClean="0"/>
              <a:t>id march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r>
              <a:rPr lang="en-US" dirty="0" smtClean="0"/>
              <a:t>Deny No Space – email sent to students who did not meet our impaction GPA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Sent by Transfer Admissions Advisor after admission review is complete	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" b="4016"/>
          <a:stretch/>
        </p:blipFill>
        <p:spPr bwMode="auto">
          <a:xfrm>
            <a:off x="2362200" y="4343400"/>
            <a:ext cx="5486400" cy="136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59197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3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Transfer Admissions </a:t>
            </a:r>
            <a:br>
              <a:rPr lang="en-US" sz="3600" dirty="0" smtClean="0"/>
            </a:br>
            <a:r>
              <a:rPr lang="en-US" sz="3600" dirty="0" smtClean="0"/>
              <a:t>Communications (</a:t>
            </a:r>
            <a:r>
              <a:rPr lang="en-US" sz="3600" dirty="0" err="1" smtClean="0"/>
              <a:t>cont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2578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Notice of Admission (NOA) letter sent after students are admitted. Hard copy sent once a week, usually toward the end of the week.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Manually admitted by Transfer Admissions Advisor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Auto Admitted by a process (begins mid-January) </a:t>
            </a:r>
          </a:p>
          <a:p>
            <a:pPr marL="747713" lvl="2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Insert includes “Important Registration Information and To Do List”</a:t>
            </a:r>
          </a:p>
          <a:p>
            <a:pPr marL="461963" lvl="2" indent="0">
              <a:buNone/>
            </a:pPr>
            <a:endParaRPr lang="en-US" sz="2000" dirty="0" smtClean="0"/>
          </a:p>
          <a:p>
            <a:pPr marL="461963" lvl="2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inal official transcript deadline of June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reminder for conditionally admitted students who have accepted their admission </a:t>
            </a:r>
          </a:p>
          <a:p>
            <a:pPr marL="804863" lvl="2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end of May </a:t>
            </a:r>
          </a:p>
          <a:p>
            <a:pPr marL="461963" lvl="2" indent="0" algn="ctr">
              <a:buNone/>
            </a:pPr>
            <a:r>
              <a:rPr lang="en-US" sz="2000" dirty="0" smtClean="0"/>
              <a:t>Electronic submission of transcripts = faster processing! </a:t>
            </a:r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  <a:p>
            <a:pPr marL="461963" lvl="2" indent="0">
              <a:buNone/>
            </a:pPr>
            <a:endParaRPr lang="en-US" dirty="0"/>
          </a:p>
          <a:p>
            <a:pPr marL="461963" lvl="2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81599"/>
            <a:ext cx="53149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4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AS-T/AA-T Degree Verification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6310754" cy="3621589"/>
          </a:xfrm>
        </p:spPr>
      </p:pic>
      <p:sp>
        <p:nvSpPr>
          <p:cNvPr id="6" name="Left Arrow Callout 5"/>
          <p:cNvSpPr/>
          <p:nvPr/>
        </p:nvSpPr>
        <p:spPr>
          <a:xfrm>
            <a:off x="6477000" y="1301262"/>
            <a:ext cx="2438400" cy="167053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provide  students with a .1 GPA increase for admissions purposes only</a:t>
            </a:r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6400800" y="5181600"/>
            <a:ext cx="2362200" cy="1066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Notification in Student Center that record will not be updated until final transcript is received showing AS/AA-T</a:t>
            </a:r>
            <a:endParaRPr lang="en-US" sz="1200" dirty="0"/>
          </a:p>
        </p:txBody>
      </p:sp>
      <p:sp>
        <p:nvSpPr>
          <p:cNvPr id="3" name="Explosion 1 2"/>
          <p:cNvSpPr/>
          <p:nvPr/>
        </p:nvSpPr>
        <p:spPr>
          <a:xfrm>
            <a:off x="24493" y="1066800"/>
            <a:ext cx="1524000" cy="1600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Verify online!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34440"/>
            <a:ext cx="53625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3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your Application Status?</a:t>
            </a:r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05000"/>
            <a:ext cx="5734851" cy="14861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into </a:t>
            </a:r>
            <a:r>
              <a:rPr lang="en-US" dirty="0" smtClean="0">
                <a:hlinkClick r:id="rId3"/>
              </a:rPr>
              <a:t>www.my.fresnostate.edu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C00000"/>
                </a:solidFill>
              </a:rPr>
              <a:t>Fresno State email/password information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Click Student Self Service &gt; Student Center &gt; My Admissions and Program Applications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95412" y="24789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94" y="3886200"/>
            <a:ext cx="6354062" cy="1019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69" y="5253664"/>
            <a:ext cx="6354062" cy="10620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5670382"/>
            <a:ext cx="1447800" cy="2286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8686800" cy="8683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Important Info &amp; Holds/To Do List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66"/>
          <a:stretch/>
        </p:blipFill>
        <p:spPr>
          <a:xfrm>
            <a:off x="3353501" y="2895600"/>
            <a:ext cx="2172003" cy="940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1524000"/>
            <a:ext cx="531363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Please do not ignore any of the information found </a:t>
            </a:r>
          </a:p>
          <a:p>
            <a:pPr algn="ctr"/>
            <a:r>
              <a:rPr lang="en-US" dirty="0" smtClean="0"/>
              <a:t>in </a:t>
            </a:r>
            <a:r>
              <a:rPr lang="en-US" i="1" dirty="0" smtClean="0"/>
              <a:t>Important Info &amp; Holds or To Do List. </a:t>
            </a:r>
            <a:r>
              <a:rPr lang="en-US" dirty="0" smtClean="0"/>
              <a:t>Click on details </a:t>
            </a:r>
          </a:p>
          <a:p>
            <a:pPr algn="ctr"/>
            <a:r>
              <a:rPr lang="en-US" dirty="0" smtClean="0"/>
              <a:t>to determine what you need to submit </a:t>
            </a:r>
          </a:p>
          <a:p>
            <a:endParaRPr lang="en-US" sz="800" i="1" dirty="0"/>
          </a:p>
        </p:txBody>
      </p:sp>
      <p:sp>
        <p:nvSpPr>
          <p:cNvPr id="7" name="Oval 6"/>
          <p:cNvSpPr/>
          <p:nvPr/>
        </p:nvSpPr>
        <p:spPr>
          <a:xfrm>
            <a:off x="4724400" y="3429000"/>
            <a:ext cx="609600" cy="3048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5562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UGRD Conditional Hold for 60 units or Golden 4 will be removed with submission of final unofficial grade form, transcript, screenshot of grades for portal, etc. </a:t>
            </a:r>
          </a:p>
          <a:p>
            <a:pPr algn="ctr"/>
            <a:r>
              <a:rPr lang="en-US" dirty="0" smtClean="0"/>
              <a:t>Official grades will ONLY be entered with </a:t>
            </a:r>
            <a:r>
              <a:rPr lang="en-US" dirty="0" smtClean="0">
                <a:solidFill>
                  <a:srgbClr val="FF0000"/>
                </a:solidFill>
              </a:rPr>
              <a:t>final official </a:t>
            </a:r>
            <a:r>
              <a:rPr lang="en-US" dirty="0" smtClean="0"/>
              <a:t>transcripts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62" y="3917563"/>
            <a:ext cx="2147842" cy="129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4602259" y="4876800"/>
            <a:ext cx="695983" cy="31037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To Do List Details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55" y="1143000"/>
            <a:ext cx="4596290" cy="43440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8255" y="1726324"/>
            <a:ext cx="838200" cy="228600"/>
          </a:xfrm>
          <a:prstGeom prst="rect">
            <a:avLst/>
          </a:prstGeom>
          <a:solidFill>
            <a:schemeClr val="bg1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1646" y="2743200"/>
            <a:ext cx="685800" cy="152400"/>
          </a:xfrm>
          <a:prstGeom prst="rect">
            <a:avLst/>
          </a:prstGeom>
          <a:solidFill>
            <a:schemeClr val="bg1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879092" y="2057400"/>
            <a:ext cx="12451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893626" y="4191000"/>
            <a:ext cx="2438400" cy="6289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DUE: JUNE 30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638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Requests transcripts to be sent electronically to Fresno State for faster processing! Use </a:t>
            </a:r>
            <a:r>
              <a:rPr lang="en-US" b="1" dirty="0" smtClean="0">
                <a:hlinkClick r:id="rId3"/>
              </a:rPr>
              <a:t>imaging@csufresno.edu</a:t>
            </a:r>
            <a:r>
              <a:rPr lang="en-US" b="1" dirty="0" smtClean="0"/>
              <a:t>  as the recipient for official transcripts directly from your institution. 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48255" y="4191000"/>
            <a:ext cx="4572000" cy="1000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ELM &amp; EPT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400" dirty="0"/>
              <a:t>Transfer students who have demonstrated successful completion (on an official transcript) of the following General Education areas </a:t>
            </a:r>
          </a:p>
          <a:p>
            <a:pPr lvl="1"/>
            <a:r>
              <a:rPr lang="en-US" sz="2400" dirty="0"/>
              <a:t>A.2 – </a:t>
            </a:r>
            <a:r>
              <a:rPr lang="en-US" sz="2400" dirty="0" smtClean="0"/>
              <a:t>Written Communication </a:t>
            </a:r>
            <a:endParaRPr lang="en-US" sz="2400" dirty="0"/>
          </a:p>
          <a:p>
            <a:pPr lvl="1"/>
            <a:r>
              <a:rPr lang="en-US" sz="2400" dirty="0"/>
              <a:t>B.4 – Quantitative Reasoning (Math)</a:t>
            </a:r>
          </a:p>
          <a:p>
            <a:pPr marL="0" lvl="1" indent="0">
              <a:buNone/>
            </a:pPr>
            <a:r>
              <a:rPr lang="en-US" sz="2400" dirty="0"/>
              <a:t>will receive exemptions from the English Placement Test (EPT) and the Entry Level Math (ELM). 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400" dirty="0"/>
              <a:t>Both must be completed with a </a:t>
            </a:r>
            <a:r>
              <a:rPr lang="en-US" sz="2400" dirty="0" smtClean="0"/>
              <a:t>C </a:t>
            </a:r>
            <a:r>
              <a:rPr lang="en-US" sz="2400" dirty="0"/>
              <a:t>or better. 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400" dirty="0"/>
              <a:t>Until official transcripts are received, EPT &amp; ELM will continue to show on your “To Do List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2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Consider ALL coursework when pre-advising, including AP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70 unit community college maximum toward earned units for degree. Units taken after the 70 still count toward GPA and will clear content for degree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Transfer GPA = ALL transferable coursework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Consider repeats of ‘D’ grades when counting a student’s units. Units cannot be counted more than once so be sure to “remove” the units from calculations for earned units. Still count in GPA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If student has attended more than one non-local institution, group those units together. Same applies to attending more than one local college.</a:t>
            </a:r>
          </a:p>
        </p:txBody>
      </p:sp>
    </p:spTree>
    <p:extLst>
      <p:ext uri="{BB962C8B-B14F-4D97-AF65-F5344CB8AC3E}">
        <p14:creationId xmlns:p14="http://schemas.microsoft.com/office/powerpoint/2010/main" val="4063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Transfer Admissions Advisors Contact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5105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u="sng" dirty="0"/>
          </a:p>
          <a:p>
            <a:pPr marL="114300" indent="0">
              <a:buNone/>
            </a:pPr>
            <a:r>
              <a:rPr lang="en-US" u="sng" dirty="0" smtClean="0"/>
              <a:t>Based on student’s last name</a:t>
            </a:r>
          </a:p>
          <a:p>
            <a:pPr marL="114300" indent="0">
              <a:buNone/>
            </a:pPr>
            <a:endParaRPr lang="en-US" sz="1400" u="sng" dirty="0" smtClean="0"/>
          </a:p>
          <a:p>
            <a:r>
              <a:rPr lang="en-US" dirty="0" smtClean="0"/>
              <a:t>A </a:t>
            </a:r>
            <a:r>
              <a:rPr lang="en-US" dirty="0"/>
              <a:t>- C    </a:t>
            </a:r>
            <a:r>
              <a:rPr lang="en-US" dirty="0" smtClean="0"/>
              <a:t>   Lynn </a:t>
            </a:r>
            <a:r>
              <a:rPr lang="en-US" dirty="0" err="1" smtClean="0"/>
              <a:t>Pappace</a:t>
            </a:r>
            <a:r>
              <a:rPr lang="en-US" dirty="0" smtClean="0"/>
              <a:t>     </a:t>
            </a:r>
            <a:r>
              <a:rPr lang="en-US" u="sng" dirty="0" smtClean="0">
                <a:hlinkClick r:id="rId2"/>
              </a:rPr>
              <a:t>lpappace@csufresno.edu</a:t>
            </a:r>
            <a:r>
              <a:rPr lang="en-US" dirty="0" smtClean="0"/>
              <a:t>     (559)278-6084</a:t>
            </a:r>
            <a:endParaRPr lang="en-US" dirty="0"/>
          </a:p>
          <a:p>
            <a:r>
              <a:rPr lang="en-US" dirty="0"/>
              <a:t>D - H   </a:t>
            </a:r>
            <a:r>
              <a:rPr lang="en-US" dirty="0" smtClean="0"/>
              <a:t>   Pam Weiner        </a:t>
            </a:r>
            <a:r>
              <a:rPr lang="en-US" u="sng" dirty="0" smtClean="0">
                <a:hlinkClick r:id="rId3"/>
              </a:rPr>
              <a:t>pweiner@csufresno.edu</a:t>
            </a:r>
            <a:r>
              <a:rPr lang="en-US" dirty="0"/>
              <a:t> </a:t>
            </a:r>
            <a:r>
              <a:rPr lang="en-US" dirty="0" smtClean="0"/>
              <a:t>      (559)278-6107</a:t>
            </a:r>
            <a:endParaRPr lang="en-US" dirty="0"/>
          </a:p>
          <a:p>
            <a:r>
              <a:rPr lang="en-US" dirty="0"/>
              <a:t>I - M    </a:t>
            </a:r>
            <a:r>
              <a:rPr lang="en-US" dirty="0" smtClean="0"/>
              <a:t>   Pang Thao           </a:t>
            </a:r>
            <a:r>
              <a:rPr lang="en-US" u="sng" dirty="0" smtClean="0">
                <a:hlinkClick r:id="rId4"/>
              </a:rPr>
              <a:t>pangt@csufresno.edu</a:t>
            </a:r>
            <a:r>
              <a:rPr lang="en-US" dirty="0"/>
              <a:t> </a:t>
            </a:r>
            <a:r>
              <a:rPr lang="en-US" dirty="0" smtClean="0"/>
              <a:t>          (559)278-6086</a:t>
            </a:r>
            <a:endParaRPr lang="en-US" dirty="0"/>
          </a:p>
          <a:p>
            <a:r>
              <a:rPr lang="es-MX" dirty="0"/>
              <a:t>N-SAL   </a:t>
            </a:r>
            <a:r>
              <a:rPr lang="es-MX" dirty="0" smtClean="0"/>
              <a:t>  </a:t>
            </a:r>
            <a:r>
              <a:rPr lang="es-MX" dirty="0" err="1" smtClean="0"/>
              <a:t>Maria</a:t>
            </a:r>
            <a:r>
              <a:rPr lang="es-MX" dirty="0" smtClean="0"/>
              <a:t> Wilson     </a:t>
            </a:r>
            <a:r>
              <a:rPr lang="es-MX" u="sng" dirty="0" smtClean="0">
                <a:hlinkClick r:id="rId5"/>
              </a:rPr>
              <a:t>marwilson@csufresno.edu</a:t>
            </a:r>
            <a:r>
              <a:rPr lang="es-MX" dirty="0"/>
              <a:t>	</a:t>
            </a:r>
            <a:r>
              <a:rPr lang="es-MX" dirty="0" smtClean="0"/>
              <a:t>(559)278-6688</a:t>
            </a:r>
            <a:endParaRPr lang="en-US" dirty="0"/>
          </a:p>
          <a:p>
            <a:r>
              <a:rPr lang="en-US" dirty="0"/>
              <a:t>SAM-Z   </a:t>
            </a:r>
            <a:r>
              <a:rPr lang="en-US" dirty="0" smtClean="0"/>
              <a:t> Kelli  Cato           </a:t>
            </a:r>
            <a:r>
              <a:rPr lang="en-US" u="sng" dirty="0" smtClean="0">
                <a:hlinkClick r:id="rId6"/>
              </a:rPr>
              <a:t>kcato@csufresno.edu</a:t>
            </a:r>
            <a:r>
              <a:rPr lang="en-US" dirty="0"/>
              <a:t>	</a:t>
            </a:r>
            <a:r>
              <a:rPr lang="en-US" dirty="0" smtClean="0"/>
              <a:t>(559)278-6089</a:t>
            </a:r>
          </a:p>
          <a:p>
            <a:endParaRPr lang="en-US" sz="1200" dirty="0"/>
          </a:p>
          <a:p>
            <a:r>
              <a:rPr lang="en-US" dirty="0" smtClean="0"/>
              <a:t>All College of Engineering applicants (regardless of last name)                                   Ambar Alvarez Soto	       </a:t>
            </a:r>
            <a:r>
              <a:rPr lang="en-US" dirty="0" smtClean="0">
                <a:hlinkClick r:id="rId7"/>
              </a:rPr>
              <a:t>ambara@csufresno.edu</a:t>
            </a:r>
            <a:r>
              <a:rPr lang="en-US" dirty="0" smtClean="0"/>
              <a:t> 	(559)278-6098</a:t>
            </a:r>
          </a:p>
          <a:p>
            <a:endParaRPr lang="en-US" dirty="0" smtClean="0"/>
          </a:p>
          <a:p>
            <a:r>
              <a:rPr lang="en-US" dirty="0" smtClean="0"/>
              <a:t>Beginning January 2016, Transfer Admissions Advisors will review applications by College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Updates since Fall 2015 admissions cycle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Impaction</a:t>
            </a:r>
          </a:p>
          <a:p>
            <a:pPr lvl="1"/>
            <a:r>
              <a:rPr lang="en-US" dirty="0" smtClean="0"/>
              <a:t>Beginning with the fall 2016 admission cycle, Fresno State is program and university impacted</a:t>
            </a:r>
          </a:p>
          <a:p>
            <a:r>
              <a:rPr lang="en-US" sz="2400" dirty="0" smtClean="0"/>
              <a:t>SB 1440</a:t>
            </a:r>
          </a:p>
          <a:p>
            <a:pPr lvl="1"/>
            <a:r>
              <a:rPr lang="en-US" sz="1600" dirty="0" smtClean="0"/>
              <a:t>.1 </a:t>
            </a:r>
            <a:r>
              <a:rPr lang="en-US" sz="1600" dirty="0" err="1"/>
              <a:t>gpa</a:t>
            </a:r>
            <a:r>
              <a:rPr lang="en-US" sz="1600" dirty="0"/>
              <a:t> bump instead of .2 for SB 1440 students (beginning with fall 2016)</a:t>
            </a:r>
          </a:p>
          <a:p>
            <a:pPr lvl="1"/>
            <a:r>
              <a:rPr lang="en-US" sz="1600" dirty="0"/>
              <a:t>Verification can be done online at </a:t>
            </a:r>
            <a:r>
              <a:rPr lang="en-US" sz="1600" dirty="0">
                <a:hlinkClick r:id="rId2"/>
              </a:rPr>
              <a:t>https</a:t>
            </a:r>
            <a:r>
              <a:rPr lang="en-US" sz="1600">
                <a:hlinkClick r:id="rId2"/>
              </a:rPr>
              <a:t>://</a:t>
            </a:r>
            <a:r>
              <a:rPr lang="en-US" sz="1600" smtClean="0">
                <a:hlinkClick r:id="rId2"/>
              </a:rPr>
              <a:t>adtverify.calstate.edu/adtu/faces/Welcome.jsf</a:t>
            </a:r>
            <a:endParaRPr lang="en-US" sz="1600" dirty="0" smtClean="0"/>
          </a:p>
          <a:p>
            <a:r>
              <a:rPr lang="en-US" sz="2400" dirty="0" smtClean="0"/>
              <a:t>Accept/Decline and Mandatory Dog Days Orientation </a:t>
            </a:r>
          </a:p>
          <a:p>
            <a:r>
              <a:rPr lang="en-US" sz="2400" dirty="0" smtClean="0"/>
              <a:t>Final Unofficial Grade Form </a:t>
            </a:r>
          </a:p>
          <a:p>
            <a:r>
              <a:rPr lang="en-US" sz="2400" dirty="0" smtClean="0"/>
              <a:t>AP scores no longer prevent a student’s file from becoming complete. If AP scores are needed for admission, they still  need to be submitted by February 15, 2016	</a:t>
            </a:r>
          </a:p>
          <a:p>
            <a:pPr marL="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806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Questions?	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17088" y="1143000"/>
            <a:ext cx="8153400" cy="4495800"/>
          </a:xfrm>
        </p:spPr>
        <p:txBody>
          <a:bodyPr>
            <a:normAutofit/>
          </a:bodyPr>
          <a:lstStyle/>
          <a:p>
            <a:pPr marL="111125" indent="3175" eaLnBrk="1" hangingPunct="1">
              <a:buFont typeface="Wingdings" pitchFamily="2" charset="2"/>
              <a:buNone/>
            </a:pPr>
            <a:r>
              <a:rPr lang="en-US" altLang="en-US" sz="3200" dirty="0" smtClean="0"/>
              <a:t>Admissions &amp; Records - </a:t>
            </a:r>
            <a:r>
              <a:rPr lang="en-US" altLang="en-US" dirty="0" err="1" smtClean="0"/>
              <a:t>Joyal</a:t>
            </a:r>
            <a:r>
              <a:rPr lang="en-US" altLang="en-US" dirty="0" smtClean="0"/>
              <a:t> Administration Building </a:t>
            </a:r>
          </a:p>
          <a:p>
            <a:pPr marL="111125" indent="3175">
              <a:buNone/>
            </a:pPr>
            <a:r>
              <a:rPr lang="en-US" altLang="en-US" dirty="0"/>
              <a:t>(559) 278-2261 – Admissions Service Windows </a:t>
            </a:r>
            <a:endParaRPr lang="en-US" altLang="en-US" dirty="0" smtClean="0"/>
          </a:p>
          <a:p>
            <a:pPr marL="111125" indent="3175" eaLnBrk="1" hangingPunct="1">
              <a:buFont typeface="Wingdings" pitchFamily="2" charset="2"/>
              <a:buNone/>
            </a:pPr>
            <a:r>
              <a:rPr lang="en-US" altLang="en-US" dirty="0" smtClean="0"/>
              <a:t>admissions@csufresno.edu</a:t>
            </a:r>
          </a:p>
          <a:p>
            <a:pPr>
              <a:buNone/>
            </a:pPr>
            <a:r>
              <a:rPr lang="en-US" altLang="en-US" dirty="0" smtClean="0"/>
              <a:t>Monday </a:t>
            </a:r>
            <a:r>
              <a:rPr lang="en-US" altLang="en-US" dirty="0"/>
              <a:t>– Friday: 8am – </a:t>
            </a:r>
            <a:r>
              <a:rPr lang="en-US" altLang="en-US" dirty="0" smtClean="0"/>
              <a:t>5pm</a:t>
            </a:r>
            <a:endParaRPr lang="en-US" altLang="en-US" dirty="0"/>
          </a:p>
          <a:p>
            <a:pPr>
              <a:buNone/>
            </a:pPr>
            <a:endParaRPr lang="en-US" altLang="en-US" sz="11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878034"/>
            <a:ext cx="2917744" cy="762000"/>
          </a:xfrm>
          <a:prstGeom prst="rect">
            <a:avLst/>
          </a:prstGeom>
        </p:spPr>
      </p:pic>
      <p:pic>
        <p:nvPicPr>
          <p:cNvPr id="6" name="Picture 4" descr="AN00066_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9390" y="5841211"/>
            <a:ext cx="5029200" cy="785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Explosion 1 6"/>
          <p:cNvSpPr/>
          <p:nvPr/>
        </p:nvSpPr>
        <p:spPr>
          <a:xfrm>
            <a:off x="5148067" y="2482378"/>
            <a:ext cx="2940363" cy="222738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Transcripts for          FALL 2016 admission consideration DUE February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2016</a:t>
            </a:r>
          </a:p>
        </p:txBody>
      </p:sp>
      <p:sp>
        <p:nvSpPr>
          <p:cNvPr id="8" name="Explosion 1 7"/>
          <p:cNvSpPr/>
          <p:nvPr/>
        </p:nvSpPr>
        <p:spPr>
          <a:xfrm>
            <a:off x="139390" y="2895600"/>
            <a:ext cx="3518210" cy="2514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Transcripts for SPRING 2016 admission  </a:t>
            </a:r>
            <a:r>
              <a:rPr lang="en-US" sz="1200" b="1" dirty="0" smtClean="0"/>
              <a:t>DUE January 29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b="1" dirty="0" smtClean="0"/>
              <a:t>must</a:t>
            </a:r>
            <a:r>
              <a:rPr lang="en-US" sz="1200" dirty="0" smtClean="0"/>
              <a:t> include final fall 2015 grades and ADT posted)</a:t>
            </a:r>
          </a:p>
        </p:txBody>
      </p:sp>
    </p:spTree>
    <p:extLst>
      <p:ext uri="{BB962C8B-B14F-4D97-AF65-F5344CB8AC3E}">
        <p14:creationId xmlns:p14="http://schemas.microsoft.com/office/powerpoint/2010/main" val="19093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2016 admissions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August </a:t>
            </a:r>
            <a:r>
              <a:rPr lang="en-US" b="1" dirty="0"/>
              <a:t>1-31</a:t>
            </a:r>
            <a:r>
              <a:rPr lang="en-US" b="1" baseline="30000" dirty="0"/>
              <a:t>st</a:t>
            </a:r>
            <a:r>
              <a:rPr lang="en-US" dirty="0"/>
              <a:t> – Application filing period – received close to 1,000 applications </a:t>
            </a:r>
            <a:endParaRPr lang="en-US" dirty="0" smtClean="0"/>
          </a:p>
          <a:p>
            <a:r>
              <a:rPr lang="en-US" b="1" dirty="0" smtClean="0"/>
              <a:t>September 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dirty="0"/>
              <a:t> – Document deadline – FIRM deadline</a:t>
            </a:r>
          </a:p>
          <a:p>
            <a:r>
              <a:rPr lang="en-US" b="1" dirty="0"/>
              <a:t>October </a:t>
            </a:r>
            <a:r>
              <a:rPr lang="en-US" b="1" dirty="0" smtClean="0"/>
              <a:t>1- November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dirty="0"/>
              <a:t> – Accept/Decline </a:t>
            </a:r>
          </a:p>
          <a:p>
            <a:r>
              <a:rPr lang="en-US" b="1" dirty="0">
                <a:solidFill>
                  <a:srgbClr val="FF0000"/>
                </a:solidFill>
              </a:rPr>
              <a:t>October 31</a:t>
            </a:r>
            <a:r>
              <a:rPr lang="en-US" b="1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ADT Verifications Due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Preferred </a:t>
            </a:r>
            <a:r>
              <a:rPr lang="en-US" dirty="0"/>
              <a:t>method = ADT </a:t>
            </a:r>
            <a:r>
              <a:rPr lang="en-US" dirty="0" err="1"/>
              <a:t>eVerify</a:t>
            </a:r>
            <a:r>
              <a:rPr lang="en-US" dirty="0"/>
              <a:t> website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Will </a:t>
            </a:r>
            <a:r>
              <a:rPr lang="en-US" dirty="0"/>
              <a:t>accept hard copy form from community colleges (mail, fax, etc.)</a:t>
            </a:r>
          </a:p>
          <a:p>
            <a:r>
              <a:rPr lang="en-US" b="1" dirty="0" smtClean="0"/>
              <a:t>November </a:t>
            </a:r>
            <a:r>
              <a:rPr lang="en-US" dirty="0"/>
              <a:t>– Transfer </a:t>
            </a:r>
            <a:r>
              <a:rPr lang="en-US" dirty="0" smtClean="0"/>
              <a:t>evaluations </a:t>
            </a:r>
            <a:r>
              <a:rPr lang="en-US" dirty="0"/>
              <a:t>for admitted students who accepted their </a:t>
            </a:r>
            <a:r>
              <a:rPr lang="en-US" dirty="0" smtClean="0"/>
              <a:t>admission and registered for Dog Days</a:t>
            </a:r>
            <a:endParaRPr lang="en-US" dirty="0"/>
          </a:p>
          <a:p>
            <a:r>
              <a:rPr lang="en-US" b="1" dirty="0"/>
              <a:t>December 3 </a:t>
            </a:r>
            <a:r>
              <a:rPr lang="en-US" b="1" dirty="0" smtClean="0"/>
              <a:t>and 4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Mandatory Dog </a:t>
            </a:r>
            <a:r>
              <a:rPr lang="en-US" dirty="0"/>
              <a:t>Days </a:t>
            </a:r>
            <a:r>
              <a:rPr lang="en-US" dirty="0" smtClean="0"/>
              <a:t>sessions (choose one)</a:t>
            </a:r>
            <a:endParaRPr lang="en-US" dirty="0"/>
          </a:p>
          <a:p>
            <a:r>
              <a:rPr lang="en-US" b="1" dirty="0"/>
              <a:t>Late December &amp; Early January</a:t>
            </a:r>
            <a:r>
              <a:rPr lang="en-US" dirty="0"/>
              <a:t> – update records with AA-T/AS-T degrees in Education Panel and appropriate code in </a:t>
            </a:r>
            <a:r>
              <a:rPr lang="en-US" dirty="0" err="1"/>
              <a:t>u.achieve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January 29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Deadline to receive official transcripts with AA-T/AS-T posted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Final Unofficial Grade Form                  (used for spring admissions)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11069"/>
            <a:ext cx="430358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6211669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Form can be found at </a:t>
            </a:r>
            <a:r>
              <a:rPr lang="en-US" dirty="0" smtClean="0">
                <a:hlinkClick r:id="rId3"/>
              </a:rPr>
              <a:t>http://www.fresnostate.edu/studentaffairs/are/forms/index.html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 smtClean="0"/>
              <a:t>Transfer Admission Requirements</a:t>
            </a:r>
            <a:br>
              <a:rPr lang="en-US" altLang="en-US" sz="4000" dirty="0" smtClean="0"/>
            </a:br>
            <a:r>
              <a:rPr lang="en-US" altLang="en-US" sz="4000" dirty="0" smtClean="0"/>
              <a:t>Fall 2016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Minimum Requirements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altLang="en-US" dirty="0" smtClean="0"/>
              <a:t>60 </a:t>
            </a:r>
            <a:r>
              <a:rPr lang="en-US" altLang="en-US" dirty="0" smtClean="0">
                <a:solidFill>
                  <a:schemeClr val="tx2"/>
                </a:solidFill>
              </a:rPr>
              <a:t>transferable </a:t>
            </a:r>
            <a:r>
              <a:rPr lang="en-US" altLang="en-US" dirty="0" smtClean="0"/>
              <a:t>units</a:t>
            </a:r>
          </a:p>
          <a:p>
            <a:pPr marL="342900" lvl="1" indent="-342900"/>
            <a:r>
              <a:rPr lang="en-US" altLang="en-US" dirty="0" smtClean="0"/>
              <a:t>30 units completed in CSU GE </a:t>
            </a:r>
            <a:endParaRPr lang="en-US" altLang="en-US" dirty="0"/>
          </a:p>
          <a:p>
            <a:pPr marL="0" lvl="1" indent="0">
              <a:buNone/>
            </a:pPr>
            <a:r>
              <a:rPr lang="en-US" altLang="en-US" dirty="0" smtClean="0"/>
              <a:t> ‘C’ or better in the following:</a:t>
            </a:r>
          </a:p>
          <a:p>
            <a:pPr marL="0" lvl="1" indent="0">
              <a:buNone/>
            </a:pPr>
            <a:r>
              <a:rPr lang="en-US" altLang="en-US" dirty="0" smtClean="0"/>
              <a:t>     A.1 – Oral Communication </a:t>
            </a:r>
          </a:p>
          <a:p>
            <a:pPr marL="0" lvl="1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A.2 – English Composition </a:t>
            </a:r>
          </a:p>
          <a:p>
            <a:pPr marL="0" lvl="1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A.3 – Critical Thinking </a:t>
            </a:r>
          </a:p>
          <a:p>
            <a:pPr marL="0" lvl="1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B.4 – Quantitative Reasoning</a:t>
            </a:r>
          </a:p>
          <a:p>
            <a:pPr marL="342900" lvl="1" indent="-342900"/>
            <a:r>
              <a:rPr lang="en-US" altLang="en-US" dirty="0" smtClean="0"/>
              <a:t>2.2 GPA or higher in all transferable units attempted</a:t>
            </a:r>
          </a:p>
          <a:p>
            <a:pPr marL="342900" lvl="1" indent="-342900"/>
            <a:r>
              <a:rPr lang="en-US" altLang="en-US" dirty="0" smtClean="0"/>
              <a:t>Good standing at last institution</a:t>
            </a:r>
          </a:p>
          <a:p>
            <a:pPr lvl="1" eaLnBrk="1" hangingPunct="1">
              <a:buFontTx/>
              <a:buNone/>
            </a:pPr>
            <a:endParaRPr lang="en-US" altLang="en-US" sz="1600" b="1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Local vs Non-local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419600" y="2174874"/>
            <a:ext cx="3657600" cy="4454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Transfer applicants with </a:t>
            </a:r>
            <a:r>
              <a:rPr lang="en-US" b="1" dirty="0" smtClean="0"/>
              <a:t>majority</a:t>
            </a:r>
            <a:r>
              <a:rPr lang="en-US" dirty="0" smtClean="0"/>
              <a:t> of units outside the local service area will be considered on a space available basis if they have a minimum </a:t>
            </a:r>
            <a:r>
              <a:rPr lang="en-US" dirty="0" smtClean="0">
                <a:solidFill>
                  <a:schemeClr val="tx2"/>
                </a:solidFill>
              </a:rPr>
              <a:t>2.70 </a:t>
            </a:r>
            <a:r>
              <a:rPr lang="en-US" dirty="0" smtClean="0"/>
              <a:t>GPA or higher in all transfer work and meet minimum admission requirements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Local area colleges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Clovis Community College</a:t>
            </a:r>
            <a:endParaRPr lang="en-US" dirty="0"/>
          </a:p>
          <a:p>
            <a:pPr lvl="1"/>
            <a:r>
              <a:rPr lang="en-US" dirty="0" smtClean="0"/>
              <a:t>College </a:t>
            </a:r>
            <a:r>
              <a:rPr lang="en-US" dirty="0"/>
              <a:t>of the </a:t>
            </a:r>
            <a:r>
              <a:rPr lang="en-US" dirty="0" smtClean="0"/>
              <a:t>Sequoias </a:t>
            </a:r>
          </a:p>
          <a:p>
            <a:pPr lvl="1"/>
            <a:r>
              <a:rPr lang="en-US" dirty="0" smtClean="0"/>
              <a:t>Fresno City College</a:t>
            </a:r>
          </a:p>
          <a:p>
            <a:pPr lvl="1"/>
            <a:r>
              <a:rPr lang="en-US" dirty="0" smtClean="0"/>
              <a:t>Merced College</a:t>
            </a:r>
          </a:p>
          <a:p>
            <a:pPr lvl="1"/>
            <a:r>
              <a:rPr lang="en-US" dirty="0" smtClean="0"/>
              <a:t>Modesto Junior College</a:t>
            </a:r>
          </a:p>
          <a:p>
            <a:pPr lvl="1"/>
            <a:r>
              <a:rPr lang="en-US" dirty="0" smtClean="0"/>
              <a:t>Reedley College</a:t>
            </a:r>
          </a:p>
          <a:p>
            <a:pPr lvl="1"/>
            <a:r>
              <a:rPr lang="en-US" dirty="0" smtClean="0"/>
              <a:t>West Hills College </a:t>
            </a:r>
          </a:p>
        </p:txBody>
      </p:sp>
    </p:spTree>
    <p:extLst>
      <p:ext uri="{BB962C8B-B14F-4D97-AF65-F5344CB8AC3E}">
        <p14:creationId xmlns:p14="http://schemas.microsoft.com/office/powerpoint/2010/main" val="31237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we look for in Golden 4 courses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610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A1 – Oral Communication</a:t>
            </a:r>
          </a:p>
          <a:p>
            <a:pPr lvl="1"/>
            <a:r>
              <a:rPr lang="en-US" dirty="0" smtClean="0"/>
              <a:t>3 speeches</a:t>
            </a:r>
          </a:p>
          <a:p>
            <a:pPr lvl="1"/>
            <a:r>
              <a:rPr lang="en-US" dirty="0" smtClean="0"/>
              <a:t>No combination courses (includes interpersonal)</a:t>
            </a:r>
          </a:p>
          <a:p>
            <a:pPr lvl="1"/>
            <a:r>
              <a:rPr lang="en-US" dirty="0" smtClean="0"/>
              <a:t>No professional communication courses</a:t>
            </a:r>
          </a:p>
          <a:p>
            <a:r>
              <a:rPr lang="en-US" dirty="0" smtClean="0"/>
              <a:t>A2 – Written Communication</a:t>
            </a:r>
          </a:p>
          <a:p>
            <a:pPr lvl="1"/>
            <a:r>
              <a:rPr lang="en-US" dirty="0" smtClean="0"/>
              <a:t>Research component, at least 3 formal papers</a:t>
            </a:r>
          </a:p>
          <a:p>
            <a:pPr lvl="1"/>
            <a:r>
              <a:rPr lang="en-US" dirty="0" smtClean="0"/>
              <a:t>Meets lower division writing requirement for regionally accredited university</a:t>
            </a:r>
          </a:p>
          <a:p>
            <a:pPr lvl="1"/>
            <a:r>
              <a:rPr lang="en-US" dirty="0" smtClean="0"/>
              <a:t>Critical reading, writing as a process (multiple drafts), expository</a:t>
            </a:r>
          </a:p>
          <a:p>
            <a:r>
              <a:rPr lang="en-US" dirty="0" smtClean="0"/>
              <a:t>A3 – Critical Thinking</a:t>
            </a:r>
          </a:p>
          <a:p>
            <a:pPr lvl="1"/>
            <a:r>
              <a:rPr lang="en-US" dirty="0" smtClean="0"/>
              <a:t>Reason, analyze, fallacies, factual conclusions</a:t>
            </a:r>
          </a:p>
          <a:p>
            <a:pPr lvl="1"/>
            <a:r>
              <a:rPr lang="en-US" dirty="0" smtClean="0"/>
              <a:t>Understand logic, inductive/deductive processes, formal/informal arguments</a:t>
            </a:r>
          </a:p>
          <a:p>
            <a:r>
              <a:rPr lang="en-US" dirty="0" smtClean="0"/>
              <a:t>B4 – Quantitative Reasoning</a:t>
            </a:r>
          </a:p>
          <a:p>
            <a:pPr lvl="1"/>
            <a:r>
              <a:rPr lang="en-US" dirty="0" smtClean="0"/>
              <a:t>STATED prerequisite of intermediate algebra or 2 years of high school </a:t>
            </a:r>
            <a:r>
              <a:rPr lang="en-US" u="sng" dirty="0" smtClean="0"/>
              <a:t>algebra</a:t>
            </a:r>
            <a:r>
              <a:rPr lang="en-US" dirty="0" smtClean="0"/>
              <a:t>, not 2 years of high school math</a:t>
            </a:r>
          </a:p>
        </p:txBody>
      </p:sp>
    </p:spTree>
    <p:extLst>
      <p:ext uri="{BB962C8B-B14F-4D97-AF65-F5344CB8AC3E}">
        <p14:creationId xmlns:p14="http://schemas.microsoft.com/office/powerpoint/2010/main" val="1869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Admissions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9529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APPLY						  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OCT 1- NOV 30</a:t>
            </a:r>
            <a:r>
              <a:rPr lang="en-US" dirty="0" smtClean="0">
                <a:solidFill>
                  <a:schemeClr val="bg2"/>
                </a:solidFill>
              </a:rPr>
              <a:t>	</a:t>
            </a: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dirty="0" smtClean="0"/>
              <a:t>Submit application on www.csumentor.edu during the application     period of October 1-November 30</a:t>
            </a:r>
          </a:p>
          <a:p>
            <a:pPr lvl="0"/>
            <a:r>
              <a:rPr lang="en-US" dirty="0" smtClean="0"/>
              <a:t>Students will receive a Letter of Acknowledgement via email and      hard copy within days of Fresno State receiving their application. The letter includes instructions  on how to set up a Fresno State email account and gain access to their Student Center</a:t>
            </a:r>
          </a:p>
          <a:p>
            <a:pPr marL="0" lvl="0" indent="0">
              <a:buNone/>
            </a:pPr>
            <a:endParaRPr lang="en-US" sz="800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SEND				    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POSTMARKED BY FEB 15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2016</a:t>
            </a:r>
          </a:p>
          <a:p>
            <a:pPr lvl="0"/>
            <a:r>
              <a:rPr lang="en-US" dirty="0" smtClean="0"/>
              <a:t>Send ALL official documents (transcripts and residency forms) as requested on Student Center (my.fresnostate.edu) and submit the    $55 application fee or obtain a fee waiver by </a:t>
            </a:r>
            <a:r>
              <a:rPr lang="en-US" dirty="0" smtClean="0">
                <a:solidFill>
                  <a:srgbClr val="FF0000"/>
                </a:solidFill>
              </a:rPr>
              <a:t>FEBRUARY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 scores need to be received on time if needed for admission</a:t>
            </a:r>
          </a:p>
          <a:p>
            <a:pPr lvl="0"/>
            <a:r>
              <a:rPr lang="en-US" dirty="0" smtClean="0"/>
              <a:t>Admissions &amp; Records, 5150 N. Maple Avenue JA 57, Fresno, CA  93740-8026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Admissions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REVIEW				   	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JANUARY – APRIL 15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	                           </a:t>
            </a:r>
            <a:endParaRPr lang="en-US" dirty="0" smtClean="0">
              <a:solidFill>
                <a:schemeClr val="tx2"/>
              </a:solidFill>
            </a:endParaRPr>
          </a:p>
          <a:p>
            <a:pPr lvl="0"/>
            <a:r>
              <a:rPr lang="en-US" dirty="0" smtClean="0"/>
              <a:t>Admissions application and file will be reviewed after ALL necessary documents are received and the application is considered </a:t>
            </a:r>
            <a:r>
              <a:rPr lang="en-US" b="1" dirty="0" smtClean="0"/>
              <a:t>complete</a:t>
            </a:r>
          </a:p>
          <a:p>
            <a:pPr lvl="0"/>
            <a:r>
              <a:rPr lang="en-US" dirty="0" smtClean="0"/>
              <a:t>Both Fresno State email and Student Center should be continuously reviewed for updates and important correspondence</a:t>
            </a:r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ACCEPT/DECLINE </a:t>
            </a:r>
            <a:r>
              <a:rPr lang="en-US" dirty="0">
                <a:solidFill>
                  <a:schemeClr val="bg2"/>
                </a:solidFill>
              </a:rPr>
              <a:t>		</a:t>
            </a:r>
            <a:r>
              <a:rPr lang="en-US" dirty="0" smtClean="0">
                <a:solidFill>
                  <a:schemeClr val="bg2"/>
                </a:solidFill>
              </a:rPr>
              <a:t>	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MARCH 15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– JUNE 30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2"/>
                </a:solidFill>
              </a:rPr>
              <a:t>                           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 smtClean="0"/>
              <a:t>Students can beginning accepting their admission and registering for Dog Days on March 15</a:t>
            </a:r>
            <a:r>
              <a:rPr lang="en-US" baseline="30000" dirty="0" smtClean="0"/>
              <a:t>th</a:t>
            </a:r>
            <a:endParaRPr lang="en-US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en-US" sz="2900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Admissions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181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DECISION					         </a:t>
            </a:r>
            <a:r>
              <a:rPr lang="en-US" sz="1800" dirty="0" smtClean="0">
                <a:solidFill>
                  <a:schemeClr val="bg2"/>
                </a:solidFill>
              </a:rPr>
              <a:t>               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BY APRIL 15TH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sz="1800" dirty="0"/>
              <a:t>Students can view their Admission Status through their my.fresnostate.edu Student Center by clicking on </a:t>
            </a:r>
            <a:r>
              <a:rPr lang="en-US" sz="1800" dirty="0">
                <a:solidFill>
                  <a:schemeClr val="bg1">
                    <a:lumMod val="10000"/>
                  </a:schemeClr>
                </a:solidFill>
              </a:rPr>
              <a:t>My Admissions and Program 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Applications and selecting University 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</a:rPr>
              <a:t>Appl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 Status                                                                                 </a:t>
            </a:r>
            <a:r>
              <a:rPr lang="en-US" sz="1800" dirty="0" smtClean="0">
                <a:solidFill>
                  <a:srgbClr val="00B050"/>
                </a:solidFill>
              </a:rPr>
              <a:t>(</a:t>
            </a:r>
            <a:r>
              <a:rPr lang="en-US" sz="1800" dirty="0">
                <a:solidFill>
                  <a:srgbClr val="00B050"/>
                </a:solidFill>
              </a:rPr>
              <a:t>green arrow)</a:t>
            </a:r>
          </a:p>
          <a:p>
            <a:pPr marL="114300" lvl="0" indent="0">
              <a:buNone/>
            </a:pPr>
            <a:endParaRPr lang="en-US" sz="1000" dirty="0">
              <a:solidFill>
                <a:srgbClr val="00B050"/>
              </a:solidFill>
            </a:endParaRPr>
          </a:p>
          <a:p>
            <a:pPr lvl="0"/>
            <a:r>
              <a:rPr lang="en-US" sz="1800" dirty="0"/>
              <a:t>Notice of Admission and Registration Info Sheet will sent to mailing address on file (NOA is also emailed</a:t>
            </a:r>
            <a:r>
              <a:rPr lang="en-US" sz="1800" dirty="0" smtClean="0"/>
              <a:t>)</a:t>
            </a:r>
          </a:p>
          <a:p>
            <a:pPr lvl="0"/>
            <a:endParaRPr lang="en-US" sz="800" dirty="0" smtClean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bg2"/>
                </a:solidFill>
              </a:rPr>
              <a:t>EVALUATION				</a:t>
            </a:r>
            <a:r>
              <a:rPr lang="en-US" sz="1800" dirty="0">
                <a:solidFill>
                  <a:schemeClr val="bg2"/>
                </a:solidFill>
              </a:rPr>
              <a:t>	</a:t>
            </a:r>
            <a:r>
              <a:rPr lang="en-US" sz="1800" dirty="0" smtClean="0">
                <a:solidFill>
                  <a:schemeClr val="bg2"/>
                </a:solidFill>
              </a:rPr>
              <a:t>               </a:t>
            </a:r>
            <a:r>
              <a:rPr lang="en-US" sz="1800" dirty="0" smtClean="0">
                <a:solidFill>
                  <a:schemeClr val="tx2"/>
                </a:solidFill>
              </a:rPr>
              <a:t>MAY - JUNE</a:t>
            </a:r>
          </a:p>
          <a:p>
            <a:pPr lvl="0"/>
            <a:r>
              <a:rPr lang="en-US" sz="1800" dirty="0" smtClean="0"/>
              <a:t>If admitted, admission accepted, and registered for mandatory Dog Days all graded transfer coursework will be evaluated and instructions on how to run a Degree Progress Report (DPR) will be provided prior to orientation session to help identify possible course selections for the fall registration</a:t>
            </a:r>
          </a:p>
          <a:p>
            <a:pPr marL="0" lvl="0" indent="0">
              <a:buNone/>
            </a:pPr>
            <a:endParaRPr lang="en-US" sz="800" dirty="0" smtClean="0"/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bg2"/>
                </a:solidFill>
              </a:rPr>
              <a:t>QUESTIONS/CONCERNS</a:t>
            </a:r>
            <a:r>
              <a:rPr lang="en-US" sz="1800" dirty="0" smtClean="0"/>
              <a:t>				</a:t>
            </a:r>
            <a:r>
              <a:rPr lang="en-US" sz="1800" dirty="0"/>
              <a:t> </a:t>
            </a:r>
            <a:r>
              <a:rPr lang="en-US" sz="1800" dirty="0" smtClean="0"/>
              <a:t>            	</a:t>
            </a:r>
            <a:r>
              <a:rPr lang="en-US" sz="1800" dirty="0" smtClean="0">
                <a:solidFill>
                  <a:schemeClr val="tx2"/>
                </a:solidFill>
              </a:rPr>
              <a:t>M-F, 8-5pm </a:t>
            </a:r>
          </a:p>
          <a:p>
            <a:pPr marL="285750" indent="-285750"/>
            <a:r>
              <a:rPr lang="en-US" sz="1800" dirty="0" smtClean="0"/>
              <a:t>Contact Fresno State Admissions at (559) 278-2261 </a:t>
            </a:r>
          </a:p>
          <a:p>
            <a:pPr marL="285750" indent="-285750"/>
            <a:r>
              <a:rPr lang="en-US" sz="1800" dirty="0" smtClean="0">
                <a:hlinkClick r:id="rId2"/>
              </a:rPr>
              <a:t>admissions@csufresno.edu</a:t>
            </a: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05112"/>
            <a:ext cx="5734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8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resno State">
      <a:dk1>
        <a:sysClr val="windowText" lastClr="000000"/>
      </a:dk1>
      <a:lt1>
        <a:srgbClr val="F2F2F2"/>
      </a:lt1>
      <a:dk2>
        <a:srgbClr val="0000BF"/>
      </a:dk2>
      <a:lt2>
        <a:srgbClr val="C00000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FFFFFF"/>
      </a:accent5>
      <a:accent6>
        <a:srgbClr val="FFFFFF"/>
      </a:accent6>
      <a:hlink>
        <a:srgbClr val="0000FF"/>
      </a:hlink>
      <a:folHlink>
        <a:srgbClr val="FFFF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</TotalTime>
  <Words>1146</Words>
  <Application>Microsoft Office PowerPoint</Application>
  <PresentationFormat>On-screen Show (4:3)</PresentationFormat>
  <Paragraphs>185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 </vt:lpstr>
      <vt:lpstr>Updates since Fall 2015 admissions cycle</vt:lpstr>
      <vt:lpstr>Spring 2016 admissions </vt:lpstr>
      <vt:lpstr>Final Unofficial Grade Form                  (used for spring admissions)</vt:lpstr>
      <vt:lpstr>Transfer Admission Requirements Fall 2016</vt:lpstr>
      <vt:lpstr>What we look for in Golden 4 courses</vt:lpstr>
      <vt:lpstr>Transfer Admissions Process</vt:lpstr>
      <vt:lpstr>Transfer Admissions Process</vt:lpstr>
      <vt:lpstr>Transfer Admissions Process</vt:lpstr>
      <vt:lpstr>Transfer Admissions  Communications</vt:lpstr>
      <vt:lpstr>Transfer Admissions Communications (cont)</vt:lpstr>
      <vt:lpstr>Transfer Admissions  Communications (cont)</vt:lpstr>
      <vt:lpstr>AS-T/AA-T Degree Verification </vt:lpstr>
      <vt:lpstr>PowerPoint Presentation</vt:lpstr>
      <vt:lpstr>PowerPoint Presentation</vt:lpstr>
      <vt:lpstr>PowerPoint Presentation</vt:lpstr>
      <vt:lpstr>ELM &amp; EPT Requirement</vt:lpstr>
      <vt:lpstr>Reminders</vt:lpstr>
      <vt:lpstr>Transfer Admissions Advisors Contact Information</vt:lpstr>
      <vt:lpstr>Questions? </vt:lpstr>
    </vt:vector>
  </TitlesOfParts>
  <Company>California State University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Ambar Alvarez Soto</dc:creator>
  <cp:lastModifiedBy>Ambar Alvarez Soto</cp:lastModifiedBy>
  <cp:revision>32</cp:revision>
  <dcterms:created xsi:type="dcterms:W3CDTF">2015-10-14T22:27:43Z</dcterms:created>
  <dcterms:modified xsi:type="dcterms:W3CDTF">2015-10-21T22:21:48Z</dcterms:modified>
</cp:coreProperties>
</file>