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Roboto" panose="02000000000000000000" pitchFamily="2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il0OIz9V/EbDYXAUAdNaCOh6IU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96" y="1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4d61017f7a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g24d61017f7a_5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4d61017f7a_5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g24d61017f7a_5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516a16ac0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g2516a16ac0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516a16ac0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g2516a16ac0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516a16ac0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g2516a16ac05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3ed905b28d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3ed905b28d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3ed905b28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3ed905b28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3ed905b28d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3ed905b28d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3ed905b28d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3ed905b28d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3ed905b28d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3ed905b28d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3e880f91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g23e880f91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3ed905b28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3ed905b28d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3ed905b28d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3ed905b28d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3ed905b28d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3ed905b28d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3ed905b28d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3ed905b28d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3ed905b28d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3ed905b28d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83b7f0f9d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83b7f0f9d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83b7f0f9d9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83b7f0f9d9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3ed905b28d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3ed905b28d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83b7f0f9d9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83b7f0f9d9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83b7f0f9d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83b7f0f9d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3ed905b28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3ed905b28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83b7f0f9d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83b7f0f9d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83f03f30d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83f03f30d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1d62b9256c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g21d62b9256c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516a16ac0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g2516a16ac0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3ed905b28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3ed905b28d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1d62b9256c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21d62b9256c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3ed905b28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3ed905b28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2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24d61017f7a_4_1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g24d61017f7a_4_1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g24d61017f7a_4_1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g24d61017f7a_4_1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g24d61017f7a_4_1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5" name="Google Shape;45;p2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20"/>
              <a:buFont typeface="Arial"/>
              <a:buNone/>
            </a:pPr>
            <a:r>
              <a:rPr lang="en" sz="3620" b="1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Updates</a:t>
            </a:r>
            <a:endParaRPr sz="3620" b="1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"/>
          <p:cNvSpPr txBox="1"/>
          <p:nvPr/>
        </p:nvSpPr>
        <p:spPr>
          <a:xfrm>
            <a:off x="311700" y="3057475"/>
            <a:ext cx="8520600" cy="17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" sz="3500" b="1" i="0" u="none" strike="noStrike" cap="non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President Saúl </a:t>
            </a:r>
            <a:endParaRPr sz="3500" b="1" i="0" u="none" strike="noStrike" cap="none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1900" b="1">
              <a:solidFill>
                <a:srgbClr val="1155CC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" sz="1900" b="1">
                <a:solidFill>
                  <a:schemeClr val="dk1"/>
                </a:solidFill>
              </a:rPr>
              <a:t>Sept. 25, 2023</a:t>
            </a:r>
            <a:endParaRPr sz="1900" b="1">
              <a:solidFill>
                <a:schemeClr val="dk1"/>
              </a:solidFill>
            </a:endParaRPr>
          </a:p>
        </p:txBody>
      </p:sp>
      <p:pic>
        <p:nvPicPr>
          <p:cNvPr id="62" name="Google Shape;6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04525" y="1322525"/>
            <a:ext cx="1734950" cy="173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g24d61017f7a_5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587699" y="400524"/>
            <a:ext cx="6231301" cy="467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g24d61017f7a_5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g2516a16ac05_0_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92263" y="168250"/>
            <a:ext cx="6098627" cy="4696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2516a16ac05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2725" y="2130050"/>
            <a:ext cx="2687462" cy="2497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2516a16ac05_0_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" y="152400"/>
            <a:ext cx="2687462" cy="1538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g2516a16ac05_0_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650" y="97375"/>
            <a:ext cx="3591900" cy="140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2516a16ac05_0_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0175" y="1345775"/>
            <a:ext cx="5063649" cy="3797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g2516a16ac05_0_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698" y="333638"/>
            <a:ext cx="3357174" cy="4476227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g2516a16ac05_0_32"/>
          <p:cNvSpPr txBox="1"/>
          <p:nvPr/>
        </p:nvSpPr>
        <p:spPr>
          <a:xfrm>
            <a:off x="4061775" y="202500"/>
            <a:ext cx="4976700" cy="49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Contract: </a:t>
            </a:r>
            <a:endParaRPr sz="2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1F68EC"/>
                </a:solidFill>
                <a:latin typeface="Arial"/>
                <a:ea typeface="Arial"/>
                <a:cs typeface="Arial"/>
                <a:sym typeface="Arial"/>
              </a:rPr>
              <a:t>Freshman</a:t>
            </a:r>
            <a:endParaRPr sz="1600" b="1" i="0" u="none" strike="noStrike" cap="none">
              <a:solidFill>
                <a:srgbClr val="1F68E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Summer:  Overview of Disciplines at Fresno State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1F68EC"/>
                </a:solidFill>
                <a:latin typeface="Arial"/>
                <a:ea typeface="Arial"/>
                <a:cs typeface="Arial"/>
                <a:sym typeface="Arial"/>
              </a:rPr>
              <a:t>Sophomore</a:t>
            </a:r>
            <a:endParaRPr sz="1600" b="1" i="0" u="none" strike="noStrike" cap="none">
              <a:solidFill>
                <a:srgbClr val="1F68E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Summer:  Deep dive on a specific discipline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1F68EC"/>
                </a:solidFill>
                <a:latin typeface="Arial"/>
                <a:ea typeface="Arial"/>
                <a:cs typeface="Arial"/>
                <a:sym typeface="Arial"/>
              </a:rPr>
              <a:t>Junior:  </a:t>
            </a:r>
            <a:endParaRPr sz="1600" b="1" i="0" u="none" strike="noStrike" cap="none">
              <a:solidFill>
                <a:srgbClr val="1F68E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Hands-pn Experience within a major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1F68EC"/>
                </a:solidFill>
                <a:latin typeface="Arial"/>
                <a:ea typeface="Arial"/>
                <a:cs typeface="Arial"/>
                <a:sym typeface="Arial"/>
              </a:rPr>
              <a:t>Senior:</a:t>
            </a:r>
            <a:endParaRPr sz="1600" b="1" i="0" u="none" strike="noStrike" cap="none">
              <a:solidFill>
                <a:srgbClr val="1F68E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Accepted on the spot with their financial aid letter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g2516a16ac05_0_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21200" y="0"/>
            <a:ext cx="3591900" cy="140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3ed905b28d_0_98"/>
          <p:cNvSpPr txBox="1">
            <a:spLocks noGrp="1"/>
          </p:cNvSpPr>
          <p:nvPr>
            <p:ph type="title"/>
          </p:nvPr>
        </p:nvSpPr>
        <p:spPr>
          <a:xfrm>
            <a:off x="628650" y="273848"/>
            <a:ext cx="7886700" cy="677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 b="1"/>
              <a:t>CV RISER Conference</a:t>
            </a:r>
            <a:endParaRPr sz="41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55" b="1"/>
              <a:t>June 23, 2023</a:t>
            </a:r>
            <a:endParaRPr sz="2655" b="1"/>
          </a:p>
        </p:txBody>
      </p:sp>
      <p:pic>
        <p:nvPicPr>
          <p:cNvPr id="149" name="Google Shape;149;g23ed905b28d_0_98" descr="No alternative text description for this 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500" y="1060275"/>
            <a:ext cx="2927850" cy="390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23ed905b28d_0_98" descr="No alternative text description for this imag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3750" y="1116025"/>
            <a:ext cx="5272076" cy="395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g23ed905b28d_0_50" descr="No alternative text description for this 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4675" y="273850"/>
            <a:ext cx="6363450" cy="47725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23ed905b28d_0_50"/>
          <p:cNvSpPr txBox="1"/>
          <p:nvPr/>
        </p:nvSpPr>
        <p:spPr>
          <a:xfrm>
            <a:off x="228400" y="1099825"/>
            <a:ext cx="20277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Faculty &amp; Staff Assembly</a:t>
            </a:r>
            <a:endParaRPr sz="2100"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3ed905b28d_0_5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/>
              <a:t>Strategic Plan, 2023-2028</a:t>
            </a:r>
            <a:endParaRPr sz="3300" b="1"/>
          </a:p>
        </p:txBody>
      </p:sp>
      <p:sp>
        <p:nvSpPr>
          <p:cNvPr id="162" name="Google Shape;162;g23ed905b28d_0_5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b="1" i="1">
                <a:solidFill>
                  <a:srgbClr val="4A86E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Mission</a:t>
            </a:r>
            <a:endParaRPr sz="2800" b="1" i="1">
              <a:solidFill>
                <a:srgbClr val="4A86E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b="1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Our mission states:  </a:t>
            </a:r>
            <a:r>
              <a:rPr lang="en" sz="2800" b="1" i="1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“Fresno State empowers students for success through a transformative education rooted in active service with diverse communities.”</a:t>
            </a:r>
            <a:endParaRPr sz="2800" b="1" i="1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3ed905b28d_0_64"/>
          <p:cNvSpPr txBox="1">
            <a:spLocks noGrp="1"/>
          </p:cNvSpPr>
          <p:nvPr>
            <p:ph type="body" idx="1"/>
          </p:nvPr>
        </p:nvSpPr>
        <p:spPr>
          <a:xfrm>
            <a:off x="628650" y="496477"/>
            <a:ext cx="7886700" cy="41361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" sz="2400" b="1" i="1">
                <a:solidFill>
                  <a:srgbClr val="4A86E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Vision</a:t>
            </a:r>
            <a:endParaRPr sz="2400" b="1" i="1">
              <a:solidFill>
                <a:srgbClr val="4A86E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endParaRPr sz="2400" b="1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 sz="2800" b="1" i="1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“With its local focus and global impact, Fresno State will be recognized as a model for advancing social, economic and environmental progress regionally, nationally and globally by providing an accessible, transformative education; conducting research on critical issues; and producing a generation of diverse leaders.”</a:t>
            </a:r>
            <a:endParaRPr sz="2800" b="1" i="1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3ed905b28d_0_70"/>
          <p:cNvSpPr txBox="1">
            <a:spLocks noGrp="1"/>
          </p:cNvSpPr>
          <p:nvPr>
            <p:ph type="body" idx="1"/>
          </p:nvPr>
        </p:nvSpPr>
        <p:spPr>
          <a:xfrm>
            <a:off x="628650" y="407452"/>
            <a:ext cx="7886700" cy="4225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22222"/>
              </a:buClr>
              <a:buSzPts val="2300"/>
              <a:buFont typeface="Calibri"/>
              <a:buChar char="●"/>
            </a:pPr>
            <a:r>
              <a:rPr lang="en" sz="2500" b="1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Goal One: Enhancing Students’, Staff and Faculty Personal Well-Being </a:t>
            </a:r>
            <a:endParaRPr sz="2500" b="1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300"/>
              <a:buFont typeface="Calibri"/>
              <a:buChar char="●"/>
            </a:pPr>
            <a:r>
              <a:rPr lang="en" sz="2500" b="1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Goal Two: Bridging Campus and Community </a:t>
            </a:r>
            <a:endParaRPr sz="2500" b="1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300"/>
              <a:buFont typeface="Calibri"/>
              <a:buChar char="●"/>
            </a:pPr>
            <a:r>
              <a:rPr lang="en" sz="2500" b="1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Goal Three: Cultivate Regional Progress and Global Impact by Enhancing Instruction and Research</a:t>
            </a:r>
            <a:endParaRPr sz="2500" b="1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300"/>
              <a:buFont typeface="Calibri"/>
              <a:buChar char="●"/>
            </a:pPr>
            <a:r>
              <a:rPr lang="en" sz="2500" b="1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Goal Four: Modernize Facilities, Infrastructure and Technology</a:t>
            </a:r>
            <a:endParaRPr sz="2500" b="1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300"/>
              <a:buFont typeface="Calibri"/>
              <a:buChar char="●"/>
            </a:pPr>
            <a:r>
              <a:rPr lang="en" sz="2500" b="1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Goal Five: Embody Full Inclusivity and Belongingness</a:t>
            </a:r>
            <a:endParaRPr sz="29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3e880f9116_0_0"/>
          <p:cNvSpPr txBox="1">
            <a:spLocks noGrp="1"/>
          </p:cNvSpPr>
          <p:nvPr>
            <p:ph type="title"/>
          </p:nvPr>
        </p:nvSpPr>
        <p:spPr>
          <a:xfrm>
            <a:off x="158325" y="321075"/>
            <a:ext cx="8467800" cy="8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" b="1"/>
              <a:t>New Vice President of Advancement</a:t>
            </a:r>
            <a:endParaRPr b="1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" b="1"/>
              <a:t>Brady Crook </a:t>
            </a:r>
            <a:endParaRPr b="1"/>
          </a:p>
        </p:txBody>
      </p:sp>
      <p:pic>
        <p:nvPicPr>
          <p:cNvPr id="68" name="Google Shape;68;g23e880f9116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2085" y="1441875"/>
            <a:ext cx="5320275" cy="313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3ed905b28d_0_7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First Day of Classes</a:t>
            </a:r>
            <a:endParaRPr b="1"/>
          </a:p>
        </p:txBody>
      </p:sp>
      <p:pic>
        <p:nvPicPr>
          <p:cNvPr id="178" name="Google Shape;178;g23ed905b28d_0_76" descr="No alternative text description for this 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725" y="1114650"/>
            <a:ext cx="4351199" cy="326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23ed905b28d_0_76" descr="No alternative text description for this imag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0407" y="1114650"/>
            <a:ext cx="4351192" cy="32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3ed905b28d_0_8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Quarterly meetings with 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Dr. Goldsmith and Dr. Copher</a:t>
            </a:r>
            <a:endParaRPr b="1"/>
          </a:p>
        </p:txBody>
      </p:sp>
      <p:pic>
        <p:nvPicPr>
          <p:cNvPr id="185" name="Google Shape;185;g23ed905b28d_0_85" descr="No alternative text description for this 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6948" y="1219825"/>
            <a:ext cx="4959200" cy="371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3ed905b28d_0_9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CSU Chancellor:  Dr. Millie García</a:t>
            </a:r>
            <a:endParaRPr b="1"/>
          </a:p>
        </p:txBody>
      </p:sp>
      <p:pic>
        <p:nvPicPr>
          <p:cNvPr id="191" name="Google Shape;191;g23ed905b28d_0_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7550" y="1026950"/>
            <a:ext cx="3030255" cy="4040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3ed905b28d_0_10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 b="1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First exclusively Spanish-language TV broadcast in</a:t>
            </a:r>
            <a:endParaRPr sz="2150" b="1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 b="1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FBS college football history!</a:t>
            </a:r>
            <a:endParaRPr sz="2150" b="1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 b="1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Sept. 9, vs. Eastern Washington</a:t>
            </a:r>
            <a:endParaRPr sz="2150" b="1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7" name="Google Shape;197;g23ed905b28d_0_107" descr="Univision - Wikiped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325" y="1980175"/>
            <a:ext cx="207645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23ed905b28d_0_107" descr="Fresno State notification of data security incident - Fresno State New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53850" y="1901000"/>
            <a:ext cx="2781300" cy="16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23ed905b28d_0_107" descr="Valley Children's Hospital - Wikipedia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5375" y="2319974"/>
            <a:ext cx="3003875" cy="122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g23ed905b28d_0_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0325" y="152400"/>
            <a:ext cx="3759870" cy="4838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23ed905b28d_0_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725" y="852175"/>
            <a:ext cx="4585526" cy="3439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83b7f0f9d9_0_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50" b="1">
                <a:latin typeface="Roboto"/>
                <a:ea typeface="Roboto"/>
                <a:cs typeface="Roboto"/>
                <a:sym typeface="Roboto"/>
              </a:rPr>
              <a:t>MOU with Universiti Teknologi MARA</a:t>
            </a:r>
            <a:endParaRPr sz="225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50" b="1">
                <a:latin typeface="Roboto"/>
                <a:ea typeface="Roboto"/>
                <a:cs typeface="Roboto"/>
                <a:sym typeface="Roboto"/>
              </a:rPr>
              <a:t>Sept. 12, 2023</a:t>
            </a:r>
            <a:endParaRPr sz="225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1" name="Google Shape;211;g283b7f0f9d9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5238" y="1268044"/>
            <a:ext cx="2933530" cy="3570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g283b7f0f9d9_0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8425" y="109025"/>
            <a:ext cx="6169874" cy="46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283b7f0f9d9_0_33"/>
          <p:cNvSpPr txBox="1"/>
          <p:nvPr/>
        </p:nvSpPr>
        <p:spPr>
          <a:xfrm>
            <a:off x="0" y="0"/>
            <a:ext cx="2144700" cy="3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 b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International Council for Educational Media in Kuching, Malaysia.</a:t>
            </a:r>
            <a:endParaRPr sz="2750" b="1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50" b="1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50" b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Sept. 13, 2023</a:t>
            </a:r>
            <a:endParaRPr sz="1950" b="1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3ed905b28d_0_1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RANKINGS</a:t>
            </a:r>
            <a:endParaRPr b="1"/>
          </a:p>
        </p:txBody>
      </p:sp>
      <p:sp>
        <p:nvSpPr>
          <p:cNvPr id="223" name="Google Shape;223;g23ed905b28d_0_1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64646"/>
                </a:solidFill>
                <a:highlight>
                  <a:srgbClr val="FFFFFF"/>
                </a:highlight>
              </a:rPr>
              <a:t>Third Way:   7th, Top School that Offers the Most Economic Mobility</a:t>
            </a:r>
            <a:endParaRPr b="1">
              <a:solidFill>
                <a:srgbClr val="464646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b="1">
              <a:solidFill>
                <a:srgbClr val="464646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b="1"/>
              <a:t>Washington Monthly:  26th National Universities Category</a:t>
            </a:r>
            <a:endParaRPr b="1"/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b="1"/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b="1"/>
              <a:t>Wall Street Journal:  No. 6 in the nation for social mobility. </a:t>
            </a:r>
            <a:endParaRPr b="1"/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b="1"/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b="1"/>
              <a:t>U.S. News:  No. 8 in the nation for social mobility. </a:t>
            </a:r>
            <a:endParaRPr b="1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83b7f0f9d9_0_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San Joaquin Black Expo</a:t>
            </a:r>
            <a:endParaRPr/>
          </a:p>
        </p:txBody>
      </p:sp>
      <p:pic>
        <p:nvPicPr>
          <p:cNvPr id="229" name="Google Shape;229;g283b7f0f9d9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5325" y="181475"/>
            <a:ext cx="3086150" cy="411325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g283b7f0f9d9_0_17"/>
          <p:cNvSpPr txBox="1"/>
          <p:nvPr/>
        </p:nvSpPr>
        <p:spPr>
          <a:xfrm>
            <a:off x="498925" y="1956825"/>
            <a:ext cx="373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Sept. 17, 2023</a:t>
            </a:r>
            <a:endParaRPr b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g283b7f0f9d9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7723" y="144500"/>
            <a:ext cx="6134323" cy="439704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g283b7f0f9d9_0_8"/>
          <p:cNvSpPr txBox="1"/>
          <p:nvPr/>
        </p:nvSpPr>
        <p:spPr>
          <a:xfrm>
            <a:off x="0" y="0"/>
            <a:ext cx="1950300" cy="2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50" b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Managing Water and Farmland Transitions in the San Joaquin Valley conference</a:t>
            </a:r>
            <a:endParaRPr sz="1950" b="1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50" b="1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50" b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Sept. 21, 2023</a:t>
            </a:r>
            <a:endParaRPr sz="1950" b="1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g23ed905b28d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776" y="224551"/>
            <a:ext cx="3922551" cy="221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g23ed905b28d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6000" y="224550"/>
            <a:ext cx="4980562" cy="221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g23ed905b28d_0_1" descr="Valley Children's Hospital - Wikipedia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975" y="2731900"/>
            <a:ext cx="3352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g23ed905b28d_0_1" descr="Fresno State notification of data security incident - Fresno State News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75625" y="2662650"/>
            <a:ext cx="2781300" cy="164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g283b7f0f9d9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3727" y="156926"/>
            <a:ext cx="5415450" cy="4061599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283b7f0f9d9_0_1"/>
          <p:cNvSpPr txBox="1"/>
          <p:nvPr/>
        </p:nvSpPr>
        <p:spPr>
          <a:xfrm>
            <a:off x="343425" y="1056175"/>
            <a:ext cx="2501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Key to the County of Fresno, Sept. 22, 2023</a:t>
            </a:r>
            <a:endParaRPr b="1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83f03f30d4_0_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</a:t>
            </a:r>
            <a:endParaRPr/>
          </a:p>
        </p:txBody>
      </p:sp>
      <p:pic>
        <p:nvPicPr>
          <p:cNvPr id="248" name="Google Shape;248;g283f03f30d4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4950" y="546150"/>
            <a:ext cx="2146650" cy="4301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1d62b9256c_0_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 b="1"/>
              <a:t>Cambodian New Year Celebration</a:t>
            </a:r>
            <a:endParaRPr b="1"/>
          </a:p>
        </p:txBody>
      </p:sp>
      <p:pic>
        <p:nvPicPr>
          <p:cNvPr id="82" name="Google Shape;82;g21d62b9256c_0_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7463" y="1142600"/>
            <a:ext cx="5169075" cy="388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g2516a16ac05_0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6025" y="0"/>
            <a:ext cx="6857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g2516a16ac05_0_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700" y="229145"/>
            <a:ext cx="2009000" cy="7714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g2516a16ac05_0_16"/>
          <p:cNvSpPr txBox="1"/>
          <p:nvPr/>
        </p:nvSpPr>
        <p:spPr>
          <a:xfrm>
            <a:off x="156325" y="1962025"/>
            <a:ext cx="18213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Kingdoms of Asia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Fresno State’s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Dr. Saam Noonsuk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 b="1"/>
              <a:t>President’s Booth</a:t>
            </a:r>
            <a:endParaRPr b="1"/>
          </a:p>
        </p:txBody>
      </p:sp>
      <p:pic>
        <p:nvPicPr>
          <p:cNvPr id="95" name="Google Shape;9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8875" y="66675"/>
            <a:ext cx="3757599" cy="501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g23ed905b28d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9975" y="203125"/>
            <a:ext cx="3557550" cy="473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23ed905b28d_0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50" y="646975"/>
            <a:ext cx="4566802" cy="3429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1d62b9256c_0_93"/>
          <p:cNvSpPr txBox="1">
            <a:spLocks noGrp="1"/>
          </p:cNvSpPr>
          <p:nvPr>
            <p:ph type="body" idx="1"/>
          </p:nvPr>
        </p:nvSpPr>
        <p:spPr>
          <a:xfrm>
            <a:off x="566249" y="2149650"/>
            <a:ext cx="8011500" cy="28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8568"/>
              <a:buNone/>
            </a:pPr>
            <a:r>
              <a:rPr lang="en" sz="2291" b="1">
                <a:solidFill>
                  <a:schemeClr val="dk1"/>
                </a:solidFill>
              </a:rPr>
              <a:t>Special thanks to CSSA President Krishan Malhotra and ASI President Caroline Alvarez. </a:t>
            </a:r>
            <a:r>
              <a:rPr lang="en" sz="3200" b="1">
                <a:solidFill>
                  <a:schemeClr val="dk1"/>
                </a:solidFill>
              </a:rPr>
              <a:t> </a:t>
            </a:r>
            <a:endParaRPr sz="3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56250"/>
              <a:buNone/>
            </a:pPr>
            <a:endParaRPr sz="3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56250"/>
              <a:buNone/>
            </a:pPr>
            <a:r>
              <a:rPr lang="en" sz="3200" b="1">
                <a:solidFill>
                  <a:schemeClr val="dk1"/>
                </a:solidFill>
              </a:rPr>
              <a:t>Awarded the Robert C. Maxon President of the Year, for a second consecutive year (May 7, 2023). </a:t>
            </a:r>
            <a:endParaRPr sz="3200" b="1">
              <a:solidFill>
                <a:schemeClr val="dk1"/>
              </a:solidFill>
            </a:endParaRPr>
          </a:p>
        </p:txBody>
      </p:sp>
      <p:pic>
        <p:nvPicPr>
          <p:cNvPr id="107" name="Google Shape;107;g21d62b9256c_0_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6038" y="31275"/>
            <a:ext cx="6831926" cy="2054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23ed905b28d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23ed905b28d_0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4050" y="675088"/>
            <a:ext cx="5057774" cy="3793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399</Words>
  <Application>Microsoft Office PowerPoint</Application>
  <PresentationFormat>On-screen Show (16:9)</PresentationFormat>
  <Paragraphs>76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Roboto</vt:lpstr>
      <vt:lpstr>Calibri</vt:lpstr>
      <vt:lpstr>Simple Light</vt:lpstr>
      <vt:lpstr>PowerPoint Presentation</vt:lpstr>
      <vt:lpstr>New Vice President of Advancement Brady Crook </vt:lpstr>
      <vt:lpstr>PowerPoint Presentation</vt:lpstr>
      <vt:lpstr>Cambodian New Year Celebration</vt:lpstr>
      <vt:lpstr>PowerPoint Presentation</vt:lpstr>
      <vt:lpstr>President’s Booth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CV RISER Conference June 23, 2023</vt:lpstr>
      <vt:lpstr>PowerPoint Presentation</vt:lpstr>
      <vt:lpstr>Strategic Plan, 2023-2028</vt:lpstr>
      <vt:lpstr>PowerPoint Presentation</vt:lpstr>
      <vt:lpstr>PowerPoint Presentation</vt:lpstr>
      <vt:lpstr>First Day of Classes</vt:lpstr>
      <vt:lpstr>Quarterly meetings with  Dr. Goldsmith and Dr. Copher</vt:lpstr>
      <vt:lpstr>CSU Chancellor:  Dr. Millie García</vt:lpstr>
      <vt:lpstr>First exclusively Spanish-language TV broadcast in FBS college football history! Sept. 9, vs. Eastern Washington</vt:lpstr>
      <vt:lpstr>PowerPoint Presentation</vt:lpstr>
      <vt:lpstr>MOU with Universiti Teknologi MARA Sept. 12, 2023</vt:lpstr>
      <vt:lpstr>PowerPoint Presentation</vt:lpstr>
      <vt:lpstr>RANKINGS</vt:lpstr>
      <vt:lpstr>San Joaquin Black Expo</vt:lpstr>
      <vt:lpstr>PowerPoint Presentation</vt:lpstr>
      <vt:lpstr>PowerPoint Presentation</vt:lpstr>
      <vt:lpstr>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Venita Baker</dc:creator>
  <cp:lastModifiedBy>Venita Baker</cp:lastModifiedBy>
  <cp:revision>1</cp:revision>
  <dcterms:modified xsi:type="dcterms:W3CDTF">2023-09-27T16:20:49Z</dcterms:modified>
</cp:coreProperties>
</file>