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6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6FA7"/>
    <a:srgbClr val="2B6FA5"/>
    <a:srgbClr val="2D6FA3"/>
    <a:srgbClr val="3073A5"/>
    <a:srgbClr val="3174A6"/>
    <a:srgbClr val="2C74A6"/>
    <a:srgbClr val="2C72A6"/>
    <a:srgbClr val="317AB0"/>
    <a:srgbClr val="2C75AA"/>
    <a:srgbClr val="2C7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41"/>
    <p:restoredTop sz="85561" autoAdjust="0"/>
  </p:normalViewPr>
  <p:slideViewPr>
    <p:cSldViewPr>
      <p:cViewPr varScale="1">
        <p:scale>
          <a:sx n="95" d="100"/>
          <a:sy n="95" d="100"/>
        </p:scale>
        <p:origin x="17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443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811AE-FA12-D44B-BD11-EFBAF0AA83AE}" type="datetimeFigureOut">
              <a:rPr lang="en-US" smtClean="0"/>
              <a:pPr/>
              <a:t>10/30/23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5C63-3C5C-8640-866B-3214C5CCE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8DC5B-9267-429A-854D-6DE55F7C2184}" type="datetimeFigureOut">
              <a:rPr lang="en-US" smtClean="0"/>
              <a:pPr/>
              <a:t>10/30/23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B67CE-21F5-432D-9FED-D2DD7C89A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</a:t>
            </a:r>
            <a:r>
              <a:rPr lang="en-US" baseline="0" dirty="0"/>
              <a:t>PowerPoint template is designed to assist you in creating your own university-branded presentation.</a:t>
            </a:r>
          </a:p>
          <a:p>
            <a:r>
              <a:rPr lang="en-US" baseline="0" dirty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70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229600" cy="11429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229600" cy="3429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rgbClr val="DD3B3B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1"/>
            <a:ext cx="6019800" cy="48006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10/30/23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599"/>
            <a:ext cx="8229600" cy="9144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36575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9906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1"/>
            <a:ext cx="51117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1"/>
            <a:ext cx="3008313" cy="365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429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20"/>
          <p:cNvSpPr txBox="1">
            <a:spLocks/>
          </p:cNvSpPr>
          <p:nvPr userDrawn="1"/>
        </p:nvSpPr>
        <p:spPr>
          <a:xfrm>
            <a:off x="457200" y="6324600"/>
            <a:ext cx="5257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Office of Institutional Effectiveness</a:t>
            </a:r>
          </a:p>
        </p:txBody>
      </p:sp>
      <p:pic>
        <p:nvPicPr>
          <p:cNvPr id="10" name="Picture 9" descr="fslogo-sanserif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81001" y="347017"/>
            <a:ext cx="2971799" cy="6359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0"/>
          <p:cNvSpPr txBox="1">
            <a:spLocks/>
          </p:cNvSpPr>
          <p:nvPr userDrawn="1"/>
        </p:nvSpPr>
        <p:spPr>
          <a:xfrm>
            <a:off x="457200" y="6324600"/>
            <a:ext cx="47244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Office of Institutional Effectiveness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>
          <a:xfrm>
            <a:off x="421341" y="2209800"/>
            <a:ext cx="8229600" cy="2133599"/>
          </a:xfrm>
        </p:spPr>
        <p:txBody>
          <a:bodyPr>
            <a:normAutofit/>
          </a:bodyPr>
          <a:lstStyle/>
          <a:p>
            <a:r>
              <a:rPr lang="en-US" sz="6000" cap="small" dirty="0"/>
              <a:t>Enrollment update</a:t>
            </a:r>
          </a:p>
        </p:txBody>
      </p:sp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>
          <a:xfrm>
            <a:off x="457200" y="4876800"/>
            <a:ext cx="8229600" cy="1219200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October 30, </a:t>
            </a:r>
            <a:r>
              <a:rPr lang="en-US" sz="2400" dirty="0">
                <a:solidFill>
                  <a:schemeClr val="tx1"/>
                </a:solidFill>
              </a:rPr>
              <a:t>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32BCD-D6FE-B626-742B-E2412E90E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Total Headcount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559F0E9-65BA-BC00-6FA0-E6B0B80186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522995"/>
              </p:ext>
            </p:extLst>
          </p:nvPr>
        </p:nvGraphicFramePr>
        <p:xfrm>
          <a:off x="457200" y="2048435"/>
          <a:ext cx="82296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6229777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85420120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80692404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8739922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Fall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2023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Δ </a:t>
                      </a:r>
                      <a:r>
                        <a:rPr lang="en-US" dirty="0"/>
                        <a:t>2023:2022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161516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24,946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23,929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23,832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30970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89FB2E8-002F-E48B-A8F2-70530C56FF49}"/>
              </a:ext>
            </a:extLst>
          </p:cNvPr>
          <p:cNvSpPr txBox="1"/>
          <p:nvPr/>
        </p:nvSpPr>
        <p:spPr>
          <a:xfrm>
            <a:off x="381000" y="3666565"/>
            <a:ext cx="24849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Total FTES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71925A4-68CF-2FE0-6885-610F08A62D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584337"/>
              </p:ext>
            </p:extLst>
          </p:nvPr>
        </p:nvGraphicFramePr>
        <p:xfrm>
          <a:off x="457200" y="4800600"/>
          <a:ext cx="8229600" cy="117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57937936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1069962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36302319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152405675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Fall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Δ </a:t>
                      </a:r>
                      <a:r>
                        <a:rPr lang="en-US" dirty="0"/>
                        <a:t>2023:2022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65179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21,773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20,692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20,811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864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56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32BCD-D6FE-B626-742B-E2412E90E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Resident Headcount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559F0E9-65BA-BC00-6FA0-E6B0B80186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829653"/>
              </p:ext>
            </p:extLst>
          </p:nvPr>
        </p:nvGraphicFramePr>
        <p:xfrm>
          <a:off x="457200" y="2048435"/>
          <a:ext cx="8229600" cy="1211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6229777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85420120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80692404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01607716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Fall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Δ </a:t>
                      </a:r>
                      <a:r>
                        <a:rPr lang="en-US" dirty="0"/>
                        <a:t>2023:2022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161516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24,307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23,181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23,018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30970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89FB2E8-002F-E48B-A8F2-70530C56FF49}"/>
              </a:ext>
            </a:extLst>
          </p:cNvPr>
          <p:cNvSpPr txBox="1"/>
          <p:nvPr/>
        </p:nvSpPr>
        <p:spPr>
          <a:xfrm>
            <a:off x="381000" y="3666565"/>
            <a:ext cx="33635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Resident FTES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71925A4-68CF-2FE0-6885-610F08A62D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893980"/>
              </p:ext>
            </p:extLst>
          </p:nvPr>
        </p:nvGraphicFramePr>
        <p:xfrm>
          <a:off x="457200" y="4800600"/>
          <a:ext cx="8229600" cy="117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57937936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1069962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36302319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861785637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Fall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Δ </a:t>
                      </a:r>
                      <a:r>
                        <a:rPr lang="en-US" dirty="0"/>
                        <a:t>2023:2022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65179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21,222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20,060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20,134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864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25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98399-D2C5-F9DD-D842-D99CDE941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Chancellor’s Office Target Allowance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C4F4D84-9E73-E2D1-D0B6-78CE619E96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646229"/>
              </p:ext>
            </p:extLst>
          </p:nvPr>
        </p:nvGraphicFramePr>
        <p:xfrm>
          <a:off x="457200" y="26670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86046151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73587435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811984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Projection of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678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2023-24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∼94% (6% below target)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887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2024-25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&lt;10% below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05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2025-26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&lt;7% below target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977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2026-27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&lt;5% below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698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832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31689-4E4E-63AD-2DE0-AE174D7E6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-year Retention Rate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73FA8C-6087-3186-C9B7-D64C6DB420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774619"/>
              </p:ext>
            </p:extLst>
          </p:nvPr>
        </p:nvGraphicFramePr>
        <p:xfrm>
          <a:off x="457200" y="2667000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370657742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3741664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65516162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60683164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804638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Fall 2018 &gt;2019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2019 &gt;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2020 &gt;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2021 &gt;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2022 &gt;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103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82.4%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76.9%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13698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73A0E4A-D17F-8190-5D36-86F9798F2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619853"/>
              </p:ext>
            </p:extLst>
          </p:nvPr>
        </p:nvGraphicFramePr>
        <p:xfrm>
          <a:off x="457200" y="5143500"/>
          <a:ext cx="8382000" cy="1059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33137290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30761906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98592444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98231285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6050247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r>
                        <a:rPr lang="en-US" dirty="0"/>
                        <a:t>Fall 2018 &gt; </a:t>
                      </a:r>
                      <a:r>
                        <a:rPr lang="en-US" dirty="0" err="1"/>
                        <a:t>Sp</a:t>
                      </a:r>
                      <a:r>
                        <a:rPr lang="en-US" dirty="0"/>
                        <a:t>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2019 &gt; </a:t>
                      </a:r>
                      <a:r>
                        <a:rPr lang="en-US" dirty="0" err="1"/>
                        <a:t>Sp</a:t>
                      </a:r>
                      <a:r>
                        <a:rPr lang="en-US" dirty="0"/>
                        <a:t>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2020 &gt; </a:t>
                      </a:r>
                      <a:r>
                        <a:rPr lang="en-US" dirty="0" err="1"/>
                        <a:t>Sp</a:t>
                      </a:r>
                      <a:r>
                        <a:rPr lang="en-US" dirty="0"/>
                        <a:t>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2021 &gt; </a:t>
                      </a:r>
                      <a:r>
                        <a:rPr lang="en-US" dirty="0" err="1"/>
                        <a:t>Sp</a:t>
                      </a:r>
                      <a:r>
                        <a:rPr lang="en-US" dirty="0"/>
                        <a:t>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2022 &gt; </a:t>
                      </a:r>
                      <a:r>
                        <a:rPr lang="en-US" dirty="0" err="1"/>
                        <a:t>Sp</a:t>
                      </a:r>
                      <a:r>
                        <a:rPr lang="en-US" dirty="0"/>
                        <a:t>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627028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/>
                        <a:t>95.6%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95.7%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69471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BFAC4E4-D428-C97B-9FD6-29D891C1BBFE}"/>
              </a:ext>
            </a:extLst>
          </p:cNvPr>
          <p:cNvSpPr txBox="1"/>
          <p:nvPr/>
        </p:nvSpPr>
        <p:spPr>
          <a:xfrm>
            <a:off x="381000" y="4191000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1</a:t>
            </a:r>
            <a:r>
              <a:rPr lang="en-US" sz="4400" baseline="30000" dirty="0"/>
              <a:t>st</a:t>
            </a:r>
            <a:r>
              <a:rPr lang="en-US" sz="4400" dirty="0"/>
              <a:t>-semester Retention Rate</a:t>
            </a:r>
          </a:p>
        </p:txBody>
      </p:sp>
    </p:spTree>
    <p:extLst>
      <p:ext uri="{BB962C8B-B14F-4D97-AF65-F5344CB8AC3E}">
        <p14:creationId xmlns:p14="http://schemas.microsoft.com/office/powerpoint/2010/main" val="1778261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18748</TotalTime>
  <Words>237</Words>
  <Application>Microsoft Macintosh PowerPoint</Application>
  <PresentationFormat>On-screen Show (4:3)</PresentationFormat>
  <Paragraphs>80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Theme</vt:lpstr>
      <vt:lpstr>Office Theme</vt:lpstr>
      <vt:lpstr>Enrollment update</vt:lpstr>
      <vt:lpstr>Total Headcount</vt:lpstr>
      <vt:lpstr>Resident Headcount</vt:lpstr>
      <vt:lpstr>Chancellor’s Office Target Allowance </vt:lpstr>
      <vt:lpstr>1st-year Retention Rate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Fresno State Powerpoint Template</dc:title>
  <dc:creator>University Communications;Kevin Medeiros</dc:creator>
  <cp:lastModifiedBy>Sergio La Porta</cp:lastModifiedBy>
  <cp:revision>73</cp:revision>
  <dcterms:created xsi:type="dcterms:W3CDTF">2012-05-16T23:31:48Z</dcterms:created>
  <dcterms:modified xsi:type="dcterms:W3CDTF">2023-10-30T18:05:05Z</dcterms:modified>
</cp:coreProperties>
</file>