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7"/>
  </p:notesMasterIdLst>
  <p:handoutMasterIdLst>
    <p:handoutMasterId r:id="rId28"/>
  </p:handoutMasterIdLst>
  <p:sldIdLst>
    <p:sldId id="257" r:id="rId4"/>
    <p:sldId id="332" r:id="rId5"/>
    <p:sldId id="342" r:id="rId6"/>
    <p:sldId id="336" r:id="rId7"/>
    <p:sldId id="355" r:id="rId8"/>
    <p:sldId id="344" r:id="rId9"/>
    <p:sldId id="345" r:id="rId10"/>
    <p:sldId id="348" r:id="rId11"/>
    <p:sldId id="349" r:id="rId12"/>
    <p:sldId id="350" r:id="rId13"/>
    <p:sldId id="322" r:id="rId14"/>
    <p:sldId id="353" r:id="rId15"/>
    <p:sldId id="351" r:id="rId16"/>
    <p:sldId id="346" r:id="rId17"/>
    <p:sldId id="314" r:id="rId18"/>
    <p:sldId id="340" r:id="rId19"/>
    <p:sldId id="347" r:id="rId20"/>
    <p:sldId id="358" r:id="rId21"/>
    <p:sldId id="356" r:id="rId22"/>
    <p:sldId id="354" r:id="rId23"/>
    <p:sldId id="357" r:id="rId24"/>
    <p:sldId id="303" r:id="rId25"/>
    <p:sldId id="331" r:id="rId26"/>
  </p:sldIdLst>
  <p:sldSz cx="9144000" cy="6858000" type="screen4x3"/>
  <p:notesSz cx="9236075" cy="6950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9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FA5"/>
    <a:srgbClr val="DB2203"/>
    <a:srgbClr val="B23532"/>
    <a:srgbClr val="296FA7"/>
    <a:srgbClr val="2D6FA3"/>
    <a:srgbClr val="3073A5"/>
    <a:srgbClr val="3174A6"/>
    <a:srgbClr val="2C74A6"/>
    <a:srgbClr val="2C72A6"/>
    <a:srgbClr val="317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10" autoAdjust="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16" y="78"/>
      </p:cViewPr>
      <p:guideLst>
        <p:guide orient="horz" pos="2189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stor-a.ad.csufresno.edu\AdminServ\AdminServ-Depts\Adm-Shared\Presentations\Data\Employees\Tenured%20Tenure%20Track%20Faculty%20and%20Incremental%20Staff%20and%20MPPs%20update%20April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'[Benefit Expenditures pl 041921.xlsx]Benefit Expenditures'!$A$6:$A$13</c:f>
              <c:strCache>
                <c:ptCount val="8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  <c:pt idx="5">
                  <c:v>2018-19</c:v>
                </c:pt>
                <c:pt idx="6">
                  <c:v>2019-20</c:v>
                </c:pt>
                <c:pt idx="7">
                  <c:v>2020-21</c:v>
                </c:pt>
              </c:strCache>
            </c:strRef>
          </c:cat>
          <c:val>
            <c:numRef>
              <c:f>'[Benefit Expenditures pl 041921.xlsx]Benefit Expenditures'!$B$6:$B$13</c:f>
              <c:numCache>
                <c:formatCode>_("$"* #,##0_);_("$"* \(#,##0\);_("$"* "-"??_);_(@_)</c:formatCode>
                <c:ptCount val="8"/>
                <c:pt idx="0">
                  <c:v>50521115</c:v>
                </c:pt>
                <c:pt idx="1">
                  <c:v>56669786</c:v>
                </c:pt>
                <c:pt idx="2">
                  <c:v>61453575</c:v>
                </c:pt>
                <c:pt idx="3">
                  <c:v>69682634</c:v>
                </c:pt>
                <c:pt idx="4">
                  <c:v>77037358</c:v>
                </c:pt>
                <c:pt idx="5">
                  <c:v>81631185</c:v>
                </c:pt>
                <c:pt idx="6">
                  <c:v>85107120</c:v>
                </c:pt>
                <c:pt idx="7">
                  <c:v>83799442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4F-42D8-B2DD-CFC3CFE58C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8023903"/>
        <c:axId val="1838025151"/>
      </c:barChart>
      <c:catAx>
        <c:axId val="1838023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025151"/>
        <c:crosses val="autoZero"/>
        <c:auto val="1"/>
        <c:lblAlgn val="ctr"/>
        <c:lblOffset val="100"/>
        <c:noMultiLvlLbl val="0"/>
      </c:catAx>
      <c:valAx>
        <c:axId val="1838025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023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Faculty!$A$4</c:f>
              <c:strCache>
                <c:ptCount val="1"/>
                <c:pt idx="0">
                  <c:v>Tenured/Tenure Track Faculty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Faculty!$B$3:$I$3</c:f>
              <c:strCache>
                <c:ptCount val="8"/>
                <c:pt idx="0">
                  <c:v>Fall 2013</c:v>
                </c:pt>
                <c:pt idx="1">
                  <c:v>Fall 2014</c:v>
                </c:pt>
                <c:pt idx="2">
                  <c:v>Fall 2015</c:v>
                </c:pt>
                <c:pt idx="3">
                  <c:v>Fall 2016</c:v>
                </c:pt>
                <c:pt idx="4">
                  <c:v>Fall 2017</c:v>
                </c:pt>
                <c:pt idx="5">
                  <c:v>Fall 2018</c:v>
                </c:pt>
                <c:pt idx="6">
                  <c:v>Fall 2019</c:v>
                </c:pt>
                <c:pt idx="7">
                  <c:v>Fall 2020</c:v>
                </c:pt>
              </c:strCache>
            </c:strRef>
          </c:cat>
          <c:val>
            <c:numRef>
              <c:f>Faculty!$B$4:$I$4</c:f>
              <c:numCache>
                <c:formatCode>#,##0</c:formatCode>
                <c:ptCount val="8"/>
                <c:pt idx="0" formatCode="General">
                  <c:v>556</c:v>
                </c:pt>
                <c:pt idx="1">
                  <c:v>567</c:v>
                </c:pt>
                <c:pt idx="2">
                  <c:v>564</c:v>
                </c:pt>
                <c:pt idx="3">
                  <c:v>597</c:v>
                </c:pt>
                <c:pt idx="4" formatCode="0">
                  <c:v>635</c:v>
                </c:pt>
                <c:pt idx="5" formatCode="General">
                  <c:v>653</c:v>
                </c:pt>
                <c:pt idx="6">
                  <c:v>641</c:v>
                </c:pt>
                <c:pt idx="7" formatCode="General">
                  <c:v>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ED-41D2-A48D-65CDC06D4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8038416"/>
        <c:axId val="758049232"/>
      </c:barChart>
      <c:catAx>
        <c:axId val="75803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049232"/>
        <c:crosses val="autoZero"/>
        <c:auto val="1"/>
        <c:lblAlgn val="ctr"/>
        <c:lblOffset val="100"/>
        <c:noMultiLvlLbl val="0"/>
      </c:catAx>
      <c:valAx>
        <c:axId val="75804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038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002299" cy="347504"/>
          </a:xfrm>
          <a:prstGeom prst="rect">
            <a:avLst/>
          </a:prstGeom>
        </p:spPr>
        <p:txBody>
          <a:bodyPr vert="horz" lIns="92485" tIns="46243" rIns="92485" bIns="462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41" y="1"/>
            <a:ext cx="4002299" cy="347504"/>
          </a:xfrm>
          <a:prstGeom prst="rect">
            <a:avLst/>
          </a:prstGeom>
        </p:spPr>
        <p:txBody>
          <a:bodyPr vert="horz" lIns="92485" tIns="46243" rIns="92485" bIns="46243" rtlCol="0"/>
          <a:lstStyle>
            <a:lvl1pPr algn="r">
              <a:defRPr sz="1200"/>
            </a:lvl1pPr>
          </a:lstStyle>
          <a:p>
            <a:fld id="{935811AE-FA12-D44B-BD11-EFBAF0AA83AE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01365"/>
            <a:ext cx="4002299" cy="347504"/>
          </a:xfrm>
          <a:prstGeom prst="rect">
            <a:avLst/>
          </a:prstGeom>
        </p:spPr>
        <p:txBody>
          <a:bodyPr vert="horz" lIns="92485" tIns="46243" rIns="92485" bIns="462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41" y="6601365"/>
            <a:ext cx="4002299" cy="347504"/>
          </a:xfrm>
          <a:prstGeom prst="rect">
            <a:avLst/>
          </a:prstGeom>
        </p:spPr>
        <p:txBody>
          <a:bodyPr vert="horz" lIns="92485" tIns="46243" rIns="92485" bIns="46243" rtlCol="0" anchor="b"/>
          <a:lstStyle>
            <a:lvl1pPr algn="r">
              <a:defRPr sz="1200"/>
            </a:lvl1pPr>
          </a:lstStyle>
          <a:p>
            <a:fld id="{F93E5C63-3C5C-8640-866B-3214C5CCE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9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002299" cy="347504"/>
          </a:xfrm>
          <a:prstGeom prst="rect">
            <a:avLst/>
          </a:prstGeom>
        </p:spPr>
        <p:txBody>
          <a:bodyPr vert="horz" lIns="92485" tIns="46243" rIns="92485" bIns="462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41" y="1"/>
            <a:ext cx="4002299" cy="347504"/>
          </a:xfrm>
          <a:prstGeom prst="rect">
            <a:avLst/>
          </a:prstGeom>
        </p:spPr>
        <p:txBody>
          <a:bodyPr vert="horz" lIns="92485" tIns="46243" rIns="92485" bIns="46243" rtlCol="0"/>
          <a:lstStyle>
            <a:lvl1pPr algn="r">
              <a:defRPr sz="1200"/>
            </a:lvl1pPr>
          </a:lstStyle>
          <a:p>
            <a:fld id="{F298DC5B-9267-429A-854D-6DE55F7C2184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79725" y="520700"/>
            <a:ext cx="3476625" cy="2606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5" tIns="46243" rIns="92485" bIns="462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01287"/>
            <a:ext cx="7388860" cy="3127534"/>
          </a:xfrm>
          <a:prstGeom prst="rect">
            <a:avLst/>
          </a:prstGeom>
        </p:spPr>
        <p:txBody>
          <a:bodyPr vert="horz" lIns="92485" tIns="46243" rIns="92485" bIns="4624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01365"/>
            <a:ext cx="4002299" cy="347504"/>
          </a:xfrm>
          <a:prstGeom prst="rect">
            <a:avLst/>
          </a:prstGeom>
        </p:spPr>
        <p:txBody>
          <a:bodyPr vert="horz" lIns="92485" tIns="46243" rIns="92485" bIns="462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41" y="6601365"/>
            <a:ext cx="4002299" cy="347504"/>
          </a:xfrm>
          <a:prstGeom prst="rect">
            <a:avLst/>
          </a:prstGeom>
        </p:spPr>
        <p:txBody>
          <a:bodyPr vert="horz" lIns="92485" tIns="46243" rIns="92485" bIns="46243" rtlCol="0" anchor="b"/>
          <a:lstStyle>
            <a:lvl1pPr algn="r">
              <a:defRPr sz="1200"/>
            </a:lvl1pPr>
          </a:lstStyle>
          <a:p>
            <a:fld id="{20BB67CE-21F5-432D-9FED-D2DD7C89A7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36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34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94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33">
              <a:defRPr/>
            </a:pPr>
            <a:fld id="{20BB67CE-21F5-432D-9FED-D2DD7C89A76E}" type="slidenum">
              <a:rPr lang="en-US">
                <a:solidFill>
                  <a:prstClr val="black"/>
                </a:solidFill>
                <a:latin typeface="Calibri"/>
              </a:rPr>
              <a:pPr defTabSz="914333">
                <a:defRPr/>
              </a:pPr>
              <a:t>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1334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33">
              <a:defRPr/>
            </a:pPr>
            <a:fld id="{20BB67CE-21F5-432D-9FED-D2DD7C89A76E}" type="slidenum">
              <a:rPr lang="en-US">
                <a:solidFill>
                  <a:prstClr val="black"/>
                </a:solidFill>
                <a:latin typeface="Calibri"/>
              </a:rPr>
              <a:pPr defTabSz="914333">
                <a:defRPr/>
              </a:pPr>
              <a:t>12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3893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320">
              <a:defRPr/>
            </a:pPr>
            <a:fld id="{CD94DC9E-99CB-4016-AC7A-F169D9ABEBCF}" type="slidenum">
              <a:rPr lang="en-US">
                <a:solidFill>
                  <a:prstClr val="black"/>
                </a:solidFill>
                <a:latin typeface="Calibri"/>
              </a:rPr>
              <a:pPr defTabSz="913320">
                <a:defRPr/>
              </a:pPr>
              <a:t>15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2531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229600" cy="3429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rgbClr val="DD3B3B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1"/>
            <a:ext cx="6019800" cy="48006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030099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BA3EAE-7850-424A-BA9C-3BF5AD1DBF0F}" type="datetime1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254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90835-05EA-48D6-8B5F-878972F47EF7}" type="datetime1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996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9DE5E0-E28D-4EAC-BCBE-093C3E578640}" type="datetime1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991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6F8624-2A15-42E0-B89C-C594FF36D73D}" type="datetime1">
              <a:rPr lang="en-US" smtClean="0"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93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270D79-FF18-4B52-B5BC-982A211441B4}" type="datetime1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78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EC7F15-16F2-4D8D-82B0-E8EDD3360F33}" type="datetime1">
              <a:rPr lang="en-US" smtClean="0"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3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599"/>
            <a:ext cx="8229600" cy="9144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36575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F2874B-4B71-412A-BE05-FB8506DB793D}" type="datetime1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271CDE-81A3-4138-BE3D-F49675BCC420}" type="datetime1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116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E613B9-1BF3-4702-9E8F-EC955BA51D60}" type="datetime1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766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237153-E152-4C95-B91F-CC57078DFC3E}" type="datetime1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9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9906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1"/>
            <a:ext cx="51117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1"/>
            <a:ext cx="3008313" cy="365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429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20"/>
          <p:cNvSpPr txBox="1">
            <a:spLocks/>
          </p:cNvSpPr>
          <p:nvPr userDrawn="1"/>
        </p:nvSpPr>
        <p:spPr>
          <a:xfrm>
            <a:off x="457200" y="6324600"/>
            <a:ext cx="5257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fslogo-sanserif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81001" y="347017"/>
            <a:ext cx="2971799" cy="6359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0"/>
          <p:cNvSpPr txBox="1">
            <a:spLocks/>
          </p:cNvSpPr>
          <p:nvPr userDrawn="1"/>
        </p:nvSpPr>
        <p:spPr>
          <a:xfrm>
            <a:off x="457200" y="6324600"/>
            <a:ext cx="47244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0"/>
          <p:cNvSpPr txBox="1">
            <a:spLocks/>
          </p:cNvSpPr>
          <p:nvPr userDrawn="1"/>
        </p:nvSpPr>
        <p:spPr>
          <a:xfrm>
            <a:off x="457200" y="6324600"/>
            <a:ext cx="47244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25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Campus Budget Discussion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219200" y="3437792"/>
            <a:ext cx="6400800" cy="1752600"/>
          </a:xfrm>
        </p:spPr>
        <p:txBody>
          <a:bodyPr/>
          <a:lstStyle/>
          <a:p>
            <a:r>
              <a:rPr lang="en-US" dirty="0"/>
              <a:t>Presentation to Academic Senate</a:t>
            </a:r>
          </a:p>
          <a:p>
            <a:r>
              <a:rPr lang="en-US" dirty="0"/>
              <a:t>May 3, 2021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2924663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762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Level A Overview</a:t>
            </a:r>
            <a:br>
              <a:rPr lang="en-US" dirty="0"/>
            </a:br>
            <a:r>
              <a:rPr lang="en-US" sz="3600" dirty="0"/>
              <a:t>Advancement</a:t>
            </a:r>
            <a:br>
              <a:rPr lang="en-US" dirty="0"/>
            </a:br>
            <a:br>
              <a:rPr lang="en-US" sz="3600" dirty="0"/>
            </a:b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BC1DB2-01AC-B441-9558-4E232BF15336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BFB8287B-BD44-4C2F-B918-C5D8A33AD00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208666"/>
          <a:ext cx="8229601" cy="3125334"/>
        </p:xfrm>
        <a:graphic>
          <a:graphicData uri="http://schemas.openxmlformats.org/drawingml/2006/table">
            <a:tbl>
              <a:tblPr/>
              <a:tblGrid>
                <a:gridCol w="2047655">
                  <a:extLst>
                    <a:ext uri="{9D8B030D-6E8A-4147-A177-3AD203B41FA5}">
                      <a16:colId xmlns:a16="http://schemas.microsoft.com/office/drawing/2014/main" val="1273733247"/>
                    </a:ext>
                  </a:extLst>
                </a:gridCol>
                <a:gridCol w="85752">
                  <a:extLst>
                    <a:ext uri="{9D8B030D-6E8A-4147-A177-3AD203B41FA5}">
                      <a16:colId xmlns:a16="http://schemas.microsoft.com/office/drawing/2014/main" val="2986382028"/>
                    </a:ext>
                  </a:extLst>
                </a:gridCol>
                <a:gridCol w="935477">
                  <a:extLst>
                    <a:ext uri="{9D8B030D-6E8A-4147-A177-3AD203B41FA5}">
                      <a16:colId xmlns:a16="http://schemas.microsoft.com/office/drawing/2014/main" val="4183365908"/>
                    </a:ext>
                  </a:extLst>
                </a:gridCol>
                <a:gridCol w="72760">
                  <a:extLst>
                    <a:ext uri="{9D8B030D-6E8A-4147-A177-3AD203B41FA5}">
                      <a16:colId xmlns:a16="http://schemas.microsoft.com/office/drawing/2014/main" val="976384804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3394575079"/>
                    </a:ext>
                  </a:extLst>
                </a:gridCol>
                <a:gridCol w="93547">
                  <a:extLst>
                    <a:ext uri="{9D8B030D-6E8A-4147-A177-3AD203B41FA5}">
                      <a16:colId xmlns:a16="http://schemas.microsoft.com/office/drawing/2014/main" val="3369530578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1805868072"/>
                    </a:ext>
                  </a:extLst>
                </a:gridCol>
                <a:gridCol w="103942">
                  <a:extLst>
                    <a:ext uri="{9D8B030D-6E8A-4147-A177-3AD203B41FA5}">
                      <a16:colId xmlns:a16="http://schemas.microsoft.com/office/drawing/2014/main" val="1191868937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698881780"/>
                    </a:ext>
                  </a:extLst>
                </a:gridCol>
                <a:gridCol w="103942">
                  <a:extLst>
                    <a:ext uri="{9D8B030D-6E8A-4147-A177-3AD203B41FA5}">
                      <a16:colId xmlns:a16="http://schemas.microsoft.com/office/drawing/2014/main" val="2673525981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2029319111"/>
                    </a:ext>
                  </a:extLst>
                </a:gridCol>
                <a:gridCol w="85752">
                  <a:extLst>
                    <a:ext uri="{9D8B030D-6E8A-4147-A177-3AD203B41FA5}">
                      <a16:colId xmlns:a16="http://schemas.microsoft.com/office/drawing/2014/main" val="2860100060"/>
                    </a:ext>
                  </a:extLst>
                </a:gridCol>
                <a:gridCol w="990046">
                  <a:extLst>
                    <a:ext uri="{9D8B030D-6E8A-4147-A177-3AD203B41FA5}">
                      <a16:colId xmlns:a16="http://schemas.microsoft.com/office/drawing/2014/main" val="1908519282"/>
                    </a:ext>
                  </a:extLst>
                </a:gridCol>
              </a:tblGrid>
              <a:tr h="58596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2015-16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2016-17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2017-18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2018-19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2019-20  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2020-21  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228171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Prior Year Level A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4,046,801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4,393,787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4,287,425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4,280,855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4,470,451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4,863,473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549978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Comp Increase Adj PY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74,064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62,528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39,648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101,322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73,728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71,640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194978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Equity Increase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13,812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15,126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102060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Risk Pool Assessment (PY)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27,218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18,108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26,696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37,539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51,993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094537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Restoration Benefit Pool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616267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Campus Adjustments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(214,524)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(56,196)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50,000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200,000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(668,509)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891271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Compensation Augmentation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39,096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20,821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52,728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51,540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840576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New Level A 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250,000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75,343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340781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Risk Pool Assessment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(18,108)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(26,696)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(37,539)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(51,993)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(59,582)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934398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4,393,787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4,287,425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4,280,855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4,470,451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4,863,473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4,266,604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644618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Level A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134,821,084 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144,295,546 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151,958,176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157,276,451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171,705,993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161,784,456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727800"/>
                  </a:ext>
                </a:extLst>
              </a:tr>
              <a:tr h="390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% of Level A Allocation excluding centrally managed funds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542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538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762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Level A Overview</a:t>
            </a:r>
            <a:br>
              <a:rPr lang="en-US" dirty="0"/>
            </a:br>
            <a:r>
              <a:rPr lang="en-US" sz="3600" dirty="0"/>
              <a:t>Office of the President</a:t>
            </a:r>
            <a:br>
              <a:rPr lang="en-US" sz="3600" dirty="0"/>
            </a:b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BC1DB2-01AC-B441-9558-4E232BF15336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B028065-D74B-475F-8958-E876E79994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183404"/>
          <a:ext cx="8229601" cy="3074396"/>
        </p:xfrm>
        <a:graphic>
          <a:graphicData uri="http://schemas.openxmlformats.org/drawingml/2006/table">
            <a:tbl>
              <a:tblPr/>
              <a:tblGrid>
                <a:gridCol w="2047655">
                  <a:extLst>
                    <a:ext uri="{9D8B030D-6E8A-4147-A177-3AD203B41FA5}">
                      <a16:colId xmlns:a16="http://schemas.microsoft.com/office/drawing/2014/main" val="206041552"/>
                    </a:ext>
                  </a:extLst>
                </a:gridCol>
                <a:gridCol w="85752">
                  <a:extLst>
                    <a:ext uri="{9D8B030D-6E8A-4147-A177-3AD203B41FA5}">
                      <a16:colId xmlns:a16="http://schemas.microsoft.com/office/drawing/2014/main" val="1202466258"/>
                    </a:ext>
                  </a:extLst>
                </a:gridCol>
                <a:gridCol w="935477">
                  <a:extLst>
                    <a:ext uri="{9D8B030D-6E8A-4147-A177-3AD203B41FA5}">
                      <a16:colId xmlns:a16="http://schemas.microsoft.com/office/drawing/2014/main" val="1849117774"/>
                    </a:ext>
                  </a:extLst>
                </a:gridCol>
                <a:gridCol w="72760">
                  <a:extLst>
                    <a:ext uri="{9D8B030D-6E8A-4147-A177-3AD203B41FA5}">
                      <a16:colId xmlns:a16="http://schemas.microsoft.com/office/drawing/2014/main" val="2992776677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3005464013"/>
                    </a:ext>
                  </a:extLst>
                </a:gridCol>
                <a:gridCol w="93547">
                  <a:extLst>
                    <a:ext uri="{9D8B030D-6E8A-4147-A177-3AD203B41FA5}">
                      <a16:colId xmlns:a16="http://schemas.microsoft.com/office/drawing/2014/main" val="2539240597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553457099"/>
                    </a:ext>
                  </a:extLst>
                </a:gridCol>
                <a:gridCol w="103942">
                  <a:extLst>
                    <a:ext uri="{9D8B030D-6E8A-4147-A177-3AD203B41FA5}">
                      <a16:colId xmlns:a16="http://schemas.microsoft.com/office/drawing/2014/main" val="3219551384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2530546104"/>
                    </a:ext>
                  </a:extLst>
                </a:gridCol>
                <a:gridCol w="103942">
                  <a:extLst>
                    <a:ext uri="{9D8B030D-6E8A-4147-A177-3AD203B41FA5}">
                      <a16:colId xmlns:a16="http://schemas.microsoft.com/office/drawing/2014/main" val="4030808733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3627630775"/>
                    </a:ext>
                  </a:extLst>
                </a:gridCol>
                <a:gridCol w="85752">
                  <a:extLst>
                    <a:ext uri="{9D8B030D-6E8A-4147-A177-3AD203B41FA5}">
                      <a16:colId xmlns:a16="http://schemas.microsoft.com/office/drawing/2014/main" val="1038572702"/>
                    </a:ext>
                  </a:extLst>
                </a:gridCol>
                <a:gridCol w="990046">
                  <a:extLst>
                    <a:ext uri="{9D8B030D-6E8A-4147-A177-3AD203B41FA5}">
                      <a16:colId xmlns:a16="http://schemas.microsoft.com/office/drawing/2014/main" val="3598989925"/>
                    </a:ext>
                  </a:extLst>
                </a:gridCol>
              </a:tblGrid>
              <a:tr h="773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2015-16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2016-17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2017-18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2018-19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2019-20 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2020-21  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090644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112776"/>
                  </a:ext>
                </a:extLst>
              </a:tr>
              <a:tr h="187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Prior Year Level A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1,121,493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1,434,068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1,444,744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1,460,656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1,484,314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1,552,681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934352"/>
                  </a:ext>
                </a:extLst>
              </a:tr>
              <a:tr h="187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Comp Increase Adj PY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6,984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8,264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14,196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20,790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22,236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23,052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721139"/>
                  </a:ext>
                </a:extLst>
              </a:tr>
              <a:tr h="187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Equity Increase Adjustment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907652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Campus Adjustments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250,000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(293,266)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412174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Compensation Augmentation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2,412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1,716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2,868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2,952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599760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New Level A Funding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55,591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43,179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361910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Risk Pool Assessment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937216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1,434,068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1,444,744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1,460,656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1,484,314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1,552,681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1,282,467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205749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Level A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134,821,084 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144,295,546 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151,958,176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157,276,451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171,705,993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161,784,456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169368"/>
                  </a:ext>
                </a:extLst>
              </a:tr>
              <a:tr h="3476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% of Level A Allocation excluding centrally managed funds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718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768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762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Level A Overview</a:t>
            </a:r>
            <a:br>
              <a:rPr lang="en-US" dirty="0"/>
            </a:br>
            <a:r>
              <a:rPr lang="en-US" sz="3600" dirty="0"/>
              <a:t>Technology Services</a:t>
            </a:r>
            <a:br>
              <a:rPr lang="en-US" dirty="0"/>
            </a:br>
            <a:br>
              <a:rPr lang="en-US" sz="3600" dirty="0"/>
            </a:br>
            <a:endParaRPr lang="en-US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999514" y="6547278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BC1DB2-01AC-B441-9558-4E232BF15336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7714" y="6112184"/>
            <a:ext cx="7870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    $140,000 allocated after Level A was finalized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    $280,000 = $140,000 in 2018-19 and $140,000 in 2019-20.   Funding was made permanent in 2019-20.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C6F78C01-D433-4887-AD8F-0535C4EFF5A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088608"/>
          <a:ext cx="8229601" cy="3321592"/>
        </p:xfrm>
        <a:graphic>
          <a:graphicData uri="http://schemas.openxmlformats.org/drawingml/2006/table">
            <a:tbl>
              <a:tblPr/>
              <a:tblGrid>
                <a:gridCol w="2047655">
                  <a:extLst>
                    <a:ext uri="{9D8B030D-6E8A-4147-A177-3AD203B41FA5}">
                      <a16:colId xmlns:a16="http://schemas.microsoft.com/office/drawing/2014/main" val="69320984"/>
                    </a:ext>
                  </a:extLst>
                </a:gridCol>
                <a:gridCol w="85752">
                  <a:extLst>
                    <a:ext uri="{9D8B030D-6E8A-4147-A177-3AD203B41FA5}">
                      <a16:colId xmlns:a16="http://schemas.microsoft.com/office/drawing/2014/main" val="2177609574"/>
                    </a:ext>
                  </a:extLst>
                </a:gridCol>
                <a:gridCol w="935477">
                  <a:extLst>
                    <a:ext uri="{9D8B030D-6E8A-4147-A177-3AD203B41FA5}">
                      <a16:colId xmlns:a16="http://schemas.microsoft.com/office/drawing/2014/main" val="940241650"/>
                    </a:ext>
                  </a:extLst>
                </a:gridCol>
                <a:gridCol w="72760">
                  <a:extLst>
                    <a:ext uri="{9D8B030D-6E8A-4147-A177-3AD203B41FA5}">
                      <a16:colId xmlns:a16="http://schemas.microsoft.com/office/drawing/2014/main" val="2324734746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1515725275"/>
                    </a:ext>
                  </a:extLst>
                </a:gridCol>
                <a:gridCol w="93547">
                  <a:extLst>
                    <a:ext uri="{9D8B030D-6E8A-4147-A177-3AD203B41FA5}">
                      <a16:colId xmlns:a16="http://schemas.microsoft.com/office/drawing/2014/main" val="26791992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3974608693"/>
                    </a:ext>
                  </a:extLst>
                </a:gridCol>
                <a:gridCol w="103942">
                  <a:extLst>
                    <a:ext uri="{9D8B030D-6E8A-4147-A177-3AD203B41FA5}">
                      <a16:colId xmlns:a16="http://schemas.microsoft.com/office/drawing/2014/main" val="1886556821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2369024657"/>
                    </a:ext>
                  </a:extLst>
                </a:gridCol>
                <a:gridCol w="103942">
                  <a:extLst>
                    <a:ext uri="{9D8B030D-6E8A-4147-A177-3AD203B41FA5}">
                      <a16:colId xmlns:a16="http://schemas.microsoft.com/office/drawing/2014/main" val="2097538333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409764844"/>
                    </a:ext>
                  </a:extLst>
                </a:gridCol>
                <a:gridCol w="85752">
                  <a:extLst>
                    <a:ext uri="{9D8B030D-6E8A-4147-A177-3AD203B41FA5}">
                      <a16:colId xmlns:a16="http://schemas.microsoft.com/office/drawing/2014/main" val="3214109121"/>
                    </a:ext>
                  </a:extLst>
                </a:gridCol>
                <a:gridCol w="990046">
                  <a:extLst>
                    <a:ext uri="{9D8B030D-6E8A-4147-A177-3AD203B41FA5}">
                      <a16:colId xmlns:a16="http://schemas.microsoft.com/office/drawing/2014/main" val="1906152463"/>
                    </a:ext>
                  </a:extLst>
                </a:gridCol>
              </a:tblGrid>
              <a:tr h="58596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2015-16 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2016-17 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2017-18 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2018-19 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2019-20   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2020-21   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947920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Prior Year Level A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7,755,601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8,660,161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8,687,377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9,228,494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9,683,253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10,445,427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994926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Comp Increase Adj PY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139,020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102,756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17,244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186,422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21,744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28,860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142844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Equity Increase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36,180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48,223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12613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Risk Pool Assessment (PY)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9,964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5,088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3,746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6,520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7,479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229266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GI 2025 Funding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272,640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209,655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685524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Restoration Benefit Pool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636776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Campus Adjustments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383,566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(550,081)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206,196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80,000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280,000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(1,969,775)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949106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Compensation Augmentation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152,336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110,796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189,296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197,059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399674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New Level A Funding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340,918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264,801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01211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Risk Pool Assessment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(5,088)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(3,746)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(6,520)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(7,479)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(8,909)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90995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8,660,161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8,687,377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9,228,494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9,683,253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10,445,427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8,504,512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480338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Level A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134,821,084 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144,295,546 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151,958,176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157,276,451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171,705,993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161,784,456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900752"/>
                  </a:ext>
                </a:extLst>
              </a:tr>
              <a:tr h="391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% of Level A Allocation excluding centrally managed funds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6082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19800" y="3433045"/>
            <a:ext cx="304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91400" y="3778922"/>
            <a:ext cx="304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7899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762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Level A Overview</a:t>
            </a:r>
            <a:br>
              <a:rPr lang="en-US" dirty="0"/>
            </a:br>
            <a:r>
              <a:rPr lang="en-US" sz="3600" dirty="0"/>
              <a:t>Athletics</a:t>
            </a:r>
            <a:br>
              <a:rPr lang="en-US" dirty="0"/>
            </a:br>
            <a:br>
              <a:rPr lang="en-US" sz="3600" dirty="0"/>
            </a:b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4200" y="647700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BC1DB2-01AC-B441-9558-4E232BF15336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26E4E3BE-9FF0-400C-ACCB-5397F59BB9D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271171"/>
          <a:ext cx="8229601" cy="2986629"/>
        </p:xfrm>
        <a:graphic>
          <a:graphicData uri="http://schemas.openxmlformats.org/drawingml/2006/table">
            <a:tbl>
              <a:tblPr/>
              <a:tblGrid>
                <a:gridCol w="2047655">
                  <a:extLst>
                    <a:ext uri="{9D8B030D-6E8A-4147-A177-3AD203B41FA5}">
                      <a16:colId xmlns:a16="http://schemas.microsoft.com/office/drawing/2014/main" val="1351281953"/>
                    </a:ext>
                  </a:extLst>
                </a:gridCol>
                <a:gridCol w="85752">
                  <a:extLst>
                    <a:ext uri="{9D8B030D-6E8A-4147-A177-3AD203B41FA5}">
                      <a16:colId xmlns:a16="http://schemas.microsoft.com/office/drawing/2014/main" val="2301727418"/>
                    </a:ext>
                  </a:extLst>
                </a:gridCol>
                <a:gridCol w="935477">
                  <a:extLst>
                    <a:ext uri="{9D8B030D-6E8A-4147-A177-3AD203B41FA5}">
                      <a16:colId xmlns:a16="http://schemas.microsoft.com/office/drawing/2014/main" val="446612577"/>
                    </a:ext>
                  </a:extLst>
                </a:gridCol>
                <a:gridCol w="72760">
                  <a:extLst>
                    <a:ext uri="{9D8B030D-6E8A-4147-A177-3AD203B41FA5}">
                      <a16:colId xmlns:a16="http://schemas.microsoft.com/office/drawing/2014/main" val="2971268874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130156213"/>
                    </a:ext>
                  </a:extLst>
                </a:gridCol>
                <a:gridCol w="93547">
                  <a:extLst>
                    <a:ext uri="{9D8B030D-6E8A-4147-A177-3AD203B41FA5}">
                      <a16:colId xmlns:a16="http://schemas.microsoft.com/office/drawing/2014/main" val="2068198049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1321343868"/>
                    </a:ext>
                  </a:extLst>
                </a:gridCol>
                <a:gridCol w="103942">
                  <a:extLst>
                    <a:ext uri="{9D8B030D-6E8A-4147-A177-3AD203B41FA5}">
                      <a16:colId xmlns:a16="http://schemas.microsoft.com/office/drawing/2014/main" val="4018193756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2531676"/>
                    </a:ext>
                  </a:extLst>
                </a:gridCol>
                <a:gridCol w="103942">
                  <a:extLst>
                    <a:ext uri="{9D8B030D-6E8A-4147-A177-3AD203B41FA5}">
                      <a16:colId xmlns:a16="http://schemas.microsoft.com/office/drawing/2014/main" val="1965366178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3192668311"/>
                    </a:ext>
                  </a:extLst>
                </a:gridCol>
                <a:gridCol w="85752">
                  <a:extLst>
                    <a:ext uri="{9D8B030D-6E8A-4147-A177-3AD203B41FA5}">
                      <a16:colId xmlns:a16="http://schemas.microsoft.com/office/drawing/2014/main" val="1792058492"/>
                    </a:ext>
                  </a:extLst>
                </a:gridCol>
                <a:gridCol w="990046">
                  <a:extLst>
                    <a:ext uri="{9D8B030D-6E8A-4147-A177-3AD203B41FA5}">
                      <a16:colId xmlns:a16="http://schemas.microsoft.com/office/drawing/2014/main" val="3615869942"/>
                    </a:ext>
                  </a:extLst>
                </a:gridCol>
              </a:tblGrid>
              <a:tr h="58596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2015-16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2016-17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2017-18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2018-19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2019-20  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2020-21 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548378"/>
                  </a:ext>
                </a:extLst>
              </a:tr>
              <a:tr h="182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Prior Year Level A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3,970,354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4,472,890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4,645,609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4,765,455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5,812,772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6,120,298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960568"/>
                  </a:ext>
                </a:extLst>
              </a:tr>
              <a:tr h="182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Comp Increase Adj PY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100,624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47,880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57,696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78,456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137,660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87,852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150321"/>
                  </a:ext>
                </a:extLst>
              </a:tr>
              <a:tr h="182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Equity Increase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1,992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4053314"/>
                  </a:ext>
                </a:extLst>
              </a:tr>
              <a:tr h="357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Risk Pool Assessment (Prior Year)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1,248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1,328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2,205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10,342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14,949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293994"/>
                  </a:ext>
                </a:extLst>
              </a:tr>
              <a:tr h="182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Campus Adjustments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970,000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-  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2,050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903227"/>
                  </a:ext>
                </a:extLst>
              </a:tr>
              <a:tr h="182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Compensation Augmentation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125,716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70,287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3,468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89,088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584629"/>
                  </a:ext>
                </a:extLst>
              </a:tr>
              <a:tr h="182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New Level A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400,000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81,952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777699"/>
                  </a:ext>
                </a:extLst>
              </a:tr>
              <a:tr h="182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Risk Pool Assessment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(1,328)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(2,205)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(10,342)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(14,949)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(16,123)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785088"/>
                  </a:ext>
                </a:extLst>
              </a:tr>
              <a:tr h="182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4,472,890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4,645,609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4,765,455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5,812,772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6,120,298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6,210,200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386336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Level A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134,821,084 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144,295,546 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151,958,176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157,276,451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171,705,993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161,784,456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468185"/>
                  </a:ext>
                </a:extLst>
              </a:tr>
              <a:tr h="377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% of Level A Allocation excluding centrally managed funds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870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831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/>
              <a:t>Athletics</a:t>
            </a:r>
            <a:br>
              <a:rPr lang="en-US" sz="4000" b="1" dirty="0">
                <a:solidFill>
                  <a:schemeClr val="tx2"/>
                </a:solidFill>
              </a:rPr>
            </a:b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70637"/>
            <a:ext cx="381000" cy="365125"/>
          </a:xfrm>
        </p:spPr>
        <p:txBody>
          <a:bodyPr/>
          <a:lstStyle/>
          <a:p>
            <a:fld id="{80C92BCB-CE5F-4D30-B380-9712AEBB36CB}" type="slidenum">
              <a:rPr lang="en-US" sz="1000" smtClean="0"/>
              <a:pPr/>
              <a:t>14</a:t>
            </a:fld>
            <a:endParaRPr lang="en-US" sz="1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EDA71D-CAFB-41EF-8DC1-81114538F30D}"/>
              </a:ext>
            </a:extLst>
          </p:cNvPr>
          <p:cNvSpPr txBox="1"/>
          <p:nvPr/>
        </p:nvSpPr>
        <p:spPr>
          <a:xfrm>
            <a:off x="2743200" y="2863209"/>
            <a:ext cx="304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4B4C32-700C-4BD2-BCCD-A690C9C74DFC}"/>
              </a:ext>
            </a:extLst>
          </p:cNvPr>
          <p:cNvSpPr txBox="1"/>
          <p:nvPr/>
        </p:nvSpPr>
        <p:spPr>
          <a:xfrm>
            <a:off x="304800" y="6370637"/>
            <a:ext cx="259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 = Includes Bulldog Beat Scholarship funds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CCAB87-7C7A-4EE1-B03D-A3CC08BCB2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500019"/>
              </p:ext>
            </p:extLst>
          </p:nvPr>
        </p:nvGraphicFramePr>
        <p:xfrm>
          <a:off x="381000" y="2362200"/>
          <a:ext cx="8229602" cy="2362196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734558971"/>
                    </a:ext>
                  </a:extLst>
                </a:gridCol>
                <a:gridCol w="899770">
                  <a:extLst>
                    <a:ext uri="{9D8B030D-6E8A-4147-A177-3AD203B41FA5}">
                      <a16:colId xmlns:a16="http://schemas.microsoft.com/office/drawing/2014/main" val="770355528"/>
                    </a:ext>
                  </a:extLst>
                </a:gridCol>
                <a:gridCol w="899770">
                  <a:extLst>
                    <a:ext uri="{9D8B030D-6E8A-4147-A177-3AD203B41FA5}">
                      <a16:colId xmlns:a16="http://schemas.microsoft.com/office/drawing/2014/main" val="2919189928"/>
                    </a:ext>
                  </a:extLst>
                </a:gridCol>
                <a:gridCol w="899770">
                  <a:extLst>
                    <a:ext uri="{9D8B030D-6E8A-4147-A177-3AD203B41FA5}">
                      <a16:colId xmlns:a16="http://schemas.microsoft.com/office/drawing/2014/main" val="470386463"/>
                    </a:ext>
                  </a:extLst>
                </a:gridCol>
                <a:gridCol w="899770">
                  <a:extLst>
                    <a:ext uri="{9D8B030D-6E8A-4147-A177-3AD203B41FA5}">
                      <a16:colId xmlns:a16="http://schemas.microsoft.com/office/drawing/2014/main" val="1126625219"/>
                    </a:ext>
                  </a:extLst>
                </a:gridCol>
                <a:gridCol w="899770">
                  <a:extLst>
                    <a:ext uri="{9D8B030D-6E8A-4147-A177-3AD203B41FA5}">
                      <a16:colId xmlns:a16="http://schemas.microsoft.com/office/drawing/2014/main" val="1393838311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281282134"/>
                    </a:ext>
                  </a:extLst>
                </a:gridCol>
              </a:tblGrid>
              <a:tr h="18059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2015-16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2020-21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282404"/>
                  </a:ext>
                </a:extLst>
              </a:tr>
              <a:tr h="18059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4,472,890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4,645,609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4,765,455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5,812,772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6,208,150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6,257,958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143789"/>
                  </a:ext>
                </a:extLst>
              </a:tr>
              <a:tr h="18059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Benefit Pool Allocation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2,550,574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3,043,077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3,028,662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3,191,017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3,450,868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3,353,900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549538"/>
                  </a:ext>
                </a:extLst>
              </a:tr>
              <a:tr h="18059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Recurring Operating Expense (Tuition Reserve)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4,387,935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4,733,775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4,746,078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5,468,843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5,321,106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3,431,156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611560"/>
                  </a:ext>
                </a:extLst>
              </a:tr>
              <a:tr h="187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One-Time Capital/Operating (Tuition Reserve)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1,073,289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1,371,366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4,086,593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1,922,659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1,520,210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062880"/>
                  </a:ext>
                </a:extLst>
              </a:tr>
              <a:tr h="180596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Subtotal: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12,484,688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13,793,827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16,626,788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16,395,291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16,500,334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13,043,014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724341"/>
                  </a:ext>
                </a:extLst>
              </a:tr>
              <a:tr h="18059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Financial Aid - One Time Allocation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144,678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143,000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-  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-  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2,000,000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527551"/>
                  </a:ext>
                </a:extLst>
              </a:tr>
              <a:tr h="18059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 Fees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4,004,368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4,051,568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4,110,223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4,072,653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3,970,621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4,416,000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739471"/>
                  </a:ext>
                </a:extLst>
              </a:tr>
              <a:tr h="187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 Body Association Fees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323,870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312,243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333,615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329,918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321,543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336,000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665673"/>
                  </a:ext>
                </a:extLst>
              </a:tr>
              <a:tr h="180596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(Fees):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4,472,916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4,506,811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4,443,838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4,402,571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6,292,164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4,752,000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443922"/>
                  </a:ext>
                </a:extLst>
              </a:tr>
              <a:tr h="18059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38046"/>
                  </a:ext>
                </a:extLst>
              </a:tr>
              <a:tr h="180596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UNIVERSITY SUPPORT: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16,957,604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18,300,638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21,070,626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20,797,862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22,792,498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17,795,014 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773493"/>
                  </a:ext>
                </a:extLst>
              </a:tr>
              <a:tr h="180596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Percentage Change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-22%</a:t>
                      </a:r>
                    </a:p>
                  </a:txBody>
                  <a:tcPr marL="7025" marR="7025" marT="7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508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901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538911"/>
            <a:ext cx="2133600" cy="365125"/>
          </a:xfrm>
        </p:spPr>
        <p:txBody>
          <a:bodyPr/>
          <a:lstStyle/>
          <a:p>
            <a:pPr algn="r"/>
            <a:fld id="{87BC1DB2-01AC-B441-9558-4E232BF15336}" type="slidenum">
              <a:rPr lang="en-US" sz="1000" smtClean="0"/>
              <a:pPr algn="r"/>
              <a:t>15</a:t>
            </a:fld>
            <a:endParaRPr lang="en-US" sz="1000" dirty="0"/>
          </a:p>
        </p:txBody>
      </p:sp>
      <p:sp>
        <p:nvSpPr>
          <p:cNvPr id="3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9144000" cy="627063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+mn-lt"/>
                <a:cs typeface="Arial" pitchFamily="34" charset="0"/>
              </a:rPr>
              <a:t>Tenured &amp; Tenure Track Faculty</a:t>
            </a:r>
            <a:br>
              <a:rPr lang="en-US" dirty="0">
                <a:latin typeface="+mn-lt"/>
                <a:cs typeface="Arial" pitchFamily="34" charset="0"/>
              </a:rPr>
            </a:br>
            <a:endParaRPr lang="en-US" sz="4000" dirty="0">
              <a:latin typeface="+mn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53451"/>
            <a:ext cx="773865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1.  57 started in fall 2018</a:t>
            </a:r>
          </a:p>
          <a:p>
            <a:endParaRPr lang="en-US" sz="900" dirty="0"/>
          </a:p>
          <a:p>
            <a:r>
              <a:rPr lang="en-US" sz="900" dirty="0"/>
              <a:t>Note: Data is based on headcount except for Tenure Density which is based on FTEF</a:t>
            </a:r>
          </a:p>
          <a:p>
            <a:r>
              <a:rPr lang="en-US" sz="900" dirty="0"/>
              <a:t>Source: Office of Institutional Effectiveness Census Data run November 1 annually.  Tenure Track Density and Hire data obtained from Chancellor’s Office and Academic Affairs.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1413" y="3962033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Tenure Density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" y="4453961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Tenure Track Hires</a:t>
            </a:r>
          </a:p>
          <a:p>
            <a:r>
              <a:rPr lang="en-US" sz="1200" dirty="0"/>
              <a:t>Cumulative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29400" y="4474755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i="1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5577" y="5072061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Full Time Lecturers</a:t>
            </a:r>
          </a:p>
          <a:p>
            <a:r>
              <a:rPr lang="en-US" sz="1200" dirty="0"/>
              <a:t>Part Time Lecturers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5463583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Student Enrollment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163236"/>
              </p:ext>
            </p:extLst>
          </p:nvPr>
        </p:nvGraphicFramePr>
        <p:xfrm>
          <a:off x="1999518" y="1033642"/>
          <a:ext cx="6153882" cy="265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4AC31C7-B992-400A-BAE8-288181119D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7809" y="4940078"/>
            <a:ext cx="6953250" cy="76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61F37DD-17F9-4C1F-AA52-9BEB8C3070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7809" y="3784523"/>
            <a:ext cx="6638925" cy="4095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DA62ED3-5A14-4D39-A876-F917FCBF82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7809" y="4285609"/>
            <a:ext cx="663892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355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3000" y="6553200"/>
            <a:ext cx="381000" cy="244475"/>
          </a:xfrm>
        </p:spPr>
        <p:txBody>
          <a:bodyPr/>
          <a:lstStyle/>
          <a:p>
            <a:fld id="{87BC1DB2-01AC-B441-9558-4E232BF15336}" type="slidenum">
              <a:rPr lang="en-US" sz="1000" smtClean="0"/>
              <a:pPr/>
              <a:t>16</a:t>
            </a:fld>
            <a:endParaRPr lang="en-US" sz="1000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57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+mn-lt"/>
                <a:cs typeface="Arial" pitchFamily="34" charset="0"/>
              </a:rPr>
              <a:t>Employees</a:t>
            </a:r>
            <a:endParaRPr lang="en-US" sz="4000" dirty="0">
              <a:latin typeface="+mn-lt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1" y="1358493"/>
            <a:ext cx="5147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Incremental New Positions by Fiscal Year - Staff and MPPs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886" y="2723033"/>
            <a:ext cx="5147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Employees by Employment Group (November 1, 2020)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075" y="6133927"/>
            <a:ext cx="7738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Employees are categorized based on their primary employment status.</a:t>
            </a:r>
          </a:p>
          <a:p>
            <a:r>
              <a:rPr lang="en-US" sz="900" dirty="0"/>
              <a:t>Includes all instructional faculty, coaches, librarians, academic-related service professionals and grant-related faculty.</a:t>
            </a:r>
          </a:p>
          <a:p>
            <a:r>
              <a:rPr lang="en-US" sz="900" dirty="0"/>
              <a:t>Data is based on headcount</a:t>
            </a:r>
          </a:p>
          <a:p>
            <a:r>
              <a:rPr lang="en-US" sz="900" dirty="0"/>
              <a:t>Source: Office of Institutional Effectiveness and Human Resources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80D21E-2FF7-44D8-A3A5-4E74A2A9D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75" y="3042533"/>
            <a:ext cx="9011066" cy="215079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A2F3A4D-9668-4E7C-B5D1-80F3E0DEDC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89" y="1716919"/>
            <a:ext cx="497205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645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B9028-4D31-4048-8FBA-9B982C98E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69215" y="6492875"/>
            <a:ext cx="381000" cy="365125"/>
          </a:xfrm>
        </p:spPr>
        <p:txBody>
          <a:bodyPr/>
          <a:lstStyle/>
          <a:p>
            <a:pPr algn="just"/>
            <a:fld id="{87BC1DB2-01AC-B441-9558-4E232BF15336}" type="slidenum">
              <a:rPr lang="en-US" sz="1000" smtClean="0"/>
              <a:pPr algn="just"/>
              <a:t>17</a:t>
            </a:fld>
            <a:endParaRPr lang="en-US" sz="1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84C24F-6E7A-471C-BFDA-7EE3D19A7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0C9EEC-BE7C-4F42-96FF-D6B0FAD03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37" y="381000"/>
            <a:ext cx="884832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45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691D1-C7A4-4CFA-9B8D-BD3FA15CB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2021-22 Preliminary Budget (Governor’s Proposed Budget)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B9028-4D31-4048-8FBA-9B982C98E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69215" y="6492875"/>
            <a:ext cx="381000" cy="365125"/>
          </a:xfrm>
        </p:spPr>
        <p:txBody>
          <a:bodyPr/>
          <a:lstStyle/>
          <a:p>
            <a:pPr algn="just"/>
            <a:fld id="{87BC1DB2-01AC-B441-9558-4E232BF15336}" type="slidenum">
              <a:rPr lang="en-US" sz="1000" smtClean="0"/>
              <a:pPr algn="just"/>
              <a:t>18</a:t>
            </a:fld>
            <a:endParaRPr lang="en-US" sz="1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8FACBB-02A3-4131-A697-31FF9B68A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92" y="2155336"/>
            <a:ext cx="8229600" cy="4525963"/>
          </a:xfrm>
        </p:spPr>
        <p:txBody>
          <a:bodyPr/>
          <a:lstStyle/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January, Governor Newsom proposed  $144.5 million in new permanent recurring funding.  The proposed  funding is categorized as follows:</a:t>
            </a: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$111.5 million for general operating costs (a 3-percent increase to the CSU state appropriation);</a:t>
            </a:r>
          </a:p>
          <a:p>
            <a:pPr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$15 million for Graduation Initiative 2025 (Basic Needs Initiative);</a:t>
            </a:r>
          </a:p>
          <a:p>
            <a:pPr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$15 million for student mental health and technology needs; </a:t>
            </a:r>
          </a:p>
          <a:p>
            <a:pPr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$2 million to support a common learning management system (Canvas) across higher education segments; and</a:t>
            </a:r>
          </a:p>
          <a:p>
            <a:pPr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$1 million for enrollment funding for Stanislaus State’s Stockton Center.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4902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D26E6-6A78-4250-99EA-91E3559DD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2021-22 One-Time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A32F8-C3E2-4D33-A196-0F32D9B21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0711"/>
            <a:ext cx="8229600" cy="4525963"/>
          </a:xfrm>
        </p:spPr>
        <p:txBody>
          <a:bodyPr/>
          <a:lstStyle/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Governor also proposed $225 million in one-time funds, categorized as follows:</a:t>
            </a:r>
            <a:endParaRPr lang="en-US" sz="1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$175 for deferred maintenance, energy efficiency and facility improvement projects;</a:t>
            </a:r>
          </a:p>
          <a:p>
            <a:pPr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$30 million for student emergency assistance grants;</a:t>
            </a:r>
          </a:p>
          <a:p>
            <a:pPr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$10 million for Monterey Bay’s Computing Talent Initiative; and</a:t>
            </a:r>
          </a:p>
          <a:p>
            <a:pPr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$10 million for professional development.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1F597F-DB7E-4479-8097-735B3F6DC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0799"/>
            <a:ext cx="381000" cy="365125"/>
          </a:xfrm>
        </p:spPr>
        <p:txBody>
          <a:bodyPr/>
          <a:lstStyle/>
          <a:p>
            <a:fld id="{87BC1DB2-01AC-B441-9558-4E232BF15336}" type="slidenum">
              <a:rPr lang="en-US" sz="1000" smtClean="0"/>
              <a:pPr/>
              <a:t>19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032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93126"/>
            <a:ext cx="457200" cy="365125"/>
          </a:xfrm>
        </p:spPr>
        <p:txBody>
          <a:bodyPr/>
          <a:lstStyle/>
          <a:p>
            <a:pPr algn="r"/>
            <a:fld id="{87BC1DB2-01AC-B441-9558-4E232BF15336}" type="slidenum">
              <a:rPr lang="en-US" sz="1000" smtClean="0"/>
              <a:pPr algn="r"/>
              <a:t>2</a:t>
            </a:fld>
            <a:endParaRPr lang="en-US" sz="1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/>
          <a:p>
            <a:r>
              <a:rPr lang="en-US" dirty="0"/>
              <a:t>2020-21 Budget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D08D6F8C-9152-4E53-8B13-A42240A58F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97794"/>
              </p:ext>
            </p:extLst>
          </p:nvPr>
        </p:nvGraphicFramePr>
        <p:xfrm>
          <a:off x="723900" y="1066800"/>
          <a:ext cx="7696199" cy="5272547"/>
        </p:xfrm>
        <a:graphic>
          <a:graphicData uri="http://schemas.openxmlformats.org/drawingml/2006/table">
            <a:tbl>
              <a:tblPr/>
              <a:tblGrid>
                <a:gridCol w="4620503">
                  <a:extLst>
                    <a:ext uri="{9D8B030D-6E8A-4147-A177-3AD203B41FA5}">
                      <a16:colId xmlns:a16="http://schemas.microsoft.com/office/drawing/2014/main" val="987688561"/>
                    </a:ext>
                  </a:extLst>
                </a:gridCol>
                <a:gridCol w="1494704">
                  <a:extLst>
                    <a:ext uri="{9D8B030D-6E8A-4147-A177-3AD203B41FA5}">
                      <a16:colId xmlns:a16="http://schemas.microsoft.com/office/drawing/2014/main" val="2403649271"/>
                    </a:ext>
                  </a:extLst>
                </a:gridCol>
                <a:gridCol w="1580992">
                  <a:extLst>
                    <a:ext uri="{9D8B030D-6E8A-4147-A177-3AD203B41FA5}">
                      <a16:colId xmlns:a16="http://schemas.microsoft.com/office/drawing/2014/main" val="2060206261"/>
                    </a:ext>
                  </a:extLst>
                </a:gridCol>
              </a:tblGrid>
              <a:tr h="285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CSU</a:t>
                      </a:r>
                    </a:p>
                  </a:txBody>
                  <a:tcPr marL="6492" marR="6492" marT="64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Fresno</a:t>
                      </a:r>
                    </a:p>
                  </a:txBody>
                  <a:tcPr marL="6492" marR="6492" marT="6492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4715"/>
                  </a:ext>
                </a:extLst>
              </a:tr>
              <a:tr h="1726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 Final Budget 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$3,982,552,000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$183,037,032 </a:t>
                      </a:r>
                    </a:p>
                  </a:txBody>
                  <a:tcPr marL="6492" marR="58425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100825"/>
                  </a:ext>
                </a:extLst>
              </a:tr>
              <a:tr h="1882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2019-20 State Funded Retirement Adjustment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$39,297,000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$1,777,000 </a:t>
                      </a:r>
                    </a:p>
                  </a:txBody>
                  <a:tcPr marL="6492" marR="58425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360459"/>
                  </a:ext>
                </a:extLst>
              </a:tr>
              <a:tr h="1882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 Revised General Fund Base 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$4,021,849,000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$184,814,032 </a:t>
                      </a:r>
                    </a:p>
                  </a:txBody>
                  <a:tcPr marL="6492" marR="58425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869071"/>
                  </a:ext>
                </a:extLst>
              </a:tr>
              <a:tr h="1882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2020-21 General Fund Decrease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($299,043,000)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($16,360,032)</a:t>
                      </a:r>
                    </a:p>
                  </a:txBody>
                  <a:tcPr marL="6492" marR="58425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671886"/>
                  </a:ext>
                </a:extLst>
              </a:tr>
              <a:tr h="1882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2020-21 Total General Fund Budget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$3,722,806,000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$168,454,000 </a:t>
                      </a:r>
                    </a:p>
                  </a:txBody>
                  <a:tcPr marL="6492" marR="58425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230218"/>
                  </a:ext>
                </a:extLst>
              </a:tr>
              <a:tr h="1882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2" marR="58425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086704"/>
                  </a:ext>
                </a:extLst>
              </a:tr>
              <a:tr h="1882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 Final Budget Gross Tuition &amp; Fees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$3,164,262,000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$146,203,000 </a:t>
                      </a:r>
                    </a:p>
                  </a:txBody>
                  <a:tcPr marL="6492" marR="58425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167411"/>
                  </a:ext>
                </a:extLst>
              </a:tr>
              <a:tr h="3700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2020-21 Adjustment from Change in Enrollment Patterns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($24,165,000)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$3,036,000 </a:t>
                      </a:r>
                    </a:p>
                  </a:txBody>
                  <a:tcPr marL="6492" marR="58425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457918"/>
                  </a:ext>
                </a:extLst>
              </a:tr>
              <a:tr h="1882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 Gross Tuition &amp; Fees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$3,140,097,000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$149,239,000 </a:t>
                      </a:r>
                    </a:p>
                  </a:txBody>
                  <a:tcPr marL="6492" marR="58425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193074"/>
                  </a:ext>
                </a:extLst>
              </a:tr>
              <a:tr h="1882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2" marR="58425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093489"/>
                  </a:ext>
                </a:extLst>
              </a:tr>
              <a:tr h="1882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2020-21 Total Operating Budget 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$6,862,903,000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$317,693,000 </a:t>
                      </a:r>
                    </a:p>
                  </a:txBody>
                  <a:tcPr marL="6492" marR="58425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541004"/>
                  </a:ext>
                </a:extLst>
              </a:tr>
              <a:tr h="1882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2" marR="58425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736338"/>
                  </a:ext>
                </a:extLst>
              </a:tr>
              <a:tr h="1726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2" marR="58425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50428"/>
                  </a:ext>
                </a:extLst>
              </a:tr>
              <a:tr h="1817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State University Grant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2" marR="6492" marT="64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938087"/>
                  </a:ext>
                </a:extLst>
              </a:tr>
              <a:tr h="13632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2" marR="6492" marT="64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495759"/>
                  </a:ext>
                </a:extLst>
              </a:tr>
              <a:tr h="1947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 Final Budget -SUG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$700,948,800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$42,563,700 </a:t>
                      </a:r>
                    </a:p>
                  </a:txBody>
                  <a:tcPr marL="6492" marR="58425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834651"/>
                  </a:ext>
                </a:extLst>
              </a:tr>
              <a:tr h="1882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2" marR="58425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520617"/>
                  </a:ext>
                </a:extLst>
              </a:tr>
              <a:tr h="1882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2020-21 Preliminary Budget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$665,901,400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$40,435,500 </a:t>
                      </a:r>
                    </a:p>
                  </a:txBody>
                  <a:tcPr marL="6492" marR="58425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10876"/>
                  </a:ext>
                </a:extLst>
              </a:tr>
              <a:tr h="1882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5% Redistribution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$35,048,600 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$2,403,500 </a:t>
                      </a:r>
                    </a:p>
                  </a:txBody>
                  <a:tcPr marL="6492" marR="58425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274395"/>
                  </a:ext>
                </a:extLst>
              </a:tr>
              <a:tr h="1882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2020-21 Total General Fund Budget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$700,950,000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$42,839,000 </a:t>
                      </a:r>
                    </a:p>
                  </a:txBody>
                  <a:tcPr marL="6492" marR="58425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14465"/>
                  </a:ext>
                </a:extLst>
              </a:tr>
              <a:tr h="1882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2" marR="58425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8488"/>
                  </a:ext>
                </a:extLst>
              </a:tr>
              <a:tr h="1882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2020-21 SUG Adjustment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$1,200</a:t>
                      </a:r>
                    </a:p>
                  </a:txBody>
                  <a:tcPr marL="6492" marR="6492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$275,300 </a:t>
                      </a:r>
                    </a:p>
                  </a:txBody>
                  <a:tcPr marL="6492" marR="58425" marT="6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280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321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C1F98-99FF-4064-B6EB-32E42E5B2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2020-21 Carryforward as of 3/31/21 (Without Benefits)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354C9-87D7-4812-B9A0-A2A6A3052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0058" y="6577182"/>
            <a:ext cx="540403" cy="227018"/>
          </a:xfrm>
        </p:spPr>
        <p:txBody>
          <a:bodyPr/>
          <a:lstStyle/>
          <a:p>
            <a:fld id="{87BC1DB2-01AC-B441-9558-4E232BF15336}" type="slidenum">
              <a:rPr lang="en-US" sz="800" smtClean="0"/>
              <a:pPr/>
              <a:t>20</a:t>
            </a:fld>
            <a:endParaRPr lang="en-US" sz="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8E10A7-570C-44CD-9A88-4C9BFAA03362}"/>
              </a:ext>
            </a:extLst>
          </p:cNvPr>
          <p:cNvSpPr txBox="1"/>
          <p:nvPr/>
        </p:nvSpPr>
        <p:spPr>
          <a:xfrm>
            <a:off x="123740" y="6521414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en-US" sz="800" dirty="0"/>
              <a:t>Estimates</a:t>
            </a:r>
          </a:p>
          <a:p>
            <a:r>
              <a:rPr lang="en-US" sz="800" dirty="0"/>
              <a:t>Does not include Cal State Teach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3E8277-11A0-4E4D-80B8-68812415296A}"/>
              </a:ext>
            </a:extLst>
          </p:cNvPr>
          <p:cNvSpPr txBox="1"/>
          <p:nvPr/>
        </p:nvSpPr>
        <p:spPr>
          <a:xfrm>
            <a:off x="7548196" y="1798431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i="1" dirty="0">
                <a:solidFill>
                  <a:prstClr val="black"/>
                </a:solidFill>
                <a:latin typeface="Calibri"/>
              </a:rPr>
              <a:t>1</a:t>
            </a:r>
            <a:endParaRPr kumimoji="0" lang="en-US" sz="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9955E02-0FB1-4D4D-9C06-D1D7165706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04881"/>
            <a:ext cx="8362889" cy="509966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39A843A-6C7E-43F4-9A1D-87C4EF508146}"/>
              </a:ext>
            </a:extLst>
          </p:cNvPr>
          <p:cNvSpPr txBox="1"/>
          <p:nvPr/>
        </p:nvSpPr>
        <p:spPr>
          <a:xfrm>
            <a:off x="6705600" y="1752600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i="1" dirty="0">
                <a:solidFill>
                  <a:prstClr val="black"/>
                </a:solidFill>
                <a:latin typeface="Calibri"/>
              </a:rPr>
              <a:t>1</a:t>
            </a:r>
            <a:endParaRPr kumimoji="0" lang="en-US" sz="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3CE425-128A-453C-90C8-D23C6B44C2AD}"/>
              </a:ext>
            </a:extLst>
          </p:cNvPr>
          <p:cNvSpPr txBox="1"/>
          <p:nvPr/>
        </p:nvSpPr>
        <p:spPr>
          <a:xfrm>
            <a:off x="7570909" y="1752600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i="1" dirty="0">
                <a:solidFill>
                  <a:prstClr val="black"/>
                </a:solidFill>
                <a:latin typeface="Calibri"/>
              </a:rPr>
              <a:t>1</a:t>
            </a:r>
            <a:endParaRPr kumimoji="0" lang="en-US" sz="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9576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C1F98-99FF-4064-B6EB-32E42E5B2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2020-21 Carryforward Academic Affairs</a:t>
            </a:r>
            <a:br>
              <a:rPr lang="en-US" sz="3600" dirty="0"/>
            </a:br>
            <a:r>
              <a:rPr lang="en-US" sz="3600" dirty="0"/>
              <a:t>as of 3/31/21 (Without Benefits)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354C9-87D7-4812-B9A0-A2A6A3052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540403" cy="365125"/>
          </a:xfrm>
        </p:spPr>
        <p:txBody>
          <a:bodyPr/>
          <a:lstStyle/>
          <a:p>
            <a:fld id="{87BC1DB2-01AC-B441-9558-4E232BF15336}" type="slidenum">
              <a:rPr lang="en-US" sz="1000" smtClean="0"/>
              <a:pPr/>
              <a:t>21</a:t>
            </a:fld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8E10A7-570C-44CD-9A88-4C9BFAA03362}"/>
              </a:ext>
            </a:extLst>
          </p:cNvPr>
          <p:cNvSpPr txBox="1"/>
          <p:nvPr/>
        </p:nvSpPr>
        <p:spPr>
          <a:xfrm>
            <a:off x="457200" y="6356344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800" dirty="0"/>
          </a:p>
          <a:p>
            <a:r>
              <a:rPr lang="en-US" sz="800" dirty="0"/>
              <a:t>Does not include Cal State Teach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926D2E2-4E6E-4793-BE2C-07893C2511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644" y="2281863"/>
            <a:ext cx="8229600" cy="303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438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457200" cy="365125"/>
          </a:xfrm>
        </p:spPr>
        <p:txBody>
          <a:bodyPr/>
          <a:lstStyle/>
          <a:p>
            <a:fld id="{80C92BCB-CE5F-4D30-B380-9712AEBB36CB}" type="slidenum">
              <a:rPr lang="en-US" sz="1000" smtClean="0"/>
              <a:pPr/>
              <a:t>22</a:t>
            </a:fld>
            <a:endParaRPr lang="en-US" sz="1000" dirty="0"/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685800" y="16002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Questions?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468854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75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3F3F9-2036-4561-8857-24F22BE13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2020-21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22075-2F62-41A7-9350-4794B85AC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r>
              <a:rPr lang="en-US" sz="2400" dirty="0"/>
              <a:t>Permanent Base Budget Reduction = $13.6 million</a:t>
            </a:r>
            <a:endParaRPr lang="en-US" sz="2000" i="1" dirty="0"/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D0929-95BC-4DDD-A1C9-3EDA6C78F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3554"/>
            <a:ext cx="381000" cy="312370"/>
          </a:xfrm>
        </p:spPr>
        <p:txBody>
          <a:bodyPr/>
          <a:lstStyle/>
          <a:p>
            <a:fld id="{87BC1DB2-01AC-B441-9558-4E232BF15336}" type="slidenum">
              <a:rPr lang="en-US" sz="1000" smtClean="0"/>
              <a:pPr/>
              <a:t>3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0175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2020-21 Centrally Managed Funds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533402" cy="365125"/>
          </a:xfrm>
        </p:spPr>
        <p:txBody>
          <a:bodyPr/>
          <a:lstStyle/>
          <a:p>
            <a:fld id="{87BC1DB2-01AC-B441-9558-4E232BF15336}" type="slidenum">
              <a:rPr lang="en-US" sz="1000" smtClean="0"/>
              <a:pPr/>
              <a:t>4</a:t>
            </a:fld>
            <a:endParaRPr lang="en-US" sz="1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6CEE23-D606-490A-9494-AA6EBC77E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52600"/>
            <a:ext cx="7915275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822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52400"/>
            <a:ext cx="8610600" cy="727166"/>
          </a:xfrm>
        </p:spPr>
        <p:txBody>
          <a:bodyPr/>
          <a:lstStyle/>
          <a:p>
            <a:r>
              <a:rPr lang="en-US" dirty="0"/>
              <a:t>2020-21 Tuition Reserve Allocations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3000" y="6492875"/>
            <a:ext cx="3810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BC1DB2-01AC-B441-9558-4E232BF15336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06B79A-EFDB-49CB-AFED-76102CFFB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909198"/>
            <a:ext cx="6629400" cy="558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9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7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Benefit Expenditures </a:t>
            </a:r>
            <a:br>
              <a:rPr lang="en-US" dirty="0"/>
            </a:br>
            <a:r>
              <a:rPr lang="en-US" dirty="0"/>
              <a:t>2013-14 to 2020-21</a:t>
            </a:r>
            <a:br>
              <a:rPr lang="en-US" sz="3600" dirty="0"/>
            </a:b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498499"/>
            <a:ext cx="381000" cy="365125"/>
          </a:xfrm>
        </p:spPr>
        <p:txBody>
          <a:bodyPr/>
          <a:lstStyle/>
          <a:p>
            <a:pPr algn="r"/>
            <a:fld id="{87BC1DB2-01AC-B441-9558-4E232BF15336}" type="slidenum">
              <a:rPr lang="en-US" sz="1000" smtClean="0"/>
              <a:pPr algn="r"/>
              <a:t>6</a:t>
            </a:fld>
            <a:endParaRPr 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65D3B7-5B59-457E-928F-B5EB62CAEE77}"/>
              </a:ext>
            </a:extLst>
          </p:cNvPr>
          <p:cNvSpPr txBox="1"/>
          <p:nvPr/>
        </p:nvSpPr>
        <p:spPr>
          <a:xfrm>
            <a:off x="7658100" y="6155452"/>
            <a:ext cx="723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(Estimate)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508235"/>
              </p:ext>
            </p:extLst>
          </p:nvPr>
        </p:nvGraphicFramePr>
        <p:xfrm>
          <a:off x="381000" y="1736113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014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67691"/>
            <a:ext cx="8610600" cy="762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Graduation Initiative 2025 </a:t>
            </a:r>
            <a:br>
              <a:rPr lang="en-US" dirty="0"/>
            </a:b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610600" y="6407746"/>
            <a:ext cx="419100" cy="365125"/>
          </a:xfrm>
        </p:spPr>
        <p:txBody>
          <a:bodyPr/>
          <a:lstStyle/>
          <a:p>
            <a:pPr algn="r"/>
            <a:fld id="{87BC1DB2-01AC-B441-9558-4E232BF15336}" type="slidenum">
              <a:rPr lang="en-US" sz="1000" smtClean="0"/>
              <a:pPr algn="r"/>
              <a:t>7</a:t>
            </a:fld>
            <a:endParaRPr lang="en-US" sz="1000" dirty="0"/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SpPr txBox="1"/>
          <p:nvPr/>
        </p:nvSpPr>
        <p:spPr>
          <a:xfrm>
            <a:off x="1524000" y="3026667"/>
            <a:ext cx="838200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C86001-13F8-4106-80D4-60106ABFD0E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9450" y="1524000"/>
          <a:ext cx="7785100" cy="4019550"/>
        </p:xfrm>
        <a:graphic>
          <a:graphicData uri="http://schemas.openxmlformats.org/drawingml/2006/table">
            <a:tbl>
              <a:tblPr/>
              <a:tblGrid>
                <a:gridCol w="2540000">
                  <a:extLst>
                    <a:ext uri="{9D8B030D-6E8A-4147-A177-3AD203B41FA5}">
                      <a16:colId xmlns:a16="http://schemas.microsoft.com/office/drawing/2014/main" val="3689673925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val="363166153"/>
                    </a:ext>
                  </a:extLst>
                </a:gridCol>
                <a:gridCol w="2349500">
                  <a:extLst>
                    <a:ext uri="{9D8B030D-6E8A-4147-A177-3AD203B41FA5}">
                      <a16:colId xmlns:a16="http://schemas.microsoft.com/office/drawing/2014/main" val="652243254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187423303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1218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 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Base Funding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Cumulative Annual Funding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64034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2,297,000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     2,297,000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3079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719,000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     3,016,000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54732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4,350,000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     7,366,000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06920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3,858,000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  11,224,000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537869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2,313,000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  13,537,000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70564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  13,537,000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69713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38938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15804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28028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Academic Affairs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     5,144,398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58664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 Affairs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     3,728,777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217931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Services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         762,295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03376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Benefits Pool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     3,901,530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951289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  13,537,000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022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082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762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Level A Overview</a:t>
            </a:r>
            <a:br>
              <a:rPr lang="en-US" dirty="0"/>
            </a:br>
            <a:r>
              <a:rPr lang="en-US" dirty="0"/>
              <a:t>Academic Affairs</a:t>
            </a:r>
            <a:br>
              <a:rPr lang="en-US" dirty="0"/>
            </a:br>
            <a:br>
              <a:rPr lang="en-US" sz="3600" dirty="0"/>
            </a:b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2399" y="5740797"/>
            <a:ext cx="86846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   $700,000 allocated after Level A was finalized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   $1,400,000 = $700,000 in 2018-19 and $700,000 in 2019-20.   Funding was made permanent in 2019-20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3.   Includes $351,000 for Average Load Increase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4.   Does not include $1,577,000 of one-time GI 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955971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BC1DB2-01AC-B441-9558-4E232BF15336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3800" y="3391920"/>
            <a:ext cx="304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91400" y="3702521"/>
            <a:ext cx="304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91400" y="4167444"/>
            <a:ext cx="304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E6A6A9FE-D4D5-4B88-987B-BB8AD5A31F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095379"/>
          <a:ext cx="8229601" cy="3272937"/>
        </p:xfrm>
        <a:graphic>
          <a:graphicData uri="http://schemas.openxmlformats.org/drawingml/2006/table">
            <a:tbl>
              <a:tblPr/>
              <a:tblGrid>
                <a:gridCol w="2047655">
                  <a:extLst>
                    <a:ext uri="{9D8B030D-6E8A-4147-A177-3AD203B41FA5}">
                      <a16:colId xmlns:a16="http://schemas.microsoft.com/office/drawing/2014/main" val="3534338748"/>
                    </a:ext>
                  </a:extLst>
                </a:gridCol>
                <a:gridCol w="85752">
                  <a:extLst>
                    <a:ext uri="{9D8B030D-6E8A-4147-A177-3AD203B41FA5}">
                      <a16:colId xmlns:a16="http://schemas.microsoft.com/office/drawing/2014/main" val="375849385"/>
                    </a:ext>
                  </a:extLst>
                </a:gridCol>
                <a:gridCol w="935477">
                  <a:extLst>
                    <a:ext uri="{9D8B030D-6E8A-4147-A177-3AD203B41FA5}">
                      <a16:colId xmlns:a16="http://schemas.microsoft.com/office/drawing/2014/main" val="567527621"/>
                    </a:ext>
                  </a:extLst>
                </a:gridCol>
                <a:gridCol w="72760">
                  <a:extLst>
                    <a:ext uri="{9D8B030D-6E8A-4147-A177-3AD203B41FA5}">
                      <a16:colId xmlns:a16="http://schemas.microsoft.com/office/drawing/2014/main" val="2107102394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3664597136"/>
                    </a:ext>
                  </a:extLst>
                </a:gridCol>
                <a:gridCol w="93547">
                  <a:extLst>
                    <a:ext uri="{9D8B030D-6E8A-4147-A177-3AD203B41FA5}">
                      <a16:colId xmlns:a16="http://schemas.microsoft.com/office/drawing/2014/main" val="3897681739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1827273641"/>
                    </a:ext>
                  </a:extLst>
                </a:gridCol>
                <a:gridCol w="103942">
                  <a:extLst>
                    <a:ext uri="{9D8B030D-6E8A-4147-A177-3AD203B41FA5}">
                      <a16:colId xmlns:a16="http://schemas.microsoft.com/office/drawing/2014/main" val="2994225947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690564573"/>
                    </a:ext>
                  </a:extLst>
                </a:gridCol>
                <a:gridCol w="103942">
                  <a:extLst>
                    <a:ext uri="{9D8B030D-6E8A-4147-A177-3AD203B41FA5}">
                      <a16:colId xmlns:a16="http://schemas.microsoft.com/office/drawing/2014/main" val="3589026715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2387636723"/>
                    </a:ext>
                  </a:extLst>
                </a:gridCol>
                <a:gridCol w="85752">
                  <a:extLst>
                    <a:ext uri="{9D8B030D-6E8A-4147-A177-3AD203B41FA5}">
                      <a16:colId xmlns:a16="http://schemas.microsoft.com/office/drawing/2014/main" val="3789751149"/>
                    </a:ext>
                  </a:extLst>
                </a:gridCol>
                <a:gridCol w="990046">
                  <a:extLst>
                    <a:ext uri="{9D8B030D-6E8A-4147-A177-3AD203B41FA5}">
                      <a16:colId xmlns:a16="http://schemas.microsoft.com/office/drawing/2014/main" val="2086254234"/>
                    </a:ext>
                  </a:extLst>
                </a:gridCol>
              </a:tblGrid>
              <a:tr h="58596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2015-16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2016-17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2017-18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2018-19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2019-20 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2020-21  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070149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Prior Year Level A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81,720,043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89,487,778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97,039,026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101,620,042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103,952,872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113,703,698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895982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Comp Increase Adj PY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2,396,900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351,398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93,331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559,935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742,904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151,560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562523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Equity Increase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1,119,489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491,411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4145341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Risk Pool Assessment (PY)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425,214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453,384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383,204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358,781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363,409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264936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GI 2025 Funding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1,134,100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1,810,298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800,000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170627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Restoration Benefit Pool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232003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Campus Adjustments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315,000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769,605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285,000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54,544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1,400,000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(2,897,235)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93821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Compensation Augmentation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4,734,554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2,367,964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1,722,979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3,439,617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818190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New Level A Funding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3,964,516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3,430,353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101161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Risk Pool Assessment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(453,384)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(383,204)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(358,781)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(363,409)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(425,457)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890129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89,487,778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97,039,026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101,620,042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103,952,872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113,703,698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110,958,023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701073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Level A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134,821,084 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144,295,546 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151,958,176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157,276,451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171,705,993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161,784,456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133355"/>
                  </a:ext>
                </a:extLst>
              </a:tr>
              <a:tr h="30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% of Level A Allocation excluding centrally managed funds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66.38%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67.25%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66.87%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66.10%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66.22%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68.58%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2586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A45B7536-D4A4-4F30-A67E-37AC557DF664}"/>
              </a:ext>
            </a:extLst>
          </p:cNvPr>
          <p:cNvSpPr txBox="1"/>
          <p:nvPr/>
        </p:nvSpPr>
        <p:spPr>
          <a:xfrm>
            <a:off x="5943600" y="3450516"/>
            <a:ext cx="304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1" dirty="0">
                <a:solidFill>
                  <a:prstClr val="black"/>
                </a:solidFill>
                <a:latin typeface="Calibri"/>
              </a:rPr>
              <a:t>1</a:t>
            </a: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4575131"/>
            <a:ext cx="304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50434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762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Level A Overview</a:t>
            </a:r>
            <a:br>
              <a:rPr lang="en-US" dirty="0"/>
            </a:br>
            <a:r>
              <a:rPr lang="en-US" sz="3600" dirty="0"/>
              <a:t>Administration &amp; Finance</a:t>
            </a:r>
            <a:br>
              <a:rPr lang="en-US" dirty="0"/>
            </a:br>
            <a:br>
              <a:rPr lang="en-US" sz="3600" dirty="0"/>
            </a:b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90806" y="647954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BC1DB2-01AC-B441-9558-4E232BF15336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3A641189-BD2D-47C5-A4B4-CF3E9181A14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075846"/>
          <a:ext cx="8229601" cy="3410554"/>
        </p:xfrm>
        <a:graphic>
          <a:graphicData uri="http://schemas.openxmlformats.org/drawingml/2006/table">
            <a:tbl>
              <a:tblPr/>
              <a:tblGrid>
                <a:gridCol w="2047655">
                  <a:extLst>
                    <a:ext uri="{9D8B030D-6E8A-4147-A177-3AD203B41FA5}">
                      <a16:colId xmlns:a16="http://schemas.microsoft.com/office/drawing/2014/main" val="1828195775"/>
                    </a:ext>
                  </a:extLst>
                </a:gridCol>
                <a:gridCol w="85752">
                  <a:extLst>
                    <a:ext uri="{9D8B030D-6E8A-4147-A177-3AD203B41FA5}">
                      <a16:colId xmlns:a16="http://schemas.microsoft.com/office/drawing/2014/main" val="1106003079"/>
                    </a:ext>
                  </a:extLst>
                </a:gridCol>
                <a:gridCol w="935477">
                  <a:extLst>
                    <a:ext uri="{9D8B030D-6E8A-4147-A177-3AD203B41FA5}">
                      <a16:colId xmlns:a16="http://schemas.microsoft.com/office/drawing/2014/main" val="3831630266"/>
                    </a:ext>
                  </a:extLst>
                </a:gridCol>
                <a:gridCol w="72760">
                  <a:extLst>
                    <a:ext uri="{9D8B030D-6E8A-4147-A177-3AD203B41FA5}">
                      <a16:colId xmlns:a16="http://schemas.microsoft.com/office/drawing/2014/main" val="1695044785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3113408739"/>
                    </a:ext>
                  </a:extLst>
                </a:gridCol>
                <a:gridCol w="93547">
                  <a:extLst>
                    <a:ext uri="{9D8B030D-6E8A-4147-A177-3AD203B41FA5}">
                      <a16:colId xmlns:a16="http://schemas.microsoft.com/office/drawing/2014/main" val="350778633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3299553430"/>
                    </a:ext>
                  </a:extLst>
                </a:gridCol>
                <a:gridCol w="103942">
                  <a:extLst>
                    <a:ext uri="{9D8B030D-6E8A-4147-A177-3AD203B41FA5}">
                      <a16:colId xmlns:a16="http://schemas.microsoft.com/office/drawing/2014/main" val="1162096384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2817930265"/>
                    </a:ext>
                  </a:extLst>
                </a:gridCol>
                <a:gridCol w="103942">
                  <a:extLst>
                    <a:ext uri="{9D8B030D-6E8A-4147-A177-3AD203B41FA5}">
                      <a16:colId xmlns:a16="http://schemas.microsoft.com/office/drawing/2014/main" val="2775980465"/>
                    </a:ext>
                  </a:extLst>
                </a:gridCol>
                <a:gridCol w="927682">
                  <a:extLst>
                    <a:ext uri="{9D8B030D-6E8A-4147-A177-3AD203B41FA5}">
                      <a16:colId xmlns:a16="http://schemas.microsoft.com/office/drawing/2014/main" val="2979189562"/>
                    </a:ext>
                  </a:extLst>
                </a:gridCol>
                <a:gridCol w="85752">
                  <a:extLst>
                    <a:ext uri="{9D8B030D-6E8A-4147-A177-3AD203B41FA5}">
                      <a16:colId xmlns:a16="http://schemas.microsoft.com/office/drawing/2014/main" val="265985288"/>
                    </a:ext>
                  </a:extLst>
                </a:gridCol>
                <a:gridCol w="990046">
                  <a:extLst>
                    <a:ext uri="{9D8B030D-6E8A-4147-A177-3AD203B41FA5}">
                      <a16:colId xmlns:a16="http://schemas.microsoft.com/office/drawing/2014/main" val="3335061467"/>
                    </a:ext>
                  </a:extLst>
                </a:gridCol>
              </a:tblGrid>
              <a:tr h="58596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2015-16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2016-17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2017-18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2018-19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2019-20 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2020-21  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Level A Allocation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027174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Prior Year Level A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15,528,260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16,617,016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17,388,798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17,800,792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18,614,927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19,582,319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524608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Comp Increase Adj PY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436,308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242,192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70,296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428,069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114,276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118,332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499620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Equity Increase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40,158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54,595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071791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Risk Pool Assessment (PY)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760,241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818,961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892,711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903,802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858,685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808176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New Space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13,000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10,000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55,000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64,000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435848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Restoration Benefit Pool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821894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Campus Adjustments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83,000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70,000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60,000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(2,298,560)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945416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Compensation Augmentation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538,744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214,788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270,948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318,732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72142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New Level A Funding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658,011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511,096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789917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Risk Pool Assessment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(818,962)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(892,710)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(903,802)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(858,684)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(959,397)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32813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16,617,016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17,388,798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17,800,791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18,614,927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19,582,319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17,402,091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086598"/>
                  </a:ext>
                </a:extLst>
              </a:tr>
              <a:tr h="195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Level A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134,821,084 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144,295,546 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151,958,176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157,276,451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171,705,993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161,784,456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289753"/>
                  </a:ext>
                </a:extLst>
              </a:tr>
              <a:tr h="4807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% of Level A Allocation excluding centrally managed funds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12.33%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10.76%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78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541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2333</TotalTime>
  <Words>2833</Words>
  <Application>Microsoft Office PowerPoint</Application>
  <PresentationFormat>On-screen Show (4:3)</PresentationFormat>
  <Paragraphs>1348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Office Theme</vt:lpstr>
      <vt:lpstr>Office Theme</vt:lpstr>
      <vt:lpstr>1_Office Theme</vt:lpstr>
      <vt:lpstr>Campus Budget Discussion</vt:lpstr>
      <vt:lpstr>2020-21 Budget</vt:lpstr>
      <vt:lpstr>2020-21 Summary</vt:lpstr>
      <vt:lpstr>2020-21 Centrally Managed Funds</vt:lpstr>
      <vt:lpstr>2020-21 Tuition Reserve Allocations</vt:lpstr>
      <vt:lpstr>Benefit Expenditures  2013-14 to 2020-21 </vt:lpstr>
      <vt:lpstr>Graduation Initiative 2025  </vt:lpstr>
      <vt:lpstr>Level A Overview Academic Affairs  </vt:lpstr>
      <vt:lpstr>Level A Overview Administration &amp; Finance  </vt:lpstr>
      <vt:lpstr>Level A Overview Advancement  </vt:lpstr>
      <vt:lpstr>Level A Overview Office of the President </vt:lpstr>
      <vt:lpstr>Level A Overview Technology Services  </vt:lpstr>
      <vt:lpstr>Level A Overview Athletics  </vt:lpstr>
      <vt:lpstr>Athletics </vt:lpstr>
      <vt:lpstr>Tenured &amp; Tenure Track Faculty </vt:lpstr>
      <vt:lpstr>Employees</vt:lpstr>
      <vt:lpstr>PowerPoint Presentation</vt:lpstr>
      <vt:lpstr>2021-22 Preliminary Budget (Governor’s Proposed Budget)</vt:lpstr>
      <vt:lpstr>2021-22 One-Time Funds</vt:lpstr>
      <vt:lpstr>2020-21 Carryforward as of 3/31/21 (Without Benefits)</vt:lpstr>
      <vt:lpstr>2020-21 Carryforward Academic Affairs as of 3/31/21 (Without Benefits)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Fresno State Powerpoint Template</dc:title>
  <dc:creator>University Communications;Kevin Medeiros</dc:creator>
  <cp:lastModifiedBy>Suzanne Shaw</cp:lastModifiedBy>
  <cp:revision>262</cp:revision>
  <cp:lastPrinted>2021-05-03T22:08:55Z</cp:lastPrinted>
  <dcterms:created xsi:type="dcterms:W3CDTF">2012-05-16T23:31:48Z</dcterms:created>
  <dcterms:modified xsi:type="dcterms:W3CDTF">2021-05-03T22:12:09Z</dcterms:modified>
</cp:coreProperties>
</file>