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71" r:id="rId3"/>
    <p:sldId id="281" r:id="rId4"/>
    <p:sldId id="286" r:id="rId5"/>
    <p:sldId id="279" r:id="rId6"/>
    <p:sldId id="261" r:id="rId7"/>
    <p:sldId id="266" r:id="rId8"/>
    <p:sldId id="273" r:id="rId9"/>
    <p:sldId id="274" r:id="rId10"/>
    <p:sldId id="275" r:id="rId11"/>
    <p:sldId id="280" r:id="rId12"/>
    <p:sldId id="276" r:id="rId13"/>
    <p:sldId id="262" r:id="rId14"/>
    <p:sldId id="268" r:id="rId15"/>
    <p:sldId id="278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85580" autoAdjust="0"/>
  </p:normalViewPr>
  <p:slideViewPr>
    <p:cSldViewPr>
      <p:cViewPr>
        <p:scale>
          <a:sx n="102" d="100"/>
          <a:sy n="102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75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75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75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7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Research and Sponsored Programs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funding/submissionschedule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h.gov/ic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reporter.nih.gov/reporter.cfm" TargetMode="External"/><Relationship Id="rId2" Type="http://schemas.openxmlformats.org/officeDocument/2006/relationships/hyperlink" Target="http://grants.nih.gov/Grants/gui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 smtClean="0"/>
              <a:t>Basics of</a:t>
            </a:r>
            <a:br>
              <a:rPr lang="en-US" sz="4900" b="1" dirty="0" smtClean="0"/>
            </a:br>
            <a:r>
              <a:rPr lang="en-US" sz="4900" b="1" dirty="0" smtClean="0"/>
              <a:t>NIH – National Institutes of Health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Nancy Myers Sims, Grants &amp; Contracts Development Specialist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17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Extramural Research Staff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 fontScale="25000" lnSpcReduction="20000"/>
          </a:bodyPr>
          <a:lstStyle/>
          <a:p>
            <a:pPr marL="400050" lvl="1" indent="0">
              <a:buNone/>
            </a:pPr>
            <a:r>
              <a:rPr lang="en-US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Staff</a:t>
            </a:r>
          </a:p>
          <a:p>
            <a:pPr marL="801688" lvl="2" indent="-344488">
              <a:buFontTx/>
              <a:buChar char="•"/>
            </a:pP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Responsible for the programmatic, scientific, and/or technical aspects of a grant</a:t>
            </a:r>
          </a:p>
          <a:p>
            <a:pPr marL="800100" lvl="2" indent="-342900">
              <a:buNone/>
              <a:tabLst>
                <a:tab pos="1258888" algn="l"/>
              </a:tabLst>
            </a:pPr>
            <a:r>
              <a:rPr lang="en-US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Grants Management Staff</a:t>
            </a:r>
          </a:p>
          <a:p>
            <a:pPr marL="801688" lvl="2" indent="-344488">
              <a:tabLst>
                <a:tab pos="1258888" algn="l"/>
                <a:tab pos="1316038" algn="l"/>
              </a:tabLst>
            </a:pP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Responsible for ensuring that all required business management actions are performed by the grantee and the federal government in a timely and appropriate manner both prior to and after award.</a:t>
            </a:r>
          </a:p>
          <a:p>
            <a:pPr marL="400050" lvl="1" indent="0">
              <a:buNone/>
            </a:pPr>
            <a:r>
              <a:rPr lang="en-US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Staff</a:t>
            </a:r>
          </a:p>
          <a:p>
            <a:pPr marL="858838" lvl="1" indent="-458788">
              <a:buFont typeface="Arial" panose="020B0604020202020204" pitchFamily="34" charset="0"/>
              <a:buChar char="•"/>
            </a:pP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Responsible to NIH for scientific and technical review of applications </a:t>
            </a:r>
          </a:p>
          <a:p>
            <a:pPr marL="1201738" lvl="2" indent="-401638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Center for Scientific Review (CSR)</a:t>
            </a:r>
          </a:p>
          <a:p>
            <a:pPr marL="1257300" lvl="2" indent="-457200">
              <a:buFontTx/>
              <a:buChar char="•"/>
            </a:pP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 and Ad Hoc Study Sections</a:t>
            </a:r>
          </a:p>
          <a:p>
            <a:pPr marL="1257300" lvl="2" indent="-457200">
              <a:buFontTx/>
              <a:buChar char="•"/>
            </a:pP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Advisory Council/Board</a:t>
            </a:r>
            <a:endParaRPr lang="en-US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>
              <a:buFontTx/>
              <a:buChar char="•"/>
            </a:pP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10720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229600" cy="114299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Review Process at NIH</a:t>
            </a:r>
            <a:endParaRPr lang="en-US" sz="6600" b="1" dirty="0"/>
          </a:p>
        </p:txBody>
      </p:sp>
      <p:sp>
        <p:nvSpPr>
          <p:cNvPr id="2" name="Rectangle 1"/>
          <p:cNvSpPr/>
          <p:nvPr/>
        </p:nvSpPr>
        <p:spPr>
          <a:xfrm>
            <a:off x="931506" y="2971800"/>
            <a:ext cx="18288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985581"/>
            <a:ext cx="1828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Ctr</a:t>
            </a:r>
            <a:r>
              <a:rPr lang="en-US" dirty="0" smtClean="0"/>
              <a:t> for Scientific Review</a:t>
            </a:r>
          </a:p>
          <a:p>
            <a:pPr algn="ctr"/>
            <a:endParaRPr lang="en-US" sz="1000" dirty="0"/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/>
              <a:t>Central Receipt point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/>
              <a:t>Assign to NIH Institute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/>
              <a:t>Assign to peer review group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/>
              <a:t>Conducts initial scientific merit review</a:t>
            </a:r>
            <a:endParaRPr lang="en-US" sz="1600" dirty="0"/>
          </a:p>
        </p:txBody>
      </p:sp>
      <p:sp>
        <p:nvSpPr>
          <p:cNvPr id="4" name="Right Arrow 3"/>
          <p:cNvSpPr/>
          <p:nvPr/>
        </p:nvSpPr>
        <p:spPr>
          <a:xfrm>
            <a:off x="304800" y="38100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31506" y="3625315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2895600" y="38100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505200" y="3605471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14531" y="2990246"/>
            <a:ext cx="18288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2985204"/>
            <a:ext cx="176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Scientific Review Group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3631535"/>
            <a:ext cx="17619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/>
              <a:t>Independent outside reviewers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/>
              <a:t>Evaluate scientific merit &amp; significance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/>
              <a:t>Recommend length and level of funding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2667000"/>
            <a:ext cx="176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Level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168313" y="3605471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172200" y="2994305"/>
            <a:ext cx="18288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18854" y="2999342"/>
            <a:ext cx="176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National Advisory Council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72200" y="3645673"/>
            <a:ext cx="17619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/>
              <a:t>Assess quality of SRG Review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 smtClean="0"/>
              <a:t>Make recommendation to </a:t>
            </a:r>
            <a:r>
              <a:rPr lang="en-US" sz="1600" dirty="0" smtClean="0"/>
              <a:t>Institute/ Center </a:t>
            </a:r>
            <a:r>
              <a:rPr lang="en-US" sz="1600" dirty="0" smtClean="0"/>
              <a:t>staff on funding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55399" y="2602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5558713" y="3924455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457200" y="990601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Process continued</a:t>
            </a:r>
            <a:r>
              <a:rPr lang="en-US" dirty="0" smtClean="0"/>
              <a:t>….</a:t>
            </a:r>
            <a:endParaRPr lang="en-US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3810000" cy="609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submitted through grants.gov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56753" y="229611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Assigns application number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5800" y="5943600"/>
            <a:ext cx="3581400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70614" y="5937380"/>
            <a:ext cx="3581400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3122" y="6008132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70614" y="6008132"/>
            <a:ext cx="3477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month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23122" y="2995030"/>
            <a:ext cx="2286000" cy="646331"/>
            <a:chOff x="723122" y="3331229"/>
            <a:chExt cx="2286000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23122" y="345669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CSR Referral Office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3122" y="3331229"/>
              <a:ext cx="22098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666084" y="2317299"/>
            <a:ext cx="2362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133600" y="2435290"/>
            <a:ext cx="19050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7422" y="4572000"/>
            <a:ext cx="1639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assessed for completeness &amp; eligibility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56753" y="3166662"/>
            <a:ext cx="2362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66084" y="4059302"/>
            <a:ext cx="2362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3200400" y="3489827"/>
            <a:ext cx="1371600" cy="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14800" y="2701990"/>
            <a:ext cx="38100" cy="16804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14800" y="270199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52900" y="4382467"/>
            <a:ext cx="4191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04322" y="4572000"/>
            <a:ext cx="16390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Notice of assignment available in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Commons in 4 weeks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66084" y="3166662"/>
            <a:ext cx="2352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Assigns app to NIH Institute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66084" y="4059302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Assigns app to SRG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0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did you do?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886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Unscored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Allows focus on apps with most merit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full concurrence of SRG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 not discussed at SRG meeting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 not assigned numerical scores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Summary statement contains reviewer critiques</a:t>
            </a:r>
          </a:p>
          <a:p>
            <a:pPr marL="0" indent="0">
              <a:buNone/>
              <a:defRPr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Priority Score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 days after SRG meeting</a:t>
            </a:r>
          </a:p>
          <a:p>
            <a:pPr marL="0" indent="0">
              <a:buNone/>
              <a:defRPr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Summary Statement 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vailable 4-8 weeks after SRG meeting concludes via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Commons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available to PD/PIs, NIH Officials, Advisory Council members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" y="54102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124200" y="540709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96000" y="54102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" y="553033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5530725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554044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82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process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US" sz="5400" dirty="0" smtClean="0"/>
              <a:t>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NIH Scoring System</a:t>
            </a:r>
          </a:p>
          <a:p>
            <a:pPr marL="0" indent="0" algn="ctr">
              <a:buNone/>
            </a:pP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1.0 (most meritorious)</a:t>
            </a:r>
          </a:p>
          <a:p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5.0 (least meritorious)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44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process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US" sz="5400" dirty="0" smtClean="0"/>
              <a:t>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Advisory Council assesses quality of 1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level review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Reads summary statements only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Concur 99.99% with SRG recommendations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Modify SRG recommendations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Defer for re-review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Cannot change priority score from SRG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43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process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US" sz="5400" dirty="0" smtClean="0"/>
              <a:t>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 makes final funding decisions?</a:t>
            </a:r>
          </a:p>
          <a:p>
            <a:pPr marL="0" indent="0" algn="ctr">
              <a:buNone/>
            </a:pP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Institute Director</a:t>
            </a:r>
          </a:p>
          <a:p>
            <a:pPr marL="0" indent="0"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Scientific Merit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to Institute Mission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Advisory Council Recommendation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Balance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 of Funds</a:t>
            </a:r>
          </a:p>
          <a:p>
            <a:pPr marL="0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NIH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Timelines</a:t>
            </a:r>
          </a:p>
          <a:p>
            <a:pPr marL="0" indent="0" algn="ctr">
              <a:buNone/>
            </a:pP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://grants.nih.gov/grants/funding/submissionschedule.htm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743200"/>
          </a:xfrm>
        </p:spPr>
        <p:txBody>
          <a:bodyPr>
            <a:normAutofit/>
          </a:bodyPr>
          <a:lstStyle/>
          <a:p>
            <a:pPr algn="ctr"/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4" name="Picture 3" descr="US Health and Human Services Organization Chart - 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638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NIH is the steward of medical and behavioral research for the Nation</a:t>
            </a:r>
            <a:endParaRPr lang="en-US" sz="3600" b="1" dirty="0" smtClean="0"/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2400" dirty="0" smtClean="0"/>
              <a:t>NIH mission is to acquire new knowledge to help prevent, detect, diagnose, and treat disease and disability…from the rarest genetic disorder to the common cold.</a:t>
            </a:r>
            <a:endParaRPr lang="en-US" sz="24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83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NIH Research Areas</a:t>
            </a:r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2400" dirty="0" smtClean="0"/>
              <a:t>NIH supports </a:t>
            </a:r>
            <a:r>
              <a:rPr lang="en-US" sz="2400" dirty="0"/>
              <a:t>r</a:t>
            </a:r>
            <a:r>
              <a:rPr lang="en-US" sz="2400" dirty="0" smtClean="0"/>
              <a:t>esearch in the following areas: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2400" dirty="0" smtClean="0"/>
              <a:t>causes</a:t>
            </a:r>
            <a:r>
              <a:rPr lang="en-US" sz="2400" dirty="0"/>
              <a:t>, diagnosis, prevention, and cure of human diseases; </a:t>
            </a:r>
          </a:p>
          <a:p>
            <a:r>
              <a:rPr lang="en-US" sz="2400" dirty="0" smtClean="0"/>
              <a:t>processes </a:t>
            </a:r>
            <a:r>
              <a:rPr lang="en-US" sz="2400" dirty="0"/>
              <a:t>of human growth and development; </a:t>
            </a:r>
          </a:p>
          <a:p>
            <a:r>
              <a:rPr lang="en-US" sz="2400" dirty="0" smtClean="0"/>
              <a:t>biological </a:t>
            </a:r>
            <a:r>
              <a:rPr lang="en-US" sz="2400" dirty="0"/>
              <a:t>effects of environmental contaminants; </a:t>
            </a:r>
          </a:p>
          <a:p>
            <a:r>
              <a:rPr lang="en-US" sz="2400" dirty="0" smtClean="0"/>
              <a:t>understanding </a:t>
            </a:r>
            <a:r>
              <a:rPr lang="en-US" sz="2400" dirty="0"/>
              <a:t>of mental, addictive and physical disorders; and </a:t>
            </a:r>
          </a:p>
          <a:p>
            <a:r>
              <a:rPr lang="en-US" sz="2400" dirty="0" smtClean="0"/>
              <a:t>programs </a:t>
            </a:r>
            <a:r>
              <a:rPr lang="en-US" sz="2400" dirty="0"/>
              <a:t>for the collection, dissemination, and exchange of information in medicine and health, including the development and support of medical libraries and the training of medical librarians and other health information </a:t>
            </a:r>
            <a:r>
              <a:rPr lang="en-US" sz="2400" dirty="0" smtClean="0"/>
              <a:t>specialists</a:t>
            </a:r>
            <a:endParaRPr lang="en-US" sz="24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24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NIH’s Organization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27 </a:t>
            </a:r>
            <a:r>
              <a:rPr lang="en-US" dirty="0" smtClean="0"/>
              <a:t>IC’s (Institutes and Centers)</a:t>
            </a:r>
          </a:p>
          <a:p>
            <a:pPr marL="0" indent="0" algn="ctr">
              <a:buNone/>
            </a:pPr>
            <a:r>
              <a:rPr lang="en-US" dirty="0" smtClean="0"/>
              <a:t>Each with its own Goals, Programs, Approaches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http://www.nih.gov/icd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Strategies for Finding Funding</a:t>
            </a:r>
            <a:r>
              <a:rPr lang="en-US" b="1" dirty="0"/>
              <a:t/>
            </a:r>
            <a:br>
              <a:rPr lang="en-US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9144000" cy="3962400"/>
          </a:xfrm>
        </p:spPr>
        <p:txBody>
          <a:bodyPr>
            <a:normAutofit lnSpcReduction="10000"/>
          </a:bodyPr>
          <a:lstStyle/>
          <a:p>
            <a:pPr marL="457200" indent="-457200">
              <a:buFontTx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 Center/Institute website</a:t>
            </a:r>
          </a:p>
          <a:p>
            <a:pPr marL="457200" indent="-457200">
              <a:buFontTx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NIH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Guide </a:t>
            </a:r>
          </a:p>
          <a:p>
            <a:pPr marL="0" indent="0">
              <a:buNone/>
              <a:tabLst>
                <a:tab pos="512763" algn="l"/>
              </a:tabLst>
            </a:pP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	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://grants.nih.gov/Grants/guide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 grants.gov </a:t>
            </a:r>
          </a:p>
          <a:p>
            <a:pPr marL="457200" indent="-457200">
              <a:buFontTx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 NIH Reporter for similar science</a:t>
            </a:r>
          </a:p>
          <a:p>
            <a:pPr marL="40005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projectreporter.nih.gov/reporter.cfm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Ask colleagues with similar research interests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457200" indent="-457200"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98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229600" cy="1142999"/>
          </a:xfrm>
        </p:spPr>
        <p:txBody>
          <a:bodyPr/>
          <a:lstStyle/>
          <a:p>
            <a:pPr algn="ctr"/>
            <a:endParaRPr lang="en-US" b="1" dirty="0">
              <a:solidFill>
                <a:srgbClr val="9BBB59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lanning Your Application - Grants Process Overview - Mozilla Firefo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638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47" y="89783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Mechanisms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R01 – Basic Research Program</a:t>
            </a:r>
          </a:p>
          <a:p>
            <a:pPr marL="0" indent="0">
              <a:buNone/>
            </a:pPr>
            <a:r>
              <a:rPr lang="en-US" dirty="0" smtClean="0"/>
              <a:t>R03 – Small Grant </a:t>
            </a:r>
            <a:r>
              <a:rPr lang="en-US" dirty="0"/>
              <a:t>P</a:t>
            </a:r>
            <a:r>
              <a:rPr lang="en-US" dirty="0" smtClean="0"/>
              <a:t>rogram</a:t>
            </a:r>
          </a:p>
          <a:p>
            <a:pPr marL="0" indent="0">
              <a:buNone/>
            </a:pPr>
            <a:r>
              <a:rPr lang="en-US" dirty="0" smtClean="0"/>
              <a:t>R21 - </a:t>
            </a:r>
            <a:r>
              <a:rPr lang="en-US" dirty="0"/>
              <a:t>Exploratory/Developmental Research Grant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R15 – Academic Research Enhancement grants</a:t>
            </a:r>
          </a:p>
          <a:p>
            <a:pPr marL="0" indent="0">
              <a:buNone/>
            </a:pPr>
            <a:r>
              <a:rPr lang="en-US" dirty="0" smtClean="0"/>
              <a:t>SC1,2,3 </a:t>
            </a:r>
            <a:r>
              <a:rPr lang="en-US" dirty="0" smtClean="0"/>
              <a:t>– SCORE</a:t>
            </a:r>
          </a:p>
          <a:p>
            <a:pPr marL="0" indent="0">
              <a:buNone/>
            </a:pPr>
            <a:r>
              <a:rPr lang="en-US" dirty="0" smtClean="0"/>
              <a:t>P20 – Research Center Grants</a:t>
            </a:r>
          </a:p>
          <a:p>
            <a:pPr marL="0" indent="0">
              <a:buNone/>
            </a:pPr>
            <a:r>
              <a:rPr lang="en-US" dirty="0" smtClean="0"/>
              <a:t>All have specific dollar amounts, time, eligibility,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NIH Grants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1905000"/>
            <a:ext cx="7772400" cy="441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3581400"/>
            <a:ext cx="2153478" cy="1981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0900" y="2365310"/>
            <a:ext cx="2150098" cy="197809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24404" y="3581400"/>
            <a:ext cx="2236304" cy="2057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799" y="2667000"/>
            <a:ext cx="1610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4458" y="4038600"/>
            <a:ext cx="23761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7998" y="4201886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9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683</Words>
  <Application>Microsoft Office PowerPoint</Application>
  <PresentationFormat>On-screen Show (4:3)</PresentationFormat>
  <Paragraphs>141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Basics of NIH – National Institutes of Health</vt:lpstr>
      <vt:lpstr>PowerPoint Presentation</vt:lpstr>
      <vt:lpstr>PowerPoint Presentation</vt:lpstr>
      <vt:lpstr>PowerPoint Presentation</vt:lpstr>
      <vt:lpstr>NIH’s Organization </vt:lpstr>
      <vt:lpstr>Strategies for Finding Funding </vt:lpstr>
      <vt:lpstr>PowerPoint Presentation</vt:lpstr>
      <vt:lpstr>Mechanisms</vt:lpstr>
      <vt:lpstr>NIH Grants Team</vt:lpstr>
      <vt:lpstr>Extramural Research Staff </vt:lpstr>
      <vt:lpstr>Review Process at NIH</vt:lpstr>
      <vt:lpstr>Review Process continued….</vt:lpstr>
      <vt:lpstr>How did you do?</vt:lpstr>
      <vt:lpstr>Review process continued…</vt:lpstr>
      <vt:lpstr>Review process continued…</vt:lpstr>
      <vt:lpstr>Review process continued…</vt:lpstr>
      <vt:lpstr>NIH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Nancy Myers Sims</cp:lastModifiedBy>
  <cp:revision>118</cp:revision>
  <cp:lastPrinted>2014-01-02T23:31:32Z</cp:lastPrinted>
  <dcterms:created xsi:type="dcterms:W3CDTF">2012-05-16T23:31:48Z</dcterms:created>
  <dcterms:modified xsi:type="dcterms:W3CDTF">2014-01-02T23:31:52Z</dcterms:modified>
</cp:coreProperties>
</file>