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5"/>
  </p:notesMasterIdLst>
  <p:handoutMasterIdLst>
    <p:handoutMasterId r:id="rId46"/>
  </p:handoutMasterIdLst>
  <p:sldIdLst>
    <p:sldId id="256" r:id="rId2"/>
    <p:sldId id="298" r:id="rId3"/>
    <p:sldId id="307" r:id="rId4"/>
    <p:sldId id="257" r:id="rId5"/>
    <p:sldId id="258" r:id="rId6"/>
    <p:sldId id="259" r:id="rId7"/>
    <p:sldId id="263" r:id="rId8"/>
    <p:sldId id="309" r:id="rId9"/>
    <p:sldId id="299" r:id="rId10"/>
    <p:sldId id="300" r:id="rId11"/>
    <p:sldId id="296" r:id="rId12"/>
    <p:sldId id="297" r:id="rId13"/>
    <p:sldId id="265"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308" r:id="rId30"/>
    <p:sldId id="287" r:id="rId31"/>
    <p:sldId id="288" r:id="rId32"/>
    <p:sldId id="290" r:id="rId33"/>
    <p:sldId id="291" r:id="rId34"/>
    <p:sldId id="292" r:id="rId35"/>
    <p:sldId id="293" r:id="rId36"/>
    <p:sldId id="301" r:id="rId37"/>
    <p:sldId id="302" r:id="rId38"/>
    <p:sldId id="294" r:id="rId39"/>
    <p:sldId id="295" r:id="rId40"/>
    <p:sldId id="305" r:id="rId41"/>
    <p:sldId id="303" r:id="rId42"/>
    <p:sldId id="304" r:id="rId43"/>
    <p:sldId id="306" r:id="rId44"/>
  </p:sldIdLst>
  <p:sldSz cx="9144000" cy="6858000" type="screen4x3"/>
  <p:notesSz cx="6950075" cy="9167813"/>
  <p:defaultTextStyle>
    <a:defPPr>
      <a:defRPr lang="en-US"/>
    </a:defPPr>
    <a:lvl1pPr algn="l" rtl="0" eaLnBrk="0" fontAlgn="base" hangingPunct="0">
      <a:spcBef>
        <a:spcPct val="0"/>
      </a:spcBef>
      <a:spcAft>
        <a:spcPct val="0"/>
      </a:spcAft>
      <a:defRPr sz="28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8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8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Garamond" pitchFamily="18" charset="0"/>
        <a:ea typeface="+mn-ea"/>
        <a:cs typeface="+mn-cs"/>
      </a:defRPr>
    </a:lvl5pPr>
    <a:lvl6pPr marL="2286000" algn="l" defTabSz="914400" rtl="0" eaLnBrk="1" latinLnBrk="0" hangingPunct="1">
      <a:defRPr sz="2800" kern="1200">
        <a:solidFill>
          <a:schemeClr val="tx1"/>
        </a:solidFill>
        <a:latin typeface="Garamond" pitchFamily="18" charset="0"/>
        <a:ea typeface="+mn-ea"/>
        <a:cs typeface="+mn-cs"/>
      </a:defRPr>
    </a:lvl6pPr>
    <a:lvl7pPr marL="2743200" algn="l" defTabSz="914400" rtl="0" eaLnBrk="1" latinLnBrk="0" hangingPunct="1">
      <a:defRPr sz="2800" kern="1200">
        <a:solidFill>
          <a:schemeClr val="tx1"/>
        </a:solidFill>
        <a:latin typeface="Garamond" pitchFamily="18" charset="0"/>
        <a:ea typeface="+mn-ea"/>
        <a:cs typeface="+mn-cs"/>
      </a:defRPr>
    </a:lvl7pPr>
    <a:lvl8pPr marL="3200400" algn="l" defTabSz="914400" rtl="0" eaLnBrk="1" latinLnBrk="0" hangingPunct="1">
      <a:defRPr sz="2800" kern="1200">
        <a:solidFill>
          <a:schemeClr val="tx1"/>
        </a:solidFill>
        <a:latin typeface="Garamond" pitchFamily="18" charset="0"/>
        <a:ea typeface="+mn-ea"/>
        <a:cs typeface="+mn-cs"/>
      </a:defRPr>
    </a:lvl8pPr>
    <a:lvl9pPr marL="3657600" algn="l" defTabSz="914400" rtl="0" eaLnBrk="1" latinLnBrk="0" hangingPunct="1">
      <a:defRPr sz="28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84" autoAdjust="0"/>
    <p:restoredTop sz="94670" autoAdjust="0"/>
  </p:normalViewPr>
  <p:slideViewPr>
    <p:cSldViewPr>
      <p:cViewPr varScale="1">
        <p:scale>
          <a:sx n="71" d="100"/>
          <a:sy n="71" d="100"/>
        </p:scale>
        <p:origin x="-12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698" y="-82"/>
      </p:cViewPr>
      <p:guideLst>
        <p:guide orient="horz" pos="2888"/>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11699" cy="458391"/>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eaLnBrk="1" hangingPunct="1">
              <a:defRPr sz="1200">
                <a:latin typeface="Arial" charset="0"/>
              </a:defRPr>
            </a:lvl1pPr>
          </a:lstStyle>
          <a:p>
            <a:endParaRPr lang="en-US"/>
          </a:p>
        </p:txBody>
      </p:sp>
      <p:sp>
        <p:nvSpPr>
          <p:cNvPr id="53251" name="Rectangle 3"/>
          <p:cNvSpPr>
            <a:spLocks noGrp="1" noChangeArrowheads="1"/>
          </p:cNvSpPr>
          <p:nvPr>
            <p:ph type="dt" sz="quarter" idx="1"/>
          </p:nvPr>
        </p:nvSpPr>
        <p:spPr bwMode="auto">
          <a:xfrm>
            <a:off x="3936768" y="0"/>
            <a:ext cx="3011699" cy="458391"/>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algn="r" eaLnBrk="1" hangingPunct="1">
              <a:defRPr sz="1200">
                <a:latin typeface="Arial" charset="0"/>
              </a:defRPr>
            </a:lvl1pPr>
          </a:lstStyle>
          <a:p>
            <a:endParaRPr lang="en-US"/>
          </a:p>
        </p:txBody>
      </p:sp>
      <p:sp>
        <p:nvSpPr>
          <p:cNvPr id="53252" name="Rectangle 4"/>
          <p:cNvSpPr>
            <a:spLocks noGrp="1" noChangeArrowheads="1"/>
          </p:cNvSpPr>
          <p:nvPr>
            <p:ph type="ftr" sz="quarter" idx="2"/>
          </p:nvPr>
        </p:nvSpPr>
        <p:spPr bwMode="auto">
          <a:xfrm>
            <a:off x="0" y="8707831"/>
            <a:ext cx="3011699" cy="458391"/>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eaLnBrk="1" hangingPunct="1">
              <a:defRPr sz="1200">
                <a:latin typeface="Arial" charset="0"/>
              </a:defRPr>
            </a:lvl1pPr>
          </a:lstStyle>
          <a:p>
            <a:endParaRPr lang="en-US"/>
          </a:p>
        </p:txBody>
      </p:sp>
      <p:sp>
        <p:nvSpPr>
          <p:cNvPr id="53253" name="Rectangle 5"/>
          <p:cNvSpPr>
            <a:spLocks noGrp="1" noChangeArrowheads="1"/>
          </p:cNvSpPr>
          <p:nvPr>
            <p:ph type="sldNum" sz="quarter" idx="3"/>
          </p:nvPr>
        </p:nvSpPr>
        <p:spPr bwMode="auto">
          <a:xfrm>
            <a:off x="3936768" y="8707831"/>
            <a:ext cx="3011699" cy="458391"/>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algn="r" eaLnBrk="1" hangingPunct="1">
              <a:defRPr sz="1200">
                <a:latin typeface="Arial" charset="0"/>
              </a:defRPr>
            </a:lvl1pPr>
          </a:lstStyle>
          <a:p>
            <a:fld id="{83DE4B5F-AF60-4F1D-8B6B-1D90B7C5A6F1}" type="slidenum">
              <a:rPr lang="en-US"/>
              <a:pPr/>
              <a:t>‹#›</a:t>
            </a:fld>
            <a:endParaRPr lang="en-US"/>
          </a:p>
        </p:txBody>
      </p:sp>
    </p:spTree>
    <p:extLst>
      <p:ext uri="{BB962C8B-B14F-4D97-AF65-F5344CB8AC3E}">
        <p14:creationId xmlns:p14="http://schemas.microsoft.com/office/powerpoint/2010/main" val="64693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11699" cy="458391"/>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eaLnBrk="1" hangingPunct="1">
              <a:defRPr sz="1200">
                <a:latin typeface="Arial" charset="0"/>
              </a:defRPr>
            </a:lvl1pPr>
          </a:lstStyle>
          <a:p>
            <a:endParaRPr lang="en-US"/>
          </a:p>
        </p:txBody>
      </p:sp>
      <p:sp>
        <p:nvSpPr>
          <p:cNvPr id="93187" name="Rectangle 3"/>
          <p:cNvSpPr>
            <a:spLocks noGrp="1" noChangeArrowheads="1"/>
          </p:cNvSpPr>
          <p:nvPr>
            <p:ph type="dt" idx="1"/>
          </p:nvPr>
        </p:nvSpPr>
        <p:spPr bwMode="auto">
          <a:xfrm>
            <a:off x="3936768" y="0"/>
            <a:ext cx="3011699" cy="458391"/>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algn="r" eaLnBrk="1" hangingPunct="1">
              <a:defRPr sz="1200">
                <a:latin typeface="Arial" charset="0"/>
              </a:defRPr>
            </a:lvl1pPr>
          </a:lstStyle>
          <a:p>
            <a:endParaRPr lang="en-US"/>
          </a:p>
        </p:txBody>
      </p:sp>
      <p:sp>
        <p:nvSpPr>
          <p:cNvPr id="93188" name="Rectangle 4"/>
          <p:cNvSpPr>
            <a:spLocks noGrp="1" noRot="1" noChangeAspect="1" noChangeArrowheads="1" noTextEdit="1"/>
          </p:cNvSpPr>
          <p:nvPr>
            <p:ph type="sldImg" idx="2"/>
          </p:nvPr>
        </p:nvSpPr>
        <p:spPr bwMode="auto">
          <a:xfrm>
            <a:off x="1182688" y="687388"/>
            <a:ext cx="4584700" cy="3438525"/>
          </a:xfrm>
          <a:prstGeom prst="rect">
            <a:avLst/>
          </a:prstGeom>
          <a:noFill/>
          <a:ln w="9525">
            <a:solidFill>
              <a:srgbClr val="000000"/>
            </a:solidFill>
            <a:miter lim="800000"/>
            <a:headEnd/>
            <a:tailEnd/>
          </a:ln>
          <a:effectLst/>
        </p:spPr>
      </p:sp>
      <p:sp>
        <p:nvSpPr>
          <p:cNvPr id="93189" name="Rectangle 5"/>
          <p:cNvSpPr>
            <a:spLocks noGrp="1" noChangeArrowheads="1"/>
          </p:cNvSpPr>
          <p:nvPr>
            <p:ph type="body" sz="quarter" idx="3"/>
          </p:nvPr>
        </p:nvSpPr>
        <p:spPr bwMode="auto">
          <a:xfrm>
            <a:off x="695008" y="4354711"/>
            <a:ext cx="5560060" cy="4125516"/>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90" name="Rectangle 6"/>
          <p:cNvSpPr>
            <a:spLocks noGrp="1" noChangeArrowheads="1"/>
          </p:cNvSpPr>
          <p:nvPr>
            <p:ph type="ftr" sz="quarter" idx="4"/>
          </p:nvPr>
        </p:nvSpPr>
        <p:spPr bwMode="auto">
          <a:xfrm>
            <a:off x="0" y="8707831"/>
            <a:ext cx="3011699" cy="458391"/>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eaLnBrk="1" hangingPunct="1">
              <a:defRPr sz="1200">
                <a:latin typeface="Arial" charset="0"/>
              </a:defRPr>
            </a:lvl1pPr>
          </a:lstStyle>
          <a:p>
            <a:endParaRPr lang="en-US"/>
          </a:p>
        </p:txBody>
      </p:sp>
      <p:sp>
        <p:nvSpPr>
          <p:cNvPr id="93191" name="Rectangle 7"/>
          <p:cNvSpPr>
            <a:spLocks noGrp="1" noChangeArrowheads="1"/>
          </p:cNvSpPr>
          <p:nvPr>
            <p:ph type="sldNum" sz="quarter" idx="5"/>
          </p:nvPr>
        </p:nvSpPr>
        <p:spPr bwMode="auto">
          <a:xfrm>
            <a:off x="3936768" y="8707831"/>
            <a:ext cx="3011699" cy="458391"/>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algn="r" eaLnBrk="1" hangingPunct="1">
              <a:defRPr sz="1200">
                <a:latin typeface="Arial" charset="0"/>
              </a:defRPr>
            </a:lvl1pPr>
          </a:lstStyle>
          <a:p>
            <a:fld id="{8ED6DB35-AC61-4C12-93BB-FF4A8CD7A336}" type="slidenum">
              <a:rPr lang="en-US"/>
              <a:pPr/>
              <a:t>‹#›</a:t>
            </a:fld>
            <a:endParaRPr lang="en-US"/>
          </a:p>
        </p:txBody>
      </p:sp>
    </p:spTree>
    <p:extLst>
      <p:ext uri="{BB962C8B-B14F-4D97-AF65-F5344CB8AC3E}">
        <p14:creationId xmlns:p14="http://schemas.microsoft.com/office/powerpoint/2010/main" val="18582821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0"/>
            <a:ext cx="9140825" cy="6850063"/>
            <a:chOff x="0" y="0"/>
            <a:chExt cx="5758" cy="4315"/>
          </a:xfrm>
        </p:grpSpPr>
        <p:grpSp>
          <p:nvGrpSpPr>
            <p:cNvPr id="46083" name="Group 3"/>
            <p:cNvGrpSpPr>
              <a:grpSpLocks/>
            </p:cNvGrpSpPr>
            <p:nvPr userDrawn="1"/>
          </p:nvGrpSpPr>
          <p:grpSpPr bwMode="auto">
            <a:xfrm>
              <a:off x="1728" y="2230"/>
              <a:ext cx="4027" cy="2085"/>
              <a:chOff x="1728" y="2230"/>
              <a:chExt cx="4027" cy="2085"/>
            </a:xfrm>
          </p:grpSpPr>
          <p:sp>
            <p:nvSpPr>
              <p:cNvPr id="4608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608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608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608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608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608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609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609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609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609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4609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46095" name="Rectangle 15"/>
          <p:cNvSpPr>
            <a:spLocks noGrp="1" noChangeArrowheads="1"/>
          </p:cNvSpPr>
          <p:nvPr>
            <p:ph type="sldNum" sz="quarter" idx="4"/>
          </p:nvPr>
        </p:nvSpPr>
        <p:spPr>
          <a:xfrm>
            <a:off x="6553200" y="6254750"/>
            <a:ext cx="2133600" cy="476250"/>
          </a:xfrm>
        </p:spPr>
        <p:txBody>
          <a:bodyPr/>
          <a:lstStyle>
            <a:lvl1pPr>
              <a:defRPr/>
            </a:lvl1pPr>
          </a:lstStyle>
          <a:p>
            <a:fld id="{038227C6-58D7-47AA-9E0B-D59839A7E1CB}"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build="p">
        <p:tmplLst>
          <p:tmpl lvl="1">
            <p:tnLst>
              <p:par>
                <p:cTn presetID="1" presetClass="entr" presetSubtype="0" fill="hold" nodeType="clickEffect">
                  <p:stCondLst>
                    <p:cond delay="0"/>
                  </p:stCondLst>
                  <p:childTnLst>
                    <p:set>
                      <p:cBhvr>
                        <p:cTn dur="1" fill="hold">
                          <p:stCondLst>
                            <p:cond delay="0"/>
                          </p:stCondLst>
                        </p:cTn>
                        <p:tgtEl>
                          <p:spTgt spid="46092"/>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A39988D-603F-49BD-A779-92309C7F944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4B785F6-907F-441F-9DC6-C2E333353A8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7348DC74-B3F9-481D-A923-614C965FDD06}"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14521EEE-4CCF-4608-A2E9-6F432058ABE2}"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673ED5D-5DD5-4275-BE1F-53F5D353BA2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11746E8-6C0E-4625-84B1-3EB36894FE0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ECD640C-3540-46C0-8D0E-CF5290F423F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02518F56-4292-4E8E-BFCA-421E997BE45C}"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B284D88-DC10-45AE-BC9F-0EEBA10E77A2}"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98F3650-4AFE-45B3-9D98-97FEBDE37D78}"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D66A580-37DC-40D9-8F44-D454836F493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151BC08-F8E9-4BD7-811C-39558B67F31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05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80349D3-C546-4193-9482-6AEA3CB2D79F}" type="slidenum">
              <a:rPr lang="en-US"/>
              <a:pPr/>
              <a:t>‹#›</a:t>
            </a:fld>
            <a:endParaRPr lang="en-US"/>
          </a:p>
        </p:txBody>
      </p:sp>
      <p:grpSp>
        <p:nvGrpSpPr>
          <p:cNvPr id="45060" name="Group 4"/>
          <p:cNvGrpSpPr>
            <a:grpSpLocks/>
          </p:cNvGrpSpPr>
          <p:nvPr/>
        </p:nvGrpSpPr>
        <p:grpSpPr bwMode="auto">
          <a:xfrm>
            <a:off x="0" y="0"/>
            <a:ext cx="9140825" cy="6850063"/>
            <a:chOff x="0" y="0"/>
            <a:chExt cx="5758" cy="4315"/>
          </a:xfrm>
        </p:grpSpPr>
        <p:grpSp>
          <p:nvGrpSpPr>
            <p:cNvPr id="45061" name="Group 5"/>
            <p:cNvGrpSpPr>
              <a:grpSpLocks/>
            </p:cNvGrpSpPr>
            <p:nvPr userDrawn="1"/>
          </p:nvGrpSpPr>
          <p:grpSpPr bwMode="auto">
            <a:xfrm>
              <a:off x="1728" y="2230"/>
              <a:ext cx="4027" cy="2085"/>
              <a:chOff x="1728" y="2230"/>
              <a:chExt cx="4027" cy="2085"/>
            </a:xfrm>
          </p:grpSpPr>
          <p:sp>
            <p:nvSpPr>
              <p:cNvPr id="4506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506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506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506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506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506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506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506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507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507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0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1" grpId="0" build="p">
        <p:tmplLst>
          <p:tmpl lvl="1">
            <p:tnLst>
              <p:par>
                <p:cTn presetID="1" presetClass="entr" presetSubtype="0" fill="hold" nodeType="clickEffect">
                  <p:stCondLst>
                    <p:cond delay="0"/>
                  </p:stCondLst>
                  <p:childTnLst>
                    <p:set>
                      <p:cBhvr>
                        <p:cTn dur="1" fill="hold">
                          <p:stCondLst>
                            <p:cond delay="0"/>
                          </p:stCondLst>
                        </p:cTn>
                        <p:tgtEl>
                          <p:spTgt spid="4507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507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507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507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5071"/>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RIMI Workshop:</a:t>
            </a:r>
            <a:br>
              <a:rPr lang="en-US"/>
            </a:br>
            <a:r>
              <a:rPr lang="en-US"/>
              <a:t>Power Analysis</a:t>
            </a:r>
          </a:p>
        </p:txBody>
      </p:sp>
      <p:sp>
        <p:nvSpPr>
          <p:cNvPr id="2051" name="Rectangle 3"/>
          <p:cNvSpPr>
            <a:spLocks noGrp="1" noChangeArrowheads="1"/>
          </p:cNvSpPr>
          <p:nvPr>
            <p:ph type="subTitle" idx="1"/>
          </p:nvPr>
        </p:nvSpPr>
        <p:spPr/>
        <p:txBody>
          <a:bodyPr/>
          <a:lstStyle/>
          <a:p>
            <a:r>
              <a:rPr lang="en-US"/>
              <a:t>Ronald  D. Yockey</a:t>
            </a:r>
          </a:p>
          <a:p>
            <a:r>
              <a:rPr lang="en-US" sz="2400"/>
              <a:t>ryockey@csufresno.edu</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fade">
                                      <p:cBhvr>
                                        <p:cTn id="10" dur="2000"/>
                                        <p:tgtEl>
                                          <p:spTgt spid="20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fade">
                                      <p:cBhvr>
                                        <p:cTn id="15" dur="2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r>
              <a:rPr lang="en-US" sz="4000"/>
              <a:t>Factors That Influence Power (continued)</a:t>
            </a:r>
          </a:p>
        </p:txBody>
      </p:sp>
      <p:sp>
        <p:nvSpPr>
          <p:cNvPr id="125955" name="Rectangle 3"/>
          <p:cNvSpPr>
            <a:spLocks noGrp="1" noChangeArrowheads="1"/>
          </p:cNvSpPr>
          <p:nvPr>
            <p:ph type="body" idx="1"/>
          </p:nvPr>
        </p:nvSpPr>
        <p:spPr/>
        <p:txBody>
          <a:bodyPr/>
          <a:lstStyle/>
          <a:p>
            <a:pPr>
              <a:buFont typeface="Wingdings" pitchFamily="2" charset="2"/>
              <a:buNone/>
            </a:pPr>
            <a:r>
              <a:rPr lang="en-US"/>
              <a:t>4. Effect size – the size of the “treatment effect” in your study</a:t>
            </a:r>
          </a:p>
          <a:p>
            <a:pPr lvl="1">
              <a:buFont typeface="Wingdings" pitchFamily="2" charset="2"/>
              <a:buNone/>
            </a:pPr>
            <a:r>
              <a:rPr lang="en-US"/>
              <a:t>- Larger effect size = greater power</a:t>
            </a:r>
          </a:p>
          <a:p>
            <a:pPr lvl="1">
              <a:buFont typeface="Wingdings" pitchFamily="2" charset="2"/>
              <a:buNone/>
            </a:pPr>
            <a:endParaRPr lang="en-US"/>
          </a:p>
          <a:p>
            <a:pPr>
              <a:buFont typeface="Wingdings" pitchFamily="2" charset="2"/>
              <a:buNone/>
            </a:pPr>
            <a:r>
              <a:rPr lang="en-US"/>
              <a:t>5. Sample size (</a:t>
            </a:r>
            <a:r>
              <a:rPr lang="en-US" i="1"/>
              <a:t>N</a:t>
            </a:r>
            <a:r>
              <a:rPr lang="en-US"/>
              <a:t>)</a:t>
            </a:r>
          </a:p>
          <a:p>
            <a:pPr lvl="1">
              <a:buFontTx/>
              <a:buChar char="-"/>
            </a:pPr>
            <a:r>
              <a:rPr lang="en-US"/>
              <a:t>Larger </a:t>
            </a:r>
            <a:r>
              <a:rPr lang="en-US" i="1"/>
              <a:t>N</a:t>
            </a:r>
            <a:r>
              <a:rPr lang="en-US"/>
              <a:t> = greater power </a:t>
            </a:r>
          </a:p>
          <a:p>
            <a:pPr lvl="1">
              <a:buFontTx/>
              <a:buNone/>
            </a:pPr>
            <a:r>
              <a:rPr lang="en-US"/>
              <a:t>	(The most commonly manipulated factor for increasing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1259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r>
              <a:rPr lang="en-US"/>
              <a:t>Examples of Low Power Studies</a:t>
            </a:r>
          </a:p>
        </p:txBody>
      </p:sp>
      <p:sp>
        <p:nvSpPr>
          <p:cNvPr id="116739" name="Rectangle 3"/>
          <p:cNvSpPr>
            <a:spLocks noGrp="1" noChangeArrowheads="1"/>
          </p:cNvSpPr>
          <p:nvPr>
            <p:ph type="body" idx="1"/>
          </p:nvPr>
        </p:nvSpPr>
        <p:spPr/>
        <p:txBody>
          <a:bodyPr/>
          <a:lstStyle/>
          <a:p>
            <a:pPr marL="609600" indent="-609600">
              <a:lnSpc>
                <a:spcPct val="90000"/>
              </a:lnSpc>
              <a:buFont typeface="Wingdings" pitchFamily="2" charset="2"/>
              <a:buNone/>
            </a:pPr>
            <a:r>
              <a:rPr lang="en-US" sz="2800"/>
              <a:t>Very “realistic” low power study examples (for the independent samples </a:t>
            </a:r>
            <a:r>
              <a:rPr lang="en-US" sz="2800" i="1"/>
              <a:t>t</a:t>
            </a:r>
            <a:r>
              <a:rPr lang="en-US" sz="2800"/>
              <a:t> test):</a:t>
            </a:r>
          </a:p>
          <a:p>
            <a:pPr marL="609600" indent="-609600">
              <a:lnSpc>
                <a:spcPct val="90000"/>
              </a:lnSpc>
              <a:buFont typeface="Wingdings" pitchFamily="2" charset="2"/>
              <a:buNone/>
            </a:pPr>
            <a:endParaRPr lang="en-US" sz="2800"/>
          </a:p>
          <a:p>
            <a:pPr marL="609600" indent="-609600">
              <a:lnSpc>
                <a:spcPct val="90000"/>
              </a:lnSpc>
              <a:buFont typeface="Wingdings" pitchFamily="2" charset="2"/>
              <a:buNone/>
            </a:pPr>
            <a:r>
              <a:rPr lang="en-US" sz="2800"/>
              <a:t>Example #1 (2-tailed, </a:t>
            </a:r>
            <a:r>
              <a:rPr lang="el-GR" sz="2800"/>
              <a:t>α</a:t>
            </a:r>
            <a:r>
              <a:rPr lang="en-US" sz="2800"/>
              <a:t>=.05)</a:t>
            </a:r>
            <a:endParaRPr lang="el-GR" sz="2800"/>
          </a:p>
          <a:p>
            <a:pPr marL="609600" indent="-609600">
              <a:lnSpc>
                <a:spcPct val="90000"/>
              </a:lnSpc>
              <a:buFont typeface="Wingdings" pitchFamily="2" charset="2"/>
              <a:buNone/>
            </a:pPr>
            <a:r>
              <a:rPr lang="en-US" sz="2800"/>
              <a:t>n</a:t>
            </a:r>
            <a:r>
              <a:rPr lang="en-US" sz="2800" baseline="-25000"/>
              <a:t>1 </a:t>
            </a:r>
            <a:r>
              <a:rPr lang="en-US" sz="2800"/>
              <a:t>= 30 </a:t>
            </a:r>
          </a:p>
          <a:p>
            <a:pPr marL="609600" indent="-609600">
              <a:lnSpc>
                <a:spcPct val="90000"/>
              </a:lnSpc>
              <a:buFont typeface="Wingdings" pitchFamily="2" charset="2"/>
              <a:buNone/>
            </a:pPr>
            <a:r>
              <a:rPr lang="en-US" sz="2800"/>
              <a:t>n</a:t>
            </a:r>
            <a:r>
              <a:rPr lang="en-US" sz="2800" baseline="-25000"/>
              <a:t>2 </a:t>
            </a:r>
            <a:r>
              <a:rPr lang="en-US" sz="2800"/>
              <a:t>= 30</a:t>
            </a:r>
          </a:p>
          <a:p>
            <a:pPr marL="609600" indent="-609600">
              <a:lnSpc>
                <a:spcPct val="90000"/>
              </a:lnSpc>
              <a:buFont typeface="Wingdings" pitchFamily="2" charset="2"/>
              <a:buNone/>
            </a:pPr>
            <a:r>
              <a:rPr lang="en-US" sz="2800"/>
              <a:t>Small effect (i.e., a relatively small difference between the groups; characteristic of many studies in the social and behavioral sciences)</a:t>
            </a:r>
          </a:p>
          <a:p>
            <a:pPr marL="609600" indent="-609600">
              <a:lnSpc>
                <a:spcPct val="90000"/>
              </a:lnSpc>
              <a:buFont typeface="Wingdings" pitchFamily="2" charset="2"/>
              <a:buNone/>
            </a:pPr>
            <a:r>
              <a:rPr lang="en-US" sz="2800"/>
              <a:t>Power = 12%!</a:t>
            </a:r>
          </a:p>
          <a:p>
            <a:pPr marL="609600" indent="-609600">
              <a:lnSpc>
                <a:spcPct val="90000"/>
              </a:lnSpc>
            </a:pPr>
            <a:endParaRPr 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r>
              <a:rPr lang="en-US" sz="4000"/>
              <a:t>Examples of Low Power Studies (continued)</a:t>
            </a:r>
          </a:p>
        </p:txBody>
      </p:sp>
      <p:sp>
        <p:nvSpPr>
          <p:cNvPr id="117763" name="Rectangle 3"/>
          <p:cNvSpPr>
            <a:spLocks noGrp="1" noChangeArrowheads="1"/>
          </p:cNvSpPr>
          <p:nvPr>
            <p:ph type="body" idx="1"/>
          </p:nvPr>
        </p:nvSpPr>
        <p:spPr/>
        <p:txBody>
          <a:bodyPr/>
          <a:lstStyle/>
          <a:p>
            <a:pPr>
              <a:lnSpc>
                <a:spcPct val="90000"/>
              </a:lnSpc>
              <a:buFont typeface="Wingdings" pitchFamily="2" charset="2"/>
              <a:buNone/>
            </a:pPr>
            <a:r>
              <a:rPr lang="en-US" dirty="0"/>
              <a:t>Example #2 (2-tailed, </a:t>
            </a:r>
            <a:r>
              <a:rPr lang="el-GR" dirty="0"/>
              <a:t>α</a:t>
            </a:r>
            <a:r>
              <a:rPr lang="en-US" dirty="0"/>
              <a:t>=.05)</a:t>
            </a:r>
          </a:p>
          <a:p>
            <a:pPr>
              <a:lnSpc>
                <a:spcPct val="90000"/>
              </a:lnSpc>
              <a:buFont typeface="Wingdings" pitchFamily="2" charset="2"/>
              <a:buNone/>
            </a:pPr>
            <a:r>
              <a:rPr lang="en-US" dirty="0"/>
              <a:t>n</a:t>
            </a:r>
            <a:r>
              <a:rPr lang="en-US" baseline="-25000" dirty="0"/>
              <a:t>1</a:t>
            </a:r>
            <a:r>
              <a:rPr lang="en-US" dirty="0"/>
              <a:t>=50, n</a:t>
            </a:r>
            <a:r>
              <a:rPr lang="en-US" baseline="-25000" dirty="0"/>
              <a:t>2</a:t>
            </a:r>
            <a:r>
              <a:rPr lang="en-US" dirty="0"/>
              <a:t>=50; Small effect</a:t>
            </a:r>
          </a:p>
          <a:p>
            <a:pPr>
              <a:lnSpc>
                <a:spcPct val="90000"/>
              </a:lnSpc>
              <a:buFont typeface="Wingdings" pitchFamily="2" charset="2"/>
              <a:buNone/>
            </a:pPr>
            <a:r>
              <a:rPr lang="en-US" dirty="0"/>
              <a:t>Power = 17%!</a:t>
            </a:r>
          </a:p>
          <a:p>
            <a:pPr>
              <a:lnSpc>
                <a:spcPct val="90000"/>
              </a:lnSpc>
              <a:buFont typeface="Wingdings" pitchFamily="2" charset="2"/>
              <a:buNone/>
            </a:pPr>
            <a:endParaRPr lang="en-US" dirty="0"/>
          </a:p>
          <a:p>
            <a:pPr>
              <a:lnSpc>
                <a:spcPct val="90000"/>
              </a:lnSpc>
              <a:buFont typeface="Wingdings" pitchFamily="2" charset="2"/>
              <a:buNone/>
            </a:pPr>
            <a:r>
              <a:rPr lang="en-US" dirty="0"/>
              <a:t>Example #3 (2-tailed, </a:t>
            </a:r>
            <a:r>
              <a:rPr lang="el-GR" dirty="0"/>
              <a:t>α</a:t>
            </a:r>
            <a:r>
              <a:rPr lang="en-US" dirty="0"/>
              <a:t>=.05)</a:t>
            </a:r>
          </a:p>
          <a:p>
            <a:pPr>
              <a:lnSpc>
                <a:spcPct val="90000"/>
              </a:lnSpc>
              <a:buFont typeface="Wingdings" pitchFamily="2" charset="2"/>
              <a:buNone/>
            </a:pPr>
            <a:r>
              <a:rPr lang="en-US" dirty="0"/>
              <a:t>n</a:t>
            </a:r>
            <a:r>
              <a:rPr lang="en-US" baseline="-25000" dirty="0"/>
              <a:t>1</a:t>
            </a:r>
            <a:r>
              <a:rPr lang="en-US" dirty="0"/>
              <a:t>=30, n</a:t>
            </a:r>
            <a:r>
              <a:rPr lang="en-US" baseline="-25000" dirty="0"/>
              <a:t>2</a:t>
            </a:r>
            <a:r>
              <a:rPr lang="en-US" dirty="0"/>
              <a:t>=30; Medium effect</a:t>
            </a:r>
          </a:p>
          <a:p>
            <a:pPr>
              <a:lnSpc>
                <a:spcPct val="90000"/>
              </a:lnSpc>
              <a:buFont typeface="Wingdings" pitchFamily="2" charset="2"/>
              <a:buNone/>
            </a:pPr>
            <a:r>
              <a:rPr lang="en-US" dirty="0"/>
              <a:t>Power = 48%</a:t>
            </a:r>
          </a:p>
          <a:p>
            <a:pPr>
              <a:lnSpc>
                <a:spcPct val="90000"/>
              </a:lnSpc>
              <a:buFont typeface="Wingdings" pitchFamily="2" charset="2"/>
              <a:buNone/>
            </a:pPr>
            <a:r>
              <a:rPr lang="en-US" dirty="0"/>
              <a:t>All three studies suffer from insufficient </a:t>
            </a:r>
            <a:r>
              <a:rPr lang="en-US" dirty="0" smtClean="0"/>
              <a:t>power.</a:t>
            </a:r>
            <a:endParaRPr lang="en-US" dirty="0"/>
          </a:p>
          <a:p>
            <a:pPr>
              <a:lnSpc>
                <a:spcPct val="90000"/>
              </a:lnSpc>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r>
              <a:rPr lang="en-US" sz="4000"/>
              <a:t>Rationale for Power Analysis (continued)</a:t>
            </a:r>
          </a:p>
        </p:txBody>
      </p:sp>
      <p:sp>
        <p:nvSpPr>
          <p:cNvPr id="63491" name="Rectangle 3"/>
          <p:cNvSpPr>
            <a:spLocks noGrp="1" noChangeArrowheads="1"/>
          </p:cNvSpPr>
          <p:nvPr>
            <p:ph type="body" idx="1"/>
          </p:nvPr>
        </p:nvSpPr>
        <p:spPr/>
        <p:txBody>
          <a:bodyPr/>
          <a:lstStyle/>
          <a:p>
            <a:pPr>
              <a:buFontTx/>
              <a:buNone/>
            </a:pPr>
            <a:r>
              <a:rPr lang="en-US"/>
              <a:t>The prevalence of low power studies is one reason why funding agencies such as NIH and NIMH (among others) often require estimates of power with the submission of a grant proposal.</a:t>
            </a:r>
          </a:p>
          <a:p>
            <a:pPr>
              <a:buFont typeface="Wingdings" pitchFamily="2" charset="2"/>
              <a:buNone/>
            </a:pPr>
            <a:endParaRPr lang="en-US"/>
          </a:p>
          <a:p>
            <a:pPr>
              <a:buFont typeface="Wingdings" pitchFamily="2" charset="2"/>
              <a:buNone/>
            </a:pPr>
            <a:r>
              <a:rPr lang="en-US"/>
              <a:t>And that’s why we’re here today!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r>
              <a:rPr lang="en-US" sz="4000"/>
              <a:t>Null Hypothesis Significance Testing (NHST)</a:t>
            </a:r>
          </a:p>
        </p:txBody>
      </p:sp>
      <p:graphicFrame>
        <p:nvGraphicFramePr>
          <p:cNvPr id="68613" name="Object 5"/>
          <p:cNvGraphicFramePr>
            <a:graphicFrameLocks noGrp="1" noChangeAspect="1"/>
          </p:cNvGraphicFramePr>
          <p:nvPr>
            <p:ph sz="half" idx="1"/>
            <p:extLst>
              <p:ext uri="{D42A27DB-BD31-4B8C-83A1-F6EECF244321}">
                <p14:modId xmlns:p14="http://schemas.microsoft.com/office/powerpoint/2010/main" val="1090785854"/>
              </p:ext>
            </p:extLst>
          </p:nvPr>
        </p:nvGraphicFramePr>
        <p:xfrm>
          <a:off x="1252538" y="1946275"/>
          <a:ext cx="4579937" cy="828675"/>
        </p:xfrm>
        <a:graphic>
          <a:graphicData uri="http://schemas.openxmlformats.org/presentationml/2006/ole">
            <mc:AlternateContent xmlns:mc="http://schemas.openxmlformats.org/markup-compatibility/2006">
              <mc:Choice xmlns:v="urn:schemas-microsoft-com:vml" Requires="v">
                <p:oleObj spid="_x0000_s68626" name="Equation" r:id="rId3" imgW="1333440" imgH="241200" progId="Equation.3">
                  <p:embed/>
                </p:oleObj>
              </mc:Choice>
              <mc:Fallback>
                <p:oleObj name="Equation" r:id="rId3" imgW="1333440" imgH="241200" progId="Equation.3">
                  <p:embed/>
                  <p:pic>
                    <p:nvPicPr>
                      <p:cNvPr id="0" name="Picture 5"/>
                      <p:cNvPicPr>
                        <a:picLocks noChangeAspect="1" noChangeArrowheads="1"/>
                      </p:cNvPicPr>
                      <p:nvPr/>
                    </p:nvPicPr>
                    <p:blipFill>
                      <a:blip r:embed="rId4">
                        <a:lum bright="80000"/>
                      </a:blip>
                      <a:srcRect/>
                      <a:stretch>
                        <a:fillRect/>
                      </a:stretch>
                    </p:blipFill>
                    <p:spPr bwMode="auto">
                      <a:xfrm>
                        <a:off x="1252538" y="1946275"/>
                        <a:ext cx="4579937" cy="828675"/>
                      </a:xfrm>
                      <a:prstGeom prst="rect">
                        <a:avLst/>
                      </a:prstGeom>
                      <a:solidFill>
                        <a:srgbClr val="FF0000"/>
                      </a:solidFill>
                      <a:extLst/>
                    </p:spPr>
                  </p:pic>
                </p:oleObj>
              </mc:Fallback>
            </mc:AlternateContent>
          </a:graphicData>
        </a:graphic>
      </p:graphicFrame>
      <p:graphicFrame>
        <p:nvGraphicFramePr>
          <p:cNvPr id="68615" name="Object 7"/>
          <p:cNvGraphicFramePr>
            <a:graphicFrameLocks noGrp="1" noChangeAspect="1"/>
          </p:cNvGraphicFramePr>
          <p:nvPr>
            <p:ph sz="half" idx="2"/>
            <p:extLst>
              <p:ext uri="{D42A27DB-BD31-4B8C-83A1-F6EECF244321}">
                <p14:modId xmlns:p14="http://schemas.microsoft.com/office/powerpoint/2010/main" val="1315400898"/>
              </p:ext>
            </p:extLst>
          </p:nvPr>
        </p:nvGraphicFramePr>
        <p:xfrm>
          <a:off x="1295400" y="3860800"/>
          <a:ext cx="4492625" cy="820738"/>
        </p:xfrm>
        <a:graphic>
          <a:graphicData uri="http://schemas.openxmlformats.org/presentationml/2006/ole">
            <mc:AlternateContent xmlns:mc="http://schemas.openxmlformats.org/markup-compatibility/2006">
              <mc:Choice xmlns:v="urn:schemas-microsoft-com:vml" Requires="v">
                <p:oleObj spid="_x0000_s68627" name="Equation" r:id="rId5" imgW="1320480" imgH="241200" progId="Equation.3">
                  <p:embed/>
                </p:oleObj>
              </mc:Choice>
              <mc:Fallback>
                <p:oleObj name="Equation" r:id="rId5" imgW="1320480" imgH="241200" progId="Equation.3">
                  <p:embed/>
                  <p:pic>
                    <p:nvPicPr>
                      <p:cNvPr id="0" name="Picture 7"/>
                      <p:cNvPicPr>
                        <a:picLocks noChangeAspect="1" noChangeArrowheads="1"/>
                      </p:cNvPicPr>
                      <p:nvPr/>
                    </p:nvPicPr>
                    <p:blipFill>
                      <a:blip r:embed="rId6">
                        <a:lum bright="80000"/>
                      </a:blip>
                      <a:srcRect/>
                      <a:stretch>
                        <a:fillRect/>
                      </a:stretch>
                    </p:blipFill>
                    <p:spPr bwMode="auto">
                      <a:xfrm>
                        <a:off x="1295400" y="3860800"/>
                        <a:ext cx="4492625" cy="820738"/>
                      </a:xfrm>
                      <a:prstGeom prst="rect">
                        <a:avLst/>
                      </a:prstGeom>
                      <a:solidFill>
                        <a:srgbClr val="FF0000"/>
                      </a:solidFill>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r>
              <a:rPr lang="en-US"/>
              <a:t>NHST (Continued)</a:t>
            </a:r>
          </a:p>
        </p:txBody>
      </p:sp>
      <p:sp>
        <p:nvSpPr>
          <p:cNvPr id="73731" name="Rectangle 3"/>
          <p:cNvSpPr>
            <a:spLocks noGrp="1" noChangeArrowheads="1"/>
          </p:cNvSpPr>
          <p:nvPr>
            <p:ph type="body" idx="1"/>
          </p:nvPr>
        </p:nvSpPr>
        <p:spPr/>
        <p:txBody>
          <a:bodyPr/>
          <a:lstStyle/>
          <a:p>
            <a:pPr>
              <a:buFont typeface="Wingdings" pitchFamily="2" charset="2"/>
              <a:buNone/>
            </a:pPr>
            <a:r>
              <a:rPr lang="en-US" sz="2800" dirty="0"/>
              <a:t>If statistical significance is obtained (e.g., p</a:t>
            </a:r>
            <a:r>
              <a:rPr lang="en-US" sz="2800" i="1" dirty="0"/>
              <a:t> </a:t>
            </a:r>
            <a:r>
              <a:rPr lang="en-US" sz="2800" dirty="0"/>
              <a:t>&lt; .05), then we can declare that the groups are different.</a:t>
            </a:r>
          </a:p>
          <a:p>
            <a:pPr>
              <a:buFont typeface="Wingdings" pitchFamily="2" charset="2"/>
              <a:buNone/>
            </a:pPr>
            <a:endParaRPr lang="en-US" sz="2800" dirty="0"/>
          </a:p>
          <a:p>
            <a:pPr>
              <a:buFont typeface="Wingdings" pitchFamily="2" charset="2"/>
              <a:buNone/>
            </a:pPr>
            <a:r>
              <a:rPr lang="en-US" sz="2800" dirty="0"/>
              <a:t>While a “statistically significant” result with NHST tells us the groups are different, it says nothing about </a:t>
            </a:r>
            <a:r>
              <a:rPr lang="en-US" sz="2800" u="sng" dirty="0"/>
              <a:t>how</a:t>
            </a:r>
            <a:r>
              <a:rPr lang="en-US" sz="2800" dirty="0"/>
              <a:t> different they are. Statistical significance means “beyond normal sampling error” or “reliable difference,” but it does </a:t>
            </a:r>
            <a:r>
              <a:rPr lang="en-US" sz="2800" u="sng" dirty="0"/>
              <a:t>not</a:t>
            </a:r>
            <a:r>
              <a:rPr lang="en-US" sz="2800" dirty="0"/>
              <a:t> necessarily mean “big difference” or “important.”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r>
              <a:rPr lang="en-US"/>
              <a:t>NHST (Continued)</a:t>
            </a:r>
          </a:p>
        </p:txBody>
      </p:sp>
      <p:sp>
        <p:nvSpPr>
          <p:cNvPr id="74755" name="Rectangle 3"/>
          <p:cNvSpPr>
            <a:spLocks noGrp="1" noChangeArrowheads="1"/>
          </p:cNvSpPr>
          <p:nvPr>
            <p:ph type="body" idx="1"/>
          </p:nvPr>
        </p:nvSpPr>
        <p:spPr/>
        <p:txBody>
          <a:bodyPr/>
          <a:lstStyle/>
          <a:p>
            <a:pPr>
              <a:lnSpc>
                <a:spcPct val="90000"/>
              </a:lnSpc>
              <a:buFontTx/>
              <a:buChar char="-"/>
            </a:pPr>
            <a:r>
              <a:rPr lang="en-US" sz="2800" dirty="0"/>
              <a:t>While NHST can be a very useful tool, it has frequently been misused, as far too many researchers have made the mistake of assuming statistical significance means “practical importance”</a:t>
            </a:r>
          </a:p>
          <a:p>
            <a:pPr>
              <a:lnSpc>
                <a:spcPct val="90000"/>
              </a:lnSpc>
              <a:buFontTx/>
              <a:buChar char="-"/>
            </a:pPr>
            <a:r>
              <a:rPr lang="en-US" sz="2800" dirty="0"/>
              <a:t>Due to this common misunderstanding, the American Psychological Association (APA) now strongly encourages that effect sizes be presented (alongside the results of significance tests), and many journals require the reporting of effect sizes for manuscript consideration</a:t>
            </a:r>
            <a:r>
              <a:rPr lang="en-US" sz="2800" dirty="0" smtClean="0"/>
              <a:t>.</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r>
              <a:rPr lang="en-US"/>
              <a:t>What is an Effect Size?</a:t>
            </a:r>
          </a:p>
        </p:txBody>
      </p:sp>
      <p:sp>
        <p:nvSpPr>
          <p:cNvPr id="75779" name="Rectangle 3"/>
          <p:cNvSpPr>
            <a:spLocks noGrp="1" noChangeArrowheads="1"/>
          </p:cNvSpPr>
          <p:nvPr>
            <p:ph type="body" idx="1"/>
          </p:nvPr>
        </p:nvSpPr>
        <p:spPr/>
        <p:txBody>
          <a:bodyPr/>
          <a:lstStyle/>
          <a:p>
            <a:pPr>
              <a:buFont typeface="Wingdings" pitchFamily="2" charset="2"/>
              <a:buNone/>
            </a:pPr>
            <a:r>
              <a:rPr lang="en-US" dirty="0"/>
              <a:t>Effect size – Indicates the </a:t>
            </a:r>
            <a:r>
              <a:rPr lang="en-US" u="sng" dirty="0"/>
              <a:t>size</a:t>
            </a:r>
            <a:r>
              <a:rPr lang="en-US" dirty="0"/>
              <a:t> or </a:t>
            </a:r>
            <a:r>
              <a:rPr lang="en-US" u="sng" dirty="0"/>
              <a:t>degree</a:t>
            </a:r>
            <a:r>
              <a:rPr lang="en-US" dirty="0"/>
              <a:t> of the effect of some treatment or phenomenon</a:t>
            </a:r>
          </a:p>
          <a:p>
            <a:pPr>
              <a:buFont typeface="Wingdings" pitchFamily="2" charset="2"/>
              <a:buNone/>
            </a:pPr>
            <a:r>
              <a:rPr lang="en-US" dirty="0"/>
              <a:t>Definitions of effect size provided by Cohen (1988; p. 8-9)</a:t>
            </a:r>
          </a:p>
          <a:p>
            <a:pPr>
              <a:buFont typeface="Wingdings" pitchFamily="2" charset="2"/>
              <a:buNone/>
            </a:pPr>
            <a:r>
              <a:rPr lang="en-US" dirty="0"/>
              <a:t>- “The </a:t>
            </a:r>
            <a:r>
              <a:rPr lang="en-US" i="1" dirty="0"/>
              <a:t>degree</a:t>
            </a:r>
            <a:r>
              <a:rPr lang="en-US" dirty="0"/>
              <a:t> to which the phenomenon is present in the population.” </a:t>
            </a:r>
          </a:p>
          <a:p>
            <a:pPr>
              <a:buFont typeface="Wingdings" pitchFamily="2" charset="2"/>
              <a:buNone/>
            </a:pPr>
            <a:r>
              <a:rPr lang="en-US" dirty="0"/>
              <a:t>- “The </a:t>
            </a:r>
            <a:r>
              <a:rPr lang="en-US" i="1" dirty="0"/>
              <a:t>degree</a:t>
            </a:r>
            <a:r>
              <a:rPr lang="en-US" dirty="0"/>
              <a:t> to which the null hypothesis is false.”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r>
              <a:rPr lang="en-US"/>
              <a:t>NHST vs. Effect Size</a:t>
            </a:r>
          </a:p>
        </p:txBody>
      </p:sp>
      <p:sp>
        <p:nvSpPr>
          <p:cNvPr id="76803" name="Rectangle 3"/>
          <p:cNvSpPr>
            <a:spLocks noGrp="1" noChangeArrowheads="1"/>
          </p:cNvSpPr>
          <p:nvPr>
            <p:ph type="body" idx="1"/>
          </p:nvPr>
        </p:nvSpPr>
        <p:spPr/>
        <p:txBody>
          <a:bodyPr/>
          <a:lstStyle/>
          <a:p>
            <a:pPr>
              <a:lnSpc>
                <a:spcPct val="90000"/>
              </a:lnSpc>
              <a:buFont typeface="Wingdings" pitchFamily="2" charset="2"/>
              <a:buNone/>
            </a:pPr>
            <a:r>
              <a:rPr lang="en-US"/>
              <a:t>Cohen’s second definition of effect size (repeated):</a:t>
            </a:r>
          </a:p>
          <a:p>
            <a:pPr>
              <a:lnSpc>
                <a:spcPct val="90000"/>
              </a:lnSpc>
              <a:buFont typeface="Wingdings" pitchFamily="2" charset="2"/>
              <a:buNone/>
            </a:pPr>
            <a:r>
              <a:rPr lang="en-US"/>
              <a:t>- “The </a:t>
            </a:r>
            <a:r>
              <a:rPr lang="en-US" u="sng"/>
              <a:t>degree</a:t>
            </a:r>
            <a:r>
              <a:rPr lang="en-US"/>
              <a:t> to which the null hypothesis is false.”</a:t>
            </a:r>
          </a:p>
          <a:p>
            <a:pPr>
              <a:lnSpc>
                <a:spcPct val="90000"/>
              </a:lnSpc>
              <a:buFont typeface="Wingdings" pitchFamily="2" charset="2"/>
              <a:buNone/>
            </a:pPr>
            <a:r>
              <a:rPr lang="en-US"/>
              <a:t>1. NHST – If reject null – what do you conclude?</a:t>
            </a:r>
          </a:p>
          <a:p>
            <a:pPr>
              <a:lnSpc>
                <a:spcPct val="90000"/>
              </a:lnSpc>
              <a:buFont typeface="Wingdings" pitchFamily="2" charset="2"/>
              <a:buNone/>
            </a:pPr>
            <a:r>
              <a:rPr lang="en-US"/>
              <a:t>	The null is false – i.e., Experimental ≠ Control (NHST doesn’t indicate </a:t>
            </a:r>
            <a:r>
              <a:rPr lang="en-US" u="sng"/>
              <a:t>how</a:t>
            </a:r>
            <a:r>
              <a:rPr lang="en-US"/>
              <a:t> different the groups are, just that they’re not equal) </a:t>
            </a:r>
          </a:p>
          <a:p>
            <a:pPr>
              <a:lnSpc>
                <a:spcPct val="90000"/>
              </a:lnSpc>
              <a:buFont typeface="Wingdings" pitchFamily="2" charset="2"/>
              <a:buNone/>
            </a:pPr>
            <a:r>
              <a:rPr lang="en-US"/>
              <a:t>2. Effect size – indicates </a:t>
            </a:r>
            <a:r>
              <a:rPr lang="en-US" u="sng"/>
              <a:t>how</a:t>
            </a:r>
            <a:r>
              <a:rPr lang="en-US"/>
              <a:t> different the groups are</a:t>
            </a:r>
          </a:p>
          <a:p>
            <a:pPr>
              <a:lnSpc>
                <a:spcPct val="90000"/>
              </a:lnSpc>
              <a:buFont typeface="Wingdings" pitchFamily="2" charset="2"/>
              <a:buNone/>
            </a:pPr>
            <a:endParaRPr lang="en-US"/>
          </a:p>
          <a:p>
            <a:pPr>
              <a:lnSpc>
                <a:spcPct val="9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r>
              <a:rPr lang="en-US"/>
              <a:t>NHST vs. Effect Size (continued)</a:t>
            </a:r>
          </a:p>
        </p:txBody>
      </p:sp>
      <p:sp>
        <p:nvSpPr>
          <p:cNvPr id="79875" name="Rectangle 3"/>
          <p:cNvSpPr>
            <a:spLocks noGrp="1" noChangeArrowheads="1"/>
          </p:cNvSpPr>
          <p:nvPr>
            <p:ph type="body" idx="1"/>
          </p:nvPr>
        </p:nvSpPr>
        <p:spPr/>
        <p:txBody>
          <a:bodyPr/>
          <a:lstStyle/>
          <a:p>
            <a:pPr>
              <a:buFont typeface="Wingdings" pitchFamily="2" charset="2"/>
              <a:buNone/>
            </a:pPr>
            <a:r>
              <a:rPr lang="en-US"/>
              <a:t>Basic Question of Significance Testing (NHST) – </a:t>
            </a:r>
            <a:r>
              <a:rPr lang="en-US" u="sng"/>
              <a:t>Is</a:t>
            </a:r>
            <a:r>
              <a:rPr lang="en-US"/>
              <a:t> </a:t>
            </a:r>
            <a:r>
              <a:rPr lang="en-US" u="sng"/>
              <a:t>there</a:t>
            </a:r>
            <a:r>
              <a:rPr lang="en-US"/>
              <a:t> an effect?</a:t>
            </a:r>
          </a:p>
          <a:p>
            <a:pPr>
              <a:buFont typeface="Wingdings" pitchFamily="2" charset="2"/>
              <a:buNone/>
            </a:pPr>
            <a:r>
              <a:rPr lang="en-US"/>
              <a:t>	- Yes or No</a:t>
            </a:r>
          </a:p>
          <a:p>
            <a:pPr>
              <a:buFont typeface="Wingdings" pitchFamily="2" charset="2"/>
              <a:buNone/>
            </a:pPr>
            <a:r>
              <a:rPr lang="en-US"/>
              <a:t>Basic Question of Effect sizes – How </a:t>
            </a:r>
            <a:r>
              <a:rPr lang="en-US" u="sng"/>
              <a:t>big</a:t>
            </a:r>
            <a:r>
              <a:rPr lang="en-US"/>
              <a:t> is the effect?		</a:t>
            </a:r>
          </a:p>
          <a:p>
            <a:pPr>
              <a:buFontTx/>
              <a:buNone/>
            </a:pPr>
            <a:r>
              <a:rPr lang="en-US"/>
              <a:t>	- A question of </a:t>
            </a:r>
            <a:r>
              <a:rPr lang="en-US" u="sng"/>
              <a:t>degree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r>
              <a:rPr lang="en-US" dirty="0"/>
              <a:t>Goals of the </a:t>
            </a:r>
            <a:r>
              <a:rPr lang="en-US" dirty="0" smtClean="0"/>
              <a:t>Power Analysis Workshop</a:t>
            </a:r>
            <a:endParaRPr lang="en-US" dirty="0"/>
          </a:p>
        </p:txBody>
      </p:sp>
      <p:sp>
        <p:nvSpPr>
          <p:cNvPr id="123907" name="Rectangle 3"/>
          <p:cNvSpPr>
            <a:spLocks noGrp="1" noChangeArrowheads="1"/>
          </p:cNvSpPr>
          <p:nvPr>
            <p:ph type="body" idx="1"/>
          </p:nvPr>
        </p:nvSpPr>
        <p:spPr/>
        <p:txBody>
          <a:bodyPr/>
          <a:lstStyle/>
          <a:p>
            <a:pPr marL="609600" indent="-609600">
              <a:lnSpc>
                <a:spcPct val="90000"/>
              </a:lnSpc>
              <a:buFont typeface="Wingdings" pitchFamily="2" charset="2"/>
              <a:buNone/>
            </a:pPr>
            <a:r>
              <a:rPr lang="en-US" sz="2600" dirty="0"/>
              <a:t>1. Understand what power is and why </a:t>
            </a:r>
            <a:r>
              <a:rPr lang="en-US" sz="2600" dirty="0" smtClean="0"/>
              <a:t>power analyses are </a:t>
            </a:r>
            <a:r>
              <a:rPr lang="en-US" sz="2600" dirty="0"/>
              <a:t>important in conducting research.</a:t>
            </a:r>
          </a:p>
          <a:p>
            <a:pPr marL="609600" indent="-609600">
              <a:lnSpc>
                <a:spcPct val="90000"/>
              </a:lnSpc>
              <a:buFont typeface="Wingdings" pitchFamily="2" charset="2"/>
              <a:buNone/>
            </a:pPr>
            <a:r>
              <a:rPr lang="en-US" sz="2600" dirty="0"/>
              <a:t>2. Recognize the limits of Null Hypothesis Significance Testing (NHST) and how effect sizes complement NHST.</a:t>
            </a:r>
          </a:p>
          <a:p>
            <a:pPr marL="609600" indent="-609600">
              <a:lnSpc>
                <a:spcPct val="90000"/>
              </a:lnSpc>
              <a:buFont typeface="Wingdings" pitchFamily="2" charset="2"/>
              <a:buNone/>
            </a:pPr>
            <a:r>
              <a:rPr lang="en-US" sz="2600" dirty="0"/>
              <a:t>3. Understand the relationship between power, effect size, and sample size.</a:t>
            </a:r>
          </a:p>
          <a:p>
            <a:pPr marL="609600" indent="-609600">
              <a:lnSpc>
                <a:spcPct val="90000"/>
              </a:lnSpc>
              <a:buFont typeface="Wingdings" pitchFamily="2" charset="2"/>
              <a:buNone/>
            </a:pPr>
            <a:r>
              <a:rPr lang="en-US" sz="2600" dirty="0"/>
              <a:t>4. Use </a:t>
            </a:r>
            <a:r>
              <a:rPr lang="en-US" sz="2600" dirty="0" err="1"/>
              <a:t>GPower</a:t>
            </a:r>
            <a:r>
              <a:rPr lang="en-US" sz="2600" dirty="0"/>
              <a:t> to estimate </a:t>
            </a:r>
            <a:r>
              <a:rPr lang="en-US" sz="2600" dirty="0" smtClean="0"/>
              <a:t>the sample </a:t>
            </a:r>
            <a:r>
              <a:rPr lang="en-US" sz="2600" dirty="0"/>
              <a:t>size (</a:t>
            </a:r>
            <a:r>
              <a:rPr lang="en-US" sz="2600" i="1" dirty="0"/>
              <a:t>N</a:t>
            </a:r>
            <a:r>
              <a:rPr lang="en-US" sz="2600" dirty="0"/>
              <a:t>) required to obtain a desired level of power (e.g., 80%) for a number of statistical procedures.</a:t>
            </a:r>
          </a:p>
          <a:p>
            <a:pPr marL="609600" indent="-609600">
              <a:lnSpc>
                <a:spcPct val="90000"/>
              </a:lnSpc>
              <a:buFont typeface="Wingdings" pitchFamily="2" charset="2"/>
              <a:buNone/>
            </a:pPr>
            <a:r>
              <a:rPr lang="en-US" sz="2600" dirty="0"/>
              <a:t>5. Provide an estimate of power for your grant proposals!</a:t>
            </a:r>
          </a:p>
          <a:p>
            <a:pPr marL="609600" indent="-609600">
              <a:lnSpc>
                <a:spcPct val="90000"/>
              </a:lnSpc>
              <a:buFont typeface="Wingdings" pitchFamily="2" charset="2"/>
              <a:buNone/>
            </a:pPr>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r>
              <a:rPr lang="en-US" sz="4000"/>
              <a:t>Effect Sizes in Power Analysis</a:t>
            </a:r>
          </a:p>
        </p:txBody>
      </p:sp>
      <p:sp>
        <p:nvSpPr>
          <p:cNvPr id="80899" name="Rectangle 3"/>
          <p:cNvSpPr>
            <a:spLocks noGrp="1" noChangeArrowheads="1"/>
          </p:cNvSpPr>
          <p:nvPr>
            <p:ph type="body" idx="1"/>
          </p:nvPr>
        </p:nvSpPr>
        <p:spPr/>
        <p:txBody>
          <a:bodyPr/>
          <a:lstStyle/>
          <a:p>
            <a:pPr>
              <a:buFont typeface="Wingdings" pitchFamily="2" charset="2"/>
              <a:buNone/>
            </a:pPr>
            <a:r>
              <a:rPr lang="en-US"/>
              <a:t>Effect sizes play a fundamental role in power analysis </a:t>
            </a:r>
          </a:p>
          <a:p>
            <a:pPr>
              <a:buFont typeface="Wingdings" pitchFamily="2" charset="2"/>
              <a:buNone/>
            </a:pPr>
            <a:r>
              <a:rPr lang="en-US"/>
              <a:t>– To conduct a power analysis, the effect size </a:t>
            </a:r>
            <a:r>
              <a:rPr lang="en-US" u="sng"/>
              <a:t>must</a:t>
            </a:r>
            <a:r>
              <a:rPr lang="en-US"/>
              <a:t> be estimated. </a:t>
            </a:r>
          </a:p>
          <a:p>
            <a:pPr>
              <a:buFont typeface="Wingdings" pitchFamily="2" charset="2"/>
              <a:buNone/>
            </a:pPr>
            <a:endParaRPr lang="en-US"/>
          </a:p>
          <a:p>
            <a:pPr>
              <a:buFont typeface="Wingdings" pitchFamily="2" charset="2"/>
              <a:buNone/>
            </a:pPr>
            <a:r>
              <a:rPr lang="en-US"/>
              <a:t>(We’ll examine several effect size measures 	shortly.)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r>
              <a:rPr lang="en-US" sz="4000"/>
              <a:t>Effect Sizes in Power Analysis (continued)</a:t>
            </a:r>
          </a:p>
        </p:txBody>
      </p:sp>
      <p:sp>
        <p:nvSpPr>
          <p:cNvPr id="81923"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r>
              <a:rPr lang="en-US"/>
              <a:t>Different effect sizes are often used for different statistical procedures (</a:t>
            </a:r>
            <a:r>
              <a:rPr lang="en-US" i="1"/>
              <a:t>t</a:t>
            </a:r>
            <a:r>
              <a:rPr lang="en-US"/>
              <a:t> tests, ANOVA, Correlation, etc.)</a:t>
            </a:r>
          </a:p>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r>
              <a:rPr lang="en-US"/>
              <a:t>Effect Sizes – Mean Differences</a:t>
            </a:r>
          </a:p>
        </p:txBody>
      </p:sp>
      <p:sp>
        <p:nvSpPr>
          <p:cNvPr id="82947" name="Rectangle 3"/>
          <p:cNvSpPr>
            <a:spLocks noGrp="1" noChangeArrowheads="1"/>
          </p:cNvSpPr>
          <p:nvPr>
            <p:ph type="body" idx="1"/>
          </p:nvPr>
        </p:nvSpPr>
        <p:spPr/>
        <p:txBody>
          <a:bodyPr/>
          <a:lstStyle/>
          <a:p>
            <a:pPr>
              <a:buFont typeface="Wingdings" pitchFamily="2" charset="2"/>
              <a:buNone/>
            </a:pPr>
            <a:r>
              <a:rPr lang="en-US"/>
              <a:t>Effect size of the difference between two means</a:t>
            </a:r>
          </a:p>
          <a:p>
            <a:pPr>
              <a:buFont typeface="Wingdings" pitchFamily="2" charset="2"/>
              <a:buNone/>
            </a:pPr>
            <a:r>
              <a:rPr lang="en-US"/>
              <a:t>	Example #1 – IQ scores: </a:t>
            </a:r>
          </a:p>
          <a:p>
            <a:pPr>
              <a:buFont typeface="Wingdings" pitchFamily="2" charset="2"/>
              <a:buNone/>
            </a:pPr>
            <a:r>
              <a:rPr lang="en-US"/>
              <a:t>	group 1 = 115, group 2 = 105</a:t>
            </a:r>
          </a:p>
          <a:p>
            <a:pPr>
              <a:buFont typeface="Wingdings" pitchFamily="2" charset="2"/>
              <a:buNone/>
            </a:pPr>
            <a:r>
              <a:rPr lang="en-US"/>
              <a:t>	Effect size = mean group 1 – mean group 2</a:t>
            </a:r>
          </a:p>
          <a:p>
            <a:pPr>
              <a:buFont typeface="Wingdings" pitchFamily="2" charset="2"/>
              <a:buNone/>
            </a:pPr>
            <a:r>
              <a:rPr lang="en-US"/>
              <a:t>			   = 115-105 = 10 IQ points</a:t>
            </a:r>
          </a:p>
          <a:p>
            <a:pPr>
              <a:buFont typeface="Wingdings" pitchFamily="2" charset="2"/>
              <a:buNone/>
            </a:pPr>
            <a:r>
              <a:rPr lang="en-US"/>
              <a:t>	Effect size of 10 IQ points (notice the effect size indicates </a:t>
            </a:r>
            <a:r>
              <a:rPr lang="en-US" u="sng"/>
              <a:t>how</a:t>
            </a:r>
            <a:r>
              <a:rPr lang="en-US"/>
              <a:t> different the groups are)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en-US" sz="4000"/>
              <a:t>Effect Sizes – Mean Differences (continued)</a:t>
            </a:r>
          </a:p>
        </p:txBody>
      </p:sp>
      <p:sp>
        <p:nvSpPr>
          <p:cNvPr id="83971" name="Rectangle 3"/>
          <p:cNvSpPr>
            <a:spLocks noGrp="1" noChangeArrowheads="1"/>
          </p:cNvSpPr>
          <p:nvPr>
            <p:ph type="body" idx="1"/>
          </p:nvPr>
        </p:nvSpPr>
        <p:spPr/>
        <p:txBody>
          <a:bodyPr/>
          <a:lstStyle/>
          <a:p>
            <a:pPr>
              <a:buFont typeface="Wingdings" pitchFamily="2" charset="2"/>
              <a:buNone/>
            </a:pPr>
            <a:r>
              <a:rPr lang="en-US" dirty="0"/>
              <a:t>Example #2:</a:t>
            </a:r>
          </a:p>
          <a:p>
            <a:pPr>
              <a:buFont typeface="Wingdings" pitchFamily="2" charset="2"/>
              <a:buNone/>
            </a:pPr>
            <a:r>
              <a:rPr lang="en-US" dirty="0" smtClean="0"/>
              <a:t>Stress </a:t>
            </a:r>
            <a:r>
              <a:rPr lang="en-US" dirty="0"/>
              <a:t>– </a:t>
            </a:r>
            <a:r>
              <a:rPr lang="en-US" dirty="0" smtClean="0"/>
              <a:t>breathing exercises vs</a:t>
            </a:r>
            <a:r>
              <a:rPr lang="en-US" dirty="0"/>
              <a:t>. </a:t>
            </a:r>
            <a:r>
              <a:rPr lang="en-US" dirty="0" smtClean="0"/>
              <a:t>control</a:t>
            </a:r>
            <a:endParaRPr lang="en-US" dirty="0"/>
          </a:p>
          <a:p>
            <a:pPr>
              <a:buNone/>
            </a:pPr>
            <a:r>
              <a:rPr lang="en-US" dirty="0"/>
              <a:t>	</a:t>
            </a:r>
            <a:r>
              <a:rPr lang="en-US" dirty="0" smtClean="0"/>
              <a:t> breathing exercises = </a:t>
            </a:r>
            <a:r>
              <a:rPr lang="en-US" dirty="0"/>
              <a:t>60, </a:t>
            </a:r>
            <a:r>
              <a:rPr lang="en-US" dirty="0" smtClean="0"/>
              <a:t>control </a:t>
            </a:r>
            <a:r>
              <a:rPr lang="en-US" dirty="0"/>
              <a:t>= </a:t>
            </a:r>
            <a:r>
              <a:rPr lang="en-US" dirty="0" smtClean="0"/>
              <a:t>67 </a:t>
            </a:r>
            <a:endParaRPr lang="en-US" dirty="0"/>
          </a:p>
          <a:p>
            <a:pPr>
              <a:buFont typeface="Wingdings" pitchFamily="2" charset="2"/>
              <a:buNone/>
            </a:pPr>
            <a:r>
              <a:rPr lang="en-US" dirty="0"/>
              <a:t>	(higher scores = greater </a:t>
            </a:r>
            <a:r>
              <a:rPr lang="en-US" dirty="0" smtClean="0"/>
              <a:t>stress)</a:t>
            </a:r>
            <a:endParaRPr lang="en-US" dirty="0"/>
          </a:p>
          <a:p>
            <a:pPr>
              <a:buFont typeface="Wingdings" pitchFamily="2" charset="2"/>
              <a:buNone/>
            </a:pPr>
            <a:r>
              <a:rPr lang="en-US" dirty="0"/>
              <a:t>Effect size = 60 – </a:t>
            </a:r>
            <a:r>
              <a:rPr lang="en-US" dirty="0" smtClean="0"/>
              <a:t>67 </a:t>
            </a:r>
            <a:r>
              <a:rPr lang="en-US" dirty="0"/>
              <a:t>= </a:t>
            </a:r>
            <a:r>
              <a:rPr lang="en-US" dirty="0" smtClean="0"/>
              <a:t>–7; </a:t>
            </a:r>
            <a:r>
              <a:rPr lang="en-US" dirty="0"/>
              <a:t>effect size of </a:t>
            </a:r>
            <a:r>
              <a:rPr lang="en-US" dirty="0" smtClean="0"/>
              <a:t>7 points</a:t>
            </a:r>
          </a:p>
          <a:p>
            <a:pPr>
              <a:buFont typeface="Wingdings" pitchFamily="2" charset="2"/>
              <a:buNone/>
            </a:pPr>
            <a:r>
              <a:rPr lang="en-US" dirty="0" smtClean="0"/>
              <a:t>(Often the absolute value for an effect size is reported.)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r>
              <a:rPr lang="en-US" sz="4000"/>
              <a:t>Effect Sizes – Mean Differences (continued)</a:t>
            </a:r>
          </a:p>
        </p:txBody>
      </p:sp>
      <p:sp>
        <p:nvSpPr>
          <p:cNvPr id="84995" name="Rectangle 3"/>
          <p:cNvSpPr>
            <a:spLocks noGrp="1" noChangeArrowheads="1"/>
          </p:cNvSpPr>
          <p:nvPr>
            <p:ph type="body" idx="1"/>
          </p:nvPr>
        </p:nvSpPr>
        <p:spPr/>
        <p:txBody>
          <a:bodyPr/>
          <a:lstStyle/>
          <a:p>
            <a:pPr marL="609600" indent="-609600">
              <a:buFont typeface="Wingdings" pitchFamily="2" charset="2"/>
              <a:buNone/>
            </a:pPr>
            <a:r>
              <a:rPr lang="en-US"/>
              <a:t>Problems with mean difference approach:</a:t>
            </a:r>
          </a:p>
          <a:p>
            <a:pPr marL="609600" indent="-609600">
              <a:buFont typeface="Wingdings" pitchFamily="2" charset="2"/>
              <a:buAutoNum type="arabicPeriod"/>
            </a:pPr>
            <a:r>
              <a:rPr lang="en-US"/>
              <a:t>When different scales are used (with different </a:t>
            </a:r>
            <a:r>
              <a:rPr lang="en-US" i="1"/>
              <a:t>M</a:t>
            </a:r>
            <a:r>
              <a:rPr lang="en-US"/>
              <a:t> and </a:t>
            </a:r>
            <a:r>
              <a:rPr lang="en-US" i="1"/>
              <a:t>SD)</a:t>
            </a:r>
            <a:r>
              <a:rPr lang="en-US"/>
              <a:t> to measure the same construct, the results of different studies cannot be meaningfully compared (comparing apples and oranges).</a:t>
            </a:r>
          </a:p>
          <a:p>
            <a:pPr marL="609600" indent="-609600">
              <a:buFont typeface="Wingdings" pitchFamily="2" charset="2"/>
              <a:buAutoNum type="arabicPeriod"/>
            </a:pPr>
            <a:r>
              <a:rPr lang="en-US"/>
              <a:t>Power analysis requires a standardized or “scale free” measure of effect size. </a:t>
            </a:r>
          </a:p>
          <a:p>
            <a:pPr marL="609600" indent="-609600">
              <a:buFont typeface="Wingdings" pitchFamily="2" charset="2"/>
              <a:buNone/>
            </a:pPr>
            <a:endParaRPr lang="en-US"/>
          </a:p>
          <a:p>
            <a:pPr marL="609600" indent="-609600">
              <a:buFont typeface="Wingdings" pitchFamily="2" charset="2"/>
              <a:buAutoNum type="arabicPeriod"/>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r>
              <a:rPr lang="en-US" sz="4000"/>
              <a:t>Standardized Measures of Effect Size</a:t>
            </a:r>
          </a:p>
        </p:txBody>
      </p:sp>
      <p:sp>
        <p:nvSpPr>
          <p:cNvPr id="86019" name="Rectangle 3"/>
          <p:cNvSpPr>
            <a:spLocks noGrp="1" noChangeArrowheads="1"/>
          </p:cNvSpPr>
          <p:nvPr>
            <p:ph type="body" idx="1"/>
          </p:nvPr>
        </p:nvSpPr>
        <p:spPr/>
        <p:txBody>
          <a:bodyPr/>
          <a:lstStyle/>
          <a:p>
            <a:pPr>
              <a:buFont typeface="Wingdings" pitchFamily="2" charset="2"/>
              <a:buNone/>
            </a:pPr>
            <a:r>
              <a:rPr lang="en-US" i="1" dirty="0"/>
              <a:t>t</a:t>
            </a:r>
            <a:r>
              <a:rPr lang="en-US" dirty="0"/>
              <a:t> tests – Cohen’s </a:t>
            </a:r>
            <a:r>
              <a:rPr lang="en-US" i="1" dirty="0"/>
              <a:t>d</a:t>
            </a:r>
            <a:endParaRPr lang="en-US" dirty="0"/>
          </a:p>
          <a:p>
            <a:pPr>
              <a:buFont typeface="Wingdings" pitchFamily="2" charset="2"/>
              <a:buNone/>
            </a:pPr>
            <a:r>
              <a:rPr lang="en-US" dirty="0"/>
              <a:t>ANOVA – </a:t>
            </a:r>
            <a:r>
              <a:rPr lang="el-GR" dirty="0"/>
              <a:t>η</a:t>
            </a:r>
            <a:r>
              <a:rPr lang="en-US" baseline="30000" dirty="0"/>
              <a:t>2</a:t>
            </a:r>
            <a:r>
              <a:rPr lang="en-US" dirty="0"/>
              <a:t> (</a:t>
            </a:r>
            <a:r>
              <a:rPr lang="en-US" dirty="0" smtClean="0"/>
              <a:t>eta-square) </a:t>
            </a:r>
            <a:r>
              <a:rPr lang="en-US" dirty="0"/>
              <a:t>or </a:t>
            </a:r>
            <a:r>
              <a:rPr lang="en-US" dirty="0" smtClean="0"/>
              <a:t>R</a:t>
            </a:r>
            <a:r>
              <a:rPr lang="en-US" baseline="30000" dirty="0" smtClean="0"/>
              <a:t>2</a:t>
            </a:r>
            <a:endParaRPr lang="en-US" dirty="0"/>
          </a:p>
          <a:p>
            <a:pPr>
              <a:buFont typeface="Wingdings" pitchFamily="2" charset="2"/>
              <a:buNone/>
            </a:pPr>
            <a:r>
              <a:rPr lang="en-US" dirty="0"/>
              <a:t>Correlation – Pearson’s </a:t>
            </a:r>
            <a:r>
              <a:rPr lang="en-US" i="1" dirty="0"/>
              <a:t>r</a:t>
            </a:r>
          </a:p>
          <a:p>
            <a:pPr>
              <a:buFont typeface="Wingdings" pitchFamily="2" charset="2"/>
              <a:buNone/>
            </a:pPr>
            <a:r>
              <a:rPr lang="en-US" dirty="0"/>
              <a:t>Multiple Regression – </a:t>
            </a:r>
            <a:r>
              <a:rPr lang="en-US" i="1" dirty="0"/>
              <a:t>R</a:t>
            </a:r>
            <a:r>
              <a:rPr lang="en-US" baseline="30000" dirty="0"/>
              <a:t>2</a:t>
            </a:r>
            <a:endParaRPr lang="en-US" dirty="0"/>
          </a:p>
          <a:p>
            <a:pPr>
              <a:buFont typeface="Wingdings" pitchFamily="2" charset="2"/>
              <a:buNone/>
            </a:pPr>
            <a:r>
              <a:rPr lang="en-US" dirty="0"/>
              <a:t>Chi–Square Test of Independence – Cramer’s Phi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r>
              <a:rPr lang="en-US"/>
              <a:t>Cohen’s </a:t>
            </a:r>
            <a:r>
              <a:rPr lang="en-US" i="1"/>
              <a:t>d</a:t>
            </a:r>
          </a:p>
        </p:txBody>
      </p:sp>
      <p:sp>
        <p:nvSpPr>
          <p:cNvPr id="88067" name="Rectangle 3"/>
          <p:cNvSpPr>
            <a:spLocks noGrp="1" noChangeArrowheads="1"/>
          </p:cNvSpPr>
          <p:nvPr>
            <p:ph type="body" idx="1"/>
          </p:nvPr>
        </p:nvSpPr>
        <p:spPr/>
        <p:txBody>
          <a:bodyPr/>
          <a:lstStyle/>
          <a:p>
            <a:pPr>
              <a:buFont typeface="Wingdings" pitchFamily="2" charset="2"/>
              <a:buNone/>
            </a:pPr>
            <a:r>
              <a:rPr lang="en-US"/>
              <a:t>Used for all </a:t>
            </a:r>
            <a:r>
              <a:rPr lang="en-US" i="1"/>
              <a:t>t</a:t>
            </a:r>
            <a:r>
              <a:rPr lang="en-US"/>
              <a:t> tests (one sample </a:t>
            </a:r>
            <a:r>
              <a:rPr lang="en-US" i="1"/>
              <a:t>t</a:t>
            </a:r>
            <a:r>
              <a:rPr lang="en-US"/>
              <a:t>, independent samples </a:t>
            </a:r>
            <a:r>
              <a:rPr lang="en-US" i="1"/>
              <a:t>t</a:t>
            </a:r>
            <a:r>
              <a:rPr lang="en-US"/>
              <a:t>, dependent samples </a:t>
            </a:r>
            <a:r>
              <a:rPr lang="en-US" i="1"/>
              <a:t>t</a:t>
            </a:r>
            <a:r>
              <a:rPr lang="en-US"/>
              <a:t>)</a:t>
            </a:r>
          </a:p>
          <a:p>
            <a:pPr>
              <a:buFont typeface="Wingdings" pitchFamily="2" charset="2"/>
              <a:buNone/>
            </a:pPr>
            <a:endParaRPr lang="en-US"/>
          </a:p>
          <a:p>
            <a:pPr>
              <a:buFont typeface="Wingdings" pitchFamily="2" charset="2"/>
              <a:buNone/>
            </a:pPr>
            <a:r>
              <a:rPr lang="en-US"/>
              <a:t>A standardized or “scale free” measure of mean differences</a:t>
            </a:r>
          </a:p>
          <a:p>
            <a:pPr>
              <a:buFont typeface="Wingdings" pitchFamily="2" charset="2"/>
              <a:buNone/>
            </a:pP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r>
              <a:rPr lang="en-US"/>
              <a:t>Cohen’s </a:t>
            </a:r>
            <a:r>
              <a:rPr lang="en-US" i="1"/>
              <a:t>d</a:t>
            </a:r>
            <a:r>
              <a:rPr lang="en-US"/>
              <a:t> (continued)</a:t>
            </a:r>
          </a:p>
        </p:txBody>
      </p:sp>
      <p:graphicFrame>
        <p:nvGraphicFramePr>
          <p:cNvPr id="90116" name="Object 4"/>
          <p:cNvGraphicFramePr>
            <a:graphicFrameLocks noGrp="1" noChangeAspect="1"/>
          </p:cNvGraphicFramePr>
          <p:nvPr>
            <p:ph sz="half" idx="1"/>
            <p:extLst>
              <p:ext uri="{D42A27DB-BD31-4B8C-83A1-F6EECF244321}">
                <p14:modId xmlns:p14="http://schemas.microsoft.com/office/powerpoint/2010/main" val="1385069436"/>
              </p:ext>
            </p:extLst>
          </p:nvPr>
        </p:nvGraphicFramePr>
        <p:xfrm>
          <a:off x="1143000" y="1638300"/>
          <a:ext cx="3352800" cy="1477963"/>
        </p:xfrm>
        <a:graphic>
          <a:graphicData uri="http://schemas.openxmlformats.org/presentationml/2006/ole">
            <mc:AlternateContent xmlns:mc="http://schemas.openxmlformats.org/markup-compatibility/2006">
              <mc:Choice xmlns:v="urn:schemas-microsoft-com:vml" Requires="v">
                <p:oleObj spid="_x0000_s90130" name="Equation" r:id="rId3" imgW="749160" imgH="330120" progId="Equation.3">
                  <p:embed/>
                </p:oleObj>
              </mc:Choice>
              <mc:Fallback>
                <p:oleObj name="Equation" r:id="rId3" imgW="749160" imgH="330120" progId="Equation.3">
                  <p:embed/>
                  <p:pic>
                    <p:nvPicPr>
                      <p:cNvPr id="0" name="Picture 4"/>
                      <p:cNvPicPr>
                        <a:picLocks noChangeAspect="1" noChangeArrowheads="1"/>
                      </p:cNvPicPr>
                      <p:nvPr/>
                    </p:nvPicPr>
                    <p:blipFill>
                      <a:blip r:embed="rId4">
                        <a:lum bright="80000"/>
                        <a:extLst>
                          <a:ext uri="{28A0092B-C50C-407E-A947-70E740481C1C}">
                            <a14:useLocalDpi xmlns:a14="http://schemas.microsoft.com/office/drawing/2010/main" val="0"/>
                          </a:ext>
                        </a:extLst>
                      </a:blip>
                      <a:srcRect/>
                      <a:stretch>
                        <a:fillRect/>
                      </a:stretch>
                    </p:blipFill>
                    <p:spPr bwMode="auto">
                      <a:xfrm>
                        <a:off x="1143000" y="1638300"/>
                        <a:ext cx="3352800" cy="1477963"/>
                      </a:xfrm>
                      <a:prstGeom prst="rect">
                        <a:avLst/>
                      </a:prstGeom>
                      <a:solidFill>
                        <a:srgbClr val="FF0000"/>
                      </a:solidFill>
                      <a:extLst/>
                    </p:spPr>
                  </p:pic>
                </p:oleObj>
              </mc:Fallback>
            </mc:AlternateContent>
          </a:graphicData>
        </a:graphic>
      </p:graphicFrame>
      <p:graphicFrame>
        <p:nvGraphicFramePr>
          <p:cNvPr id="90119" name="Object 7"/>
          <p:cNvGraphicFramePr>
            <a:graphicFrameLocks noGrp="1" noChangeAspect="1"/>
          </p:cNvGraphicFramePr>
          <p:nvPr>
            <p:ph sz="half" idx="2"/>
          </p:nvPr>
        </p:nvGraphicFramePr>
        <p:xfrm>
          <a:off x="928688" y="3543300"/>
          <a:ext cx="7432675" cy="2257425"/>
        </p:xfrm>
        <a:graphic>
          <a:graphicData uri="http://schemas.openxmlformats.org/presentationml/2006/ole">
            <mc:AlternateContent xmlns:mc="http://schemas.openxmlformats.org/markup-compatibility/2006">
              <mc:Choice xmlns:v="urn:schemas-microsoft-com:vml" Requires="v">
                <p:oleObj spid="_x0000_s90131" name="Equation" r:id="rId5" imgW="2717640" imgH="825480" progId="Equation.3">
                  <p:embed/>
                </p:oleObj>
              </mc:Choice>
              <mc:Fallback>
                <p:oleObj name="Equation" r:id="rId5" imgW="2717640" imgH="825480" progId="Equation.3">
                  <p:embed/>
                  <p:pic>
                    <p:nvPicPr>
                      <p:cNvPr id="0" name="Picture 7"/>
                      <p:cNvPicPr>
                        <a:picLocks noChangeAspect="1" noChangeArrowheads="1"/>
                      </p:cNvPicPr>
                      <p:nvPr/>
                    </p:nvPicPr>
                    <p:blipFill>
                      <a:blip r:embed="rId6">
                        <a:lum bright="80000"/>
                        <a:extLst>
                          <a:ext uri="{28A0092B-C50C-407E-A947-70E740481C1C}">
                            <a14:useLocalDpi xmlns:a14="http://schemas.microsoft.com/office/drawing/2010/main" val="0"/>
                          </a:ext>
                        </a:extLst>
                      </a:blip>
                      <a:srcRect/>
                      <a:stretch>
                        <a:fillRect/>
                      </a:stretch>
                    </p:blipFill>
                    <p:spPr bwMode="auto">
                      <a:xfrm>
                        <a:off x="928688" y="3543300"/>
                        <a:ext cx="7432675" cy="225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r>
              <a:rPr lang="en-US"/>
              <a:t>Cohen’s </a:t>
            </a:r>
            <a:r>
              <a:rPr lang="en-US" i="1"/>
              <a:t>d</a:t>
            </a:r>
            <a:r>
              <a:rPr lang="en-US"/>
              <a:t> (continued)</a:t>
            </a:r>
          </a:p>
        </p:txBody>
      </p:sp>
      <p:sp>
        <p:nvSpPr>
          <p:cNvPr id="94211" name="Rectangle 3"/>
          <p:cNvSpPr>
            <a:spLocks noGrp="1" noChangeArrowheads="1"/>
          </p:cNvSpPr>
          <p:nvPr>
            <p:ph type="body" idx="1"/>
          </p:nvPr>
        </p:nvSpPr>
        <p:spPr/>
        <p:txBody>
          <a:bodyPr/>
          <a:lstStyle/>
          <a:p>
            <a:pPr>
              <a:buFont typeface="Wingdings" pitchFamily="2" charset="2"/>
              <a:buNone/>
            </a:pPr>
            <a:r>
              <a:rPr lang="en-US"/>
              <a:t>Example:</a:t>
            </a:r>
          </a:p>
          <a:p>
            <a:pPr>
              <a:buFont typeface="Wingdings" pitchFamily="2" charset="2"/>
              <a:buNone/>
            </a:pPr>
            <a:r>
              <a:rPr lang="en-US"/>
              <a:t>	Examining the effect of a drug on pain levels</a:t>
            </a:r>
          </a:p>
          <a:p>
            <a:pPr>
              <a:buFont typeface="Wingdings" pitchFamily="2" charset="2"/>
              <a:buNone/>
            </a:pPr>
            <a:r>
              <a:rPr lang="en-US"/>
              <a:t>	- Pain questionnaire on a 10-50 scale administered to people suffering from back pain</a:t>
            </a:r>
          </a:p>
          <a:p>
            <a:pPr>
              <a:buFont typeface="Wingdings" pitchFamily="2" charset="2"/>
              <a:buNone/>
            </a:pPr>
            <a:r>
              <a:rPr lang="en-US"/>
              <a:t>	(higher score = greater pain). </a:t>
            </a:r>
          </a:p>
          <a:p>
            <a:pPr lvl="1">
              <a:buFontTx/>
              <a:buChar char="-"/>
            </a:pPr>
            <a:r>
              <a:rPr lang="en-US" sz="3200"/>
              <a:t>old drug – 25, new drug – 20</a:t>
            </a:r>
          </a:p>
          <a:p>
            <a:pPr lvl="1">
              <a:buFontTx/>
              <a:buChar char="-"/>
            </a:pPr>
            <a:r>
              <a:rPr lang="en-US" sz="3200"/>
              <a:t>standard deviation of 10.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r>
              <a:rPr lang="en-US"/>
              <a:t>Cohen’s </a:t>
            </a:r>
            <a:r>
              <a:rPr lang="en-US" i="1"/>
              <a:t>d</a:t>
            </a:r>
            <a:r>
              <a:rPr lang="en-US"/>
              <a:t> (continued)</a:t>
            </a:r>
          </a:p>
        </p:txBody>
      </p:sp>
      <p:graphicFrame>
        <p:nvGraphicFramePr>
          <p:cNvPr id="144388" name="Object 4"/>
          <p:cNvGraphicFramePr>
            <a:graphicFrameLocks noGrp="1" noChangeAspect="1"/>
          </p:cNvGraphicFramePr>
          <p:nvPr>
            <p:ph idx="1"/>
            <p:extLst>
              <p:ext uri="{D42A27DB-BD31-4B8C-83A1-F6EECF244321}">
                <p14:modId xmlns:p14="http://schemas.microsoft.com/office/powerpoint/2010/main" val="3630788048"/>
              </p:ext>
            </p:extLst>
          </p:nvPr>
        </p:nvGraphicFramePr>
        <p:xfrm>
          <a:off x="1447800" y="1600200"/>
          <a:ext cx="4051300" cy="1571625"/>
        </p:xfrm>
        <a:graphic>
          <a:graphicData uri="http://schemas.openxmlformats.org/presentationml/2006/ole">
            <mc:AlternateContent xmlns:mc="http://schemas.openxmlformats.org/markup-compatibility/2006">
              <mc:Choice xmlns:v="urn:schemas-microsoft-com:vml" Requires="v">
                <p:oleObj spid="_x0000_s144394" name="Equation" r:id="rId3" imgW="850680" imgH="330120" progId="Equation.3">
                  <p:embed/>
                </p:oleObj>
              </mc:Choice>
              <mc:Fallback>
                <p:oleObj name="Equation" r:id="rId3" imgW="850680" imgH="330120" progId="Equation.3">
                  <p:embed/>
                  <p:pic>
                    <p:nvPicPr>
                      <p:cNvPr id="0" name="Picture 4"/>
                      <p:cNvPicPr>
                        <a:picLocks noChangeAspect="1" noChangeArrowheads="1"/>
                      </p:cNvPicPr>
                      <p:nvPr/>
                    </p:nvPicPr>
                    <p:blipFill>
                      <a:blip r:embed="rId4">
                        <a:lum bright="80000"/>
                        <a:extLst>
                          <a:ext uri="{28A0092B-C50C-407E-A947-70E740481C1C}">
                            <a14:useLocalDpi xmlns:a14="http://schemas.microsoft.com/office/drawing/2010/main" val="0"/>
                          </a:ext>
                        </a:extLst>
                      </a:blip>
                      <a:srcRect/>
                      <a:stretch>
                        <a:fillRect/>
                      </a:stretch>
                    </p:blipFill>
                    <p:spPr bwMode="auto">
                      <a:xfrm>
                        <a:off x="1447800" y="1600200"/>
                        <a:ext cx="4051300" cy="1571625"/>
                      </a:xfrm>
                      <a:prstGeom prst="rect">
                        <a:avLst/>
                      </a:prstGeom>
                      <a:solidFill>
                        <a:srgbClr val="FF0000"/>
                      </a:solidFill>
                      <a:extLst/>
                    </p:spPr>
                  </p:pic>
                </p:oleObj>
              </mc:Fallback>
            </mc:AlternateContent>
          </a:graphicData>
        </a:graphic>
      </p:graphicFrame>
      <p:sp>
        <p:nvSpPr>
          <p:cNvPr id="144390" name="Rectangle 6"/>
          <p:cNvSpPr>
            <a:spLocks noChangeArrowheads="1"/>
          </p:cNvSpPr>
          <p:nvPr/>
        </p:nvSpPr>
        <p:spPr bwMode="auto">
          <a:xfrm>
            <a:off x="990600" y="3352800"/>
            <a:ext cx="7772400" cy="3141663"/>
          </a:xfrm>
          <a:prstGeom prst="rect">
            <a:avLst/>
          </a:prstGeom>
          <a:noFill/>
          <a:ln w="9525">
            <a:noFill/>
            <a:miter lim="800000"/>
            <a:headEnd/>
            <a:tailEnd/>
          </a:ln>
          <a:effectLst/>
        </p:spPr>
        <p:txBody>
          <a:bodyPr>
            <a:spAutoFit/>
          </a:bodyPr>
          <a:lstStyle/>
          <a:p>
            <a:r>
              <a:rPr lang="en-US" sz="3200" i="1">
                <a:effectLst>
                  <a:outerShdw blurRad="38100" dist="38100" dir="2700000" algn="tl">
                    <a:srgbClr val="000000"/>
                  </a:outerShdw>
                </a:effectLst>
              </a:rPr>
              <a:t>d</a:t>
            </a:r>
            <a:r>
              <a:rPr lang="en-US" sz="3200">
                <a:effectLst>
                  <a:outerShdw blurRad="38100" dist="38100" dir="2700000" algn="tl">
                    <a:srgbClr val="000000"/>
                  </a:outerShdw>
                </a:effectLst>
              </a:rPr>
              <a:t> = .5</a:t>
            </a:r>
          </a:p>
          <a:p>
            <a:r>
              <a:rPr lang="en-US">
                <a:effectLst>
                  <a:outerShdw blurRad="38100" dist="38100" dir="2700000" algn="tl">
                    <a:srgbClr val="000000"/>
                  </a:outerShdw>
                </a:effectLst>
              </a:rPr>
              <a:t>(Interpret in terms of standard deviation differences - like z-scores)</a:t>
            </a:r>
          </a:p>
          <a:p>
            <a:endParaRPr lang="en-US">
              <a:effectLst>
                <a:outerShdw blurRad="38100" dist="38100" dir="2700000" algn="tl">
                  <a:srgbClr val="000000"/>
                </a:outerShdw>
              </a:effectLst>
            </a:endParaRPr>
          </a:p>
          <a:p>
            <a:r>
              <a:rPr lang="en-US">
                <a:effectLst>
                  <a:outerShdw blurRad="38100" dist="38100" dir="2700000" algn="tl">
                    <a:srgbClr val="000000"/>
                  </a:outerShdw>
                </a:effectLst>
              </a:rPr>
              <a:t>Those who took the new drug had pain levels that were .5 standard deviations lower than those who took the old drug.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3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439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439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43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r>
              <a:rPr lang="en-US" sz="4000"/>
              <a:t>Null Hypothesis Significance Testing (NHST)</a:t>
            </a:r>
          </a:p>
        </p:txBody>
      </p:sp>
      <p:graphicFrame>
        <p:nvGraphicFramePr>
          <p:cNvPr id="143363" name="Object 3"/>
          <p:cNvGraphicFramePr>
            <a:graphicFrameLocks noGrp="1" noChangeAspect="1"/>
          </p:cNvGraphicFramePr>
          <p:nvPr>
            <p:ph sz="half" idx="1"/>
            <p:extLst>
              <p:ext uri="{D42A27DB-BD31-4B8C-83A1-F6EECF244321}">
                <p14:modId xmlns:p14="http://schemas.microsoft.com/office/powerpoint/2010/main" val="2389729867"/>
              </p:ext>
            </p:extLst>
          </p:nvPr>
        </p:nvGraphicFramePr>
        <p:xfrm>
          <a:off x="990600" y="1935163"/>
          <a:ext cx="5105400" cy="850900"/>
        </p:xfrm>
        <a:graphic>
          <a:graphicData uri="http://schemas.openxmlformats.org/presentationml/2006/ole">
            <mc:AlternateContent xmlns:mc="http://schemas.openxmlformats.org/markup-compatibility/2006">
              <mc:Choice xmlns:v="urn:schemas-microsoft-com:vml" Requires="v">
                <p:oleObj spid="_x0000_s143375" name="Equation" r:id="rId3" imgW="1218960" imgH="203040" progId="Equation.3">
                  <p:embed/>
                </p:oleObj>
              </mc:Choice>
              <mc:Fallback>
                <p:oleObj name="Equation" r:id="rId3" imgW="1218960" imgH="203040" progId="Equation.3">
                  <p:embed/>
                  <p:pic>
                    <p:nvPicPr>
                      <p:cNvPr id="0" name="Picture 3"/>
                      <p:cNvPicPr>
                        <a:picLocks noChangeAspect="1" noChangeArrowheads="1"/>
                      </p:cNvPicPr>
                      <p:nvPr/>
                    </p:nvPicPr>
                    <p:blipFill>
                      <a:blip r:embed="rId4">
                        <a:lum bright="80000"/>
                        <a:extLst>
                          <a:ext uri="{28A0092B-C50C-407E-A947-70E740481C1C}">
                            <a14:useLocalDpi xmlns:a14="http://schemas.microsoft.com/office/drawing/2010/main" val="0"/>
                          </a:ext>
                        </a:extLst>
                      </a:blip>
                      <a:srcRect/>
                      <a:stretch>
                        <a:fillRect/>
                      </a:stretch>
                    </p:blipFill>
                    <p:spPr bwMode="auto">
                      <a:xfrm>
                        <a:off x="990600" y="1935163"/>
                        <a:ext cx="5105400" cy="850900"/>
                      </a:xfrm>
                      <a:prstGeom prst="rect">
                        <a:avLst/>
                      </a:prstGeom>
                      <a:solidFill>
                        <a:srgbClr val="FF0000"/>
                      </a:solidFill>
                      <a:extLst/>
                    </p:spPr>
                  </p:pic>
                </p:oleObj>
              </mc:Fallback>
            </mc:AlternateContent>
          </a:graphicData>
        </a:graphic>
      </p:graphicFrame>
      <p:graphicFrame>
        <p:nvGraphicFramePr>
          <p:cNvPr id="143364" name="Object 4"/>
          <p:cNvGraphicFramePr>
            <a:graphicFrameLocks noGrp="1" noChangeAspect="1"/>
          </p:cNvGraphicFramePr>
          <p:nvPr>
            <p:ph sz="half" idx="2"/>
            <p:extLst>
              <p:ext uri="{D42A27DB-BD31-4B8C-83A1-F6EECF244321}">
                <p14:modId xmlns:p14="http://schemas.microsoft.com/office/powerpoint/2010/main" val="3423870731"/>
              </p:ext>
            </p:extLst>
          </p:nvPr>
        </p:nvGraphicFramePr>
        <p:xfrm>
          <a:off x="990600" y="3840163"/>
          <a:ext cx="5105400" cy="860425"/>
        </p:xfrm>
        <a:graphic>
          <a:graphicData uri="http://schemas.openxmlformats.org/presentationml/2006/ole">
            <mc:AlternateContent xmlns:mc="http://schemas.openxmlformats.org/markup-compatibility/2006">
              <mc:Choice xmlns:v="urn:schemas-microsoft-com:vml" Requires="v">
                <p:oleObj spid="_x0000_s143376" name="Equation" r:id="rId5" imgW="1206360" imgH="203040" progId="Equation.3">
                  <p:embed/>
                </p:oleObj>
              </mc:Choice>
              <mc:Fallback>
                <p:oleObj name="Equation" r:id="rId5" imgW="1206360" imgH="203040" progId="Equation.3">
                  <p:embed/>
                  <p:pic>
                    <p:nvPicPr>
                      <p:cNvPr id="0" name="Picture 4"/>
                      <p:cNvPicPr>
                        <a:picLocks noChangeAspect="1" noChangeArrowheads="1"/>
                      </p:cNvPicPr>
                      <p:nvPr/>
                    </p:nvPicPr>
                    <p:blipFill>
                      <a:blip r:embed="rId6">
                        <a:lum bright="80000"/>
                        <a:extLst>
                          <a:ext uri="{28A0092B-C50C-407E-A947-70E740481C1C}">
                            <a14:useLocalDpi xmlns:a14="http://schemas.microsoft.com/office/drawing/2010/main" val="0"/>
                          </a:ext>
                        </a:extLst>
                      </a:blip>
                      <a:srcRect/>
                      <a:stretch>
                        <a:fillRect/>
                      </a:stretch>
                    </p:blipFill>
                    <p:spPr bwMode="auto">
                      <a:xfrm>
                        <a:off x="990600" y="3840163"/>
                        <a:ext cx="5105400" cy="860425"/>
                      </a:xfrm>
                      <a:prstGeom prst="rect">
                        <a:avLst/>
                      </a:prstGeom>
                      <a:solidFill>
                        <a:srgbClr val="FF0000"/>
                      </a:solidFill>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62" name="Rectangle 58"/>
          <p:cNvSpPr>
            <a:spLocks noGrp="1" noRot="1" noChangeArrowheads="1"/>
          </p:cNvSpPr>
          <p:nvPr>
            <p:ph type="title"/>
          </p:nvPr>
        </p:nvSpPr>
        <p:spPr/>
        <p:txBody>
          <a:bodyPr/>
          <a:lstStyle/>
          <a:p>
            <a:r>
              <a:rPr lang="en-US"/>
              <a:t>Cohen’s conventions for </a:t>
            </a:r>
            <a:r>
              <a:rPr lang="en-US" i="1"/>
              <a:t>d</a:t>
            </a:r>
          </a:p>
        </p:txBody>
      </p:sp>
      <p:graphicFrame>
        <p:nvGraphicFramePr>
          <p:cNvPr id="98381" name="Group 77"/>
          <p:cNvGraphicFramePr>
            <a:graphicFrameLocks noGrp="1"/>
          </p:cNvGraphicFramePr>
          <p:nvPr>
            <p:ph sz="half" idx="2"/>
          </p:nvPr>
        </p:nvGraphicFramePr>
        <p:xfrm>
          <a:off x="685800" y="1600200"/>
          <a:ext cx="7239000" cy="2667000"/>
        </p:xfrm>
        <a:graphic>
          <a:graphicData uri="http://schemas.openxmlformats.org/drawingml/2006/table">
            <a:tbl>
              <a:tblPr/>
              <a:tblGrid>
                <a:gridCol w="1858963"/>
                <a:gridCol w="1052512"/>
                <a:gridCol w="4327525"/>
              </a:tblGrid>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Magnitude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Small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1/5 of a std. dev. difference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1/2 of a std. dev. difference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8/10 of a std. dev. difference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8382" name="Text Box 78"/>
          <p:cNvSpPr txBox="1">
            <a:spLocks noChangeArrowheads="1"/>
          </p:cNvSpPr>
          <p:nvPr/>
        </p:nvSpPr>
        <p:spPr bwMode="auto">
          <a:xfrm>
            <a:off x="762000" y="4343400"/>
            <a:ext cx="7239000" cy="1187450"/>
          </a:xfrm>
          <a:prstGeom prst="rect">
            <a:avLst/>
          </a:prstGeom>
          <a:noFill/>
          <a:ln w="9525">
            <a:noFill/>
            <a:miter lim="800000"/>
            <a:headEnd/>
            <a:tailEnd/>
          </a:ln>
          <a:effectLst/>
        </p:spPr>
        <p:txBody>
          <a:bodyPr>
            <a:spAutoFit/>
          </a:bodyPr>
          <a:lstStyle/>
          <a:p>
            <a:r>
              <a:rPr lang="en-US" sz="2400"/>
              <a:t>Cohen’s standards for small, medium, and large effect sizes for the independent samples </a:t>
            </a:r>
            <a:r>
              <a:rPr lang="en-US" sz="2400" i="1"/>
              <a:t>t</a:t>
            </a:r>
            <a:r>
              <a:rPr lang="en-US" sz="2400"/>
              <a:t> test, one sample </a:t>
            </a:r>
            <a:r>
              <a:rPr lang="en-US" sz="2400" i="1"/>
              <a:t>t</a:t>
            </a:r>
            <a:r>
              <a:rPr lang="en-US" sz="2400"/>
              <a:t> test, and the dependent samples </a:t>
            </a:r>
            <a:r>
              <a:rPr lang="en-US" sz="2400" i="1"/>
              <a:t>t</a:t>
            </a:r>
            <a:r>
              <a:rPr lang="en-US" sz="2400"/>
              <a:t> test.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523" name="Group 75"/>
          <p:cNvGraphicFramePr>
            <a:graphicFrameLocks noGrp="1"/>
          </p:cNvGraphicFramePr>
          <p:nvPr>
            <p:ph idx="1"/>
            <p:extLst>
              <p:ext uri="{D42A27DB-BD31-4B8C-83A1-F6EECF244321}">
                <p14:modId xmlns:p14="http://schemas.microsoft.com/office/powerpoint/2010/main" val="1253086251"/>
              </p:ext>
            </p:extLst>
          </p:nvPr>
        </p:nvGraphicFramePr>
        <p:xfrm>
          <a:off x="838200" y="1676400"/>
          <a:ext cx="7696200" cy="3201670"/>
        </p:xfrm>
        <a:graphic>
          <a:graphicData uri="http://schemas.openxmlformats.org/drawingml/2006/table">
            <a:tbl>
              <a:tblPr/>
              <a:tblGrid>
                <a:gridCol w="1524000"/>
                <a:gridCol w="2057400"/>
                <a:gridCol w="2209800"/>
                <a:gridCol w="19050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Effect Size (</a:t>
                      </a: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d</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.20 – Small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.50 – 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.80 – Large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194 (388)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32 (64)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14 (28)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246 (492)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41 (82)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17 (34)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310 (620)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51 (102)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21 (42)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394 (788)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64 (128)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26 (52)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520" name="Text Box 72"/>
          <p:cNvSpPr txBox="1">
            <a:spLocks noChangeArrowheads="1"/>
          </p:cNvSpPr>
          <p:nvPr/>
        </p:nvSpPr>
        <p:spPr bwMode="auto">
          <a:xfrm>
            <a:off x="838200" y="4953000"/>
            <a:ext cx="7620000" cy="1431925"/>
          </a:xfrm>
          <a:prstGeom prst="rect">
            <a:avLst/>
          </a:prstGeom>
          <a:noFill/>
          <a:ln w="9525">
            <a:noFill/>
            <a:miter lim="800000"/>
            <a:headEnd/>
            <a:tailEnd/>
          </a:ln>
          <a:effectLst/>
        </p:spPr>
        <p:txBody>
          <a:bodyPr>
            <a:spAutoFit/>
          </a:bodyPr>
          <a:lstStyle/>
          <a:p>
            <a:r>
              <a:rPr lang="en-US" sz="2200"/>
              <a:t>Sample size required per group (with total </a:t>
            </a:r>
            <a:r>
              <a:rPr lang="en-US" sz="2200" i="1"/>
              <a:t>N</a:t>
            </a:r>
            <a:r>
              <a:rPr lang="en-US" sz="2200"/>
              <a:t> listed in parentheses) for a given level of power and effect size for the </a:t>
            </a:r>
            <a:r>
              <a:rPr lang="en-US" sz="2200" u="sng"/>
              <a:t>Independent Samples </a:t>
            </a:r>
            <a:r>
              <a:rPr lang="en-US" sz="2200" i="1" u="sng"/>
              <a:t>t</a:t>
            </a:r>
            <a:r>
              <a:rPr lang="en-US" sz="2200" u="sng"/>
              <a:t> test</a:t>
            </a:r>
            <a:r>
              <a:rPr lang="en-US" sz="2200"/>
              <a:t> (α = .05, 2-tailed). </a:t>
            </a:r>
            <a:endParaRPr lang="en-US" sz="2200" i="1"/>
          </a:p>
          <a:p>
            <a:r>
              <a:rPr lang="en-US" sz="2200" i="1"/>
              <a:t>Note</a:t>
            </a:r>
            <a:r>
              <a:rPr lang="en-US" sz="2200"/>
              <a:t>: Assumes equal </a:t>
            </a:r>
            <a:r>
              <a:rPr lang="en-US" sz="2200" i="1"/>
              <a:t>n</a:t>
            </a:r>
            <a:r>
              <a:rPr lang="en-US" sz="2200"/>
              <a:t> per group.</a:t>
            </a:r>
          </a:p>
        </p:txBody>
      </p:sp>
      <p:sp>
        <p:nvSpPr>
          <p:cNvPr id="104522" name="Rectangle 74"/>
          <p:cNvSpPr>
            <a:spLocks noGrp="1" noRot="1" noChangeArrowheads="1"/>
          </p:cNvSpPr>
          <p:nvPr>
            <p:ph type="title"/>
          </p:nvPr>
        </p:nvSpPr>
        <p:spPr>
          <a:noFill/>
          <a:ln/>
        </p:spPr>
        <p:txBody>
          <a:bodyPr/>
          <a:lstStyle/>
          <a:p>
            <a:r>
              <a:rPr lang="en-US" sz="4000"/>
              <a:t>Power Table – Independent </a:t>
            </a:r>
            <a:r>
              <a:rPr lang="en-US" sz="4000" i="1"/>
              <a:t>t </a:t>
            </a:r>
            <a:r>
              <a:rPr lang="en-US" sz="4000"/>
              <a:t>(abridged)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r>
              <a:rPr lang="en-US" dirty="0"/>
              <a:t>Cohen’s conventions for </a:t>
            </a:r>
            <a:r>
              <a:rPr lang="en-US" dirty="0" smtClean="0"/>
              <a:t>Pearson’s </a:t>
            </a:r>
            <a:r>
              <a:rPr lang="en-US" i="1" dirty="0" smtClean="0"/>
              <a:t>r</a:t>
            </a:r>
            <a:endParaRPr lang="en-US" i="1" dirty="0"/>
          </a:p>
        </p:txBody>
      </p:sp>
      <p:sp>
        <p:nvSpPr>
          <p:cNvPr id="107523" name="Rectangle 3"/>
          <p:cNvSpPr>
            <a:spLocks noGrp="1" noChangeArrowheads="1"/>
          </p:cNvSpPr>
          <p:nvPr>
            <p:ph type="body" idx="1"/>
          </p:nvPr>
        </p:nvSpPr>
        <p:spPr/>
        <p:txBody>
          <a:bodyPr/>
          <a:lstStyle/>
          <a:p>
            <a:pPr>
              <a:buFont typeface="Wingdings" pitchFamily="2" charset="2"/>
              <a:buNone/>
            </a:pPr>
            <a:endParaRPr lang="en-US" dirty="0"/>
          </a:p>
          <a:p>
            <a:pPr>
              <a:buFont typeface="Wingdings" pitchFamily="2" charset="2"/>
              <a:buNone/>
            </a:pPr>
            <a:endParaRPr lang="en-US" dirty="0"/>
          </a:p>
        </p:txBody>
      </p:sp>
      <p:graphicFrame>
        <p:nvGraphicFramePr>
          <p:cNvPr id="107548" name="Group 28"/>
          <p:cNvGraphicFramePr>
            <a:graphicFrameLocks noGrp="1"/>
          </p:cNvGraphicFramePr>
          <p:nvPr/>
        </p:nvGraphicFramePr>
        <p:xfrm>
          <a:off x="838200" y="1752600"/>
          <a:ext cx="3581400" cy="2667000"/>
        </p:xfrm>
        <a:graphic>
          <a:graphicData uri="http://schemas.openxmlformats.org/drawingml/2006/table">
            <a:tbl>
              <a:tblPr/>
              <a:tblGrid>
                <a:gridCol w="1858963"/>
                <a:gridCol w="1722437"/>
              </a:tblGrid>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Magnitude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Small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546" name="Text Box 26"/>
          <p:cNvSpPr txBox="1">
            <a:spLocks noChangeArrowheads="1"/>
          </p:cNvSpPr>
          <p:nvPr/>
        </p:nvSpPr>
        <p:spPr bwMode="auto">
          <a:xfrm>
            <a:off x="914400" y="4495800"/>
            <a:ext cx="7239000" cy="822325"/>
          </a:xfrm>
          <a:prstGeom prst="rect">
            <a:avLst/>
          </a:prstGeom>
          <a:noFill/>
          <a:ln w="9525">
            <a:noFill/>
            <a:miter lim="800000"/>
            <a:headEnd/>
            <a:tailEnd/>
          </a:ln>
          <a:effectLst/>
        </p:spPr>
        <p:txBody>
          <a:bodyPr>
            <a:spAutoFit/>
          </a:bodyPr>
          <a:lstStyle/>
          <a:p>
            <a:r>
              <a:rPr lang="en-US" sz="2400"/>
              <a:t>Cohen’s standards for small, medium, and large effect sizes for the Pearson </a:t>
            </a:r>
            <a:r>
              <a:rPr lang="en-US" sz="2400" i="1"/>
              <a:t>r</a:t>
            </a:r>
            <a:r>
              <a:rPr lang="en-US" sz="2400"/>
              <a:t> correlation coefficient.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91" name="Group 47"/>
          <p:cNvGraphicFramePr>
            <a:graphicFrameLocks noGrp="1"/>
          </p:cNvGraphicFramePr>
          <p:nvPr>
            <p:extLst>
              <p:ext uri="{D42A27DB-BD31-4B8C-83A1-F6EECF244321}">
                <p14:modId xmlns:p14="http://schemas.microsoft.com/office/powerpoint/2010/main" val="3990837881"/>
              </p:ext>
            </p:extLst>
          </p:nvPr>
        </p:nvGraphicFramePr>
        <p:xfrm>
          <a:off x="762000" y="1676400"/>
          <a:ext cx="7696200" cy="3215958"/>
        </p:xfrm>
        <a:graphic>
          <a:graphicData uri="http://schemas.openxmlformats.org/drawingml/2006/table">
            <a:tbl>
              <a:tblPr/>
              <a:tblGrid>
                <a:gridCol w="1524000"/>
                <a:gridCol w="1981200"/>
                <a:gridCol w="2133600"/>
                <a:gridCol w="20574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Effect Size (</a:t>
                      </a: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r</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.10 – Small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.30 – 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.50 – Large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384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88" name="Text Box 44"/>
          <p:cNvSpPr txBox="1">
            <a:spLocks noChangeArrowheads="1"/>
          </p:cNvSpPr>
          <p:nvPr/>
        </p:nvSpPr>
        <p:spPr bwMode="auto">
          <a:xfrm>
            <a:off x="762000" y="5029200"/>
            <a:ext cx="7620000" cy="822325"/>
          </a:xfrm>
          <a:prstGeom prst="rect">
            <a:avLst/>
          </a:prstGeom>
          <a:noFill/>
          <a:ln w="9525">
            <a:noFill/>
            <a:miter lim="800000"/>
            <a:headEnd/>
            <a:tailEnd/>
          </a:ln>
          <a:effectLst/>
        </p:spPr>
        <p:txBody>
          <a:bodyPr>
            <a:spAutoFit/>
          </a:bodyPr>
          <a:lstStyle/>
          <a:p>
            <a:r>
              <a:rPr lang="en-US" sz="2400"/>
              <a:t>Sample size (</a:t>
            </a:r>
            <a:r>
              <a:rPr lang="en-US" sz="2400" i="1"/>
              <a:t>N</a:t>
            </a:r>
            <a:r>
              <a:rPr lang="en-US" sz="2400"/>
              <a:t>) required for a given level of power and effect size for the Pearson </a:t>
            </a:r>
            <a:r>
              <a:rPr lang="en-US" sz="2400" i="1"/>
              <a:t>r</a:t>
            </a:r>
            <a:r>
              <a:rPr lang="en-US" sz="2400"/>
              <a:t> correlation coefficient (α = .05, 2-tailed). </a:t>
            </a:r>
          </a:p>
        </p:txBody>
      </p:sp>
      <p:sp>
        <p:nvSpPr>
          <p:cNvPr id="108592" name="Rectangle 48"/>
          <p:cNvSpPr>
            <a:spLocks noGrp="1" noRot="1" noChangeArrowheads="1"/>
          </p:cNvSpPr>
          <p:nvPr>
            <p:ph type="title"/>
          </p:nvPr>
        </p:nvSpPr>
        <p:spPr>
          <a:noFill/>
          <a:ln/>
        </p:spPr>
        <p:txBody>
          <a:bodyPr/>
          <a:lstStyle/>
          <a:p>
            <a:r>
              <a:rPr lang="en-US" sz="4000"/>
              <a:t>Power Table – Pearson’s </a:t>
            </a:r>
            <a:r>
              <a:rPr lang="en-US" sz="4000" i="1"/>
              <a:t>r </a:t>
            </a:r>
            <a:br>
              <a:rPr lang="en-US" sz="4000" i="1"/>
            </a:br>
            <a:r>
              <a:rPr lang="en-US" sz="4000"/>
              <a:t>(abridged)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r>
              <a:rPr lang="en-US" sz="4000"/>
              <a:t>Cohen’s Conventions for Cramer’s Phi/w (Chi-Square)</a:t>
            </a:r>
          </a:p>
        </p:txBody>
      </p:sp>
      <p:sp>
        <p:nvSpPr>
          <p:cNvPr id="112643" name="Rectangle 3"/>
          <p:cNvSpPr>
            <a:spLocks noGrp="1" noChangeArrowheads="1"/>
          </p:cNvSpPr>
          <p:nvPr>
            <p:ph type="body" idx="1"/>
          </p:nvPr>
        </p:nvSpPr>
        <p:spPr>
          <a:xfrm>
            <a:off x="457200" y="1570037"/>
            <a:ext cx="8229600" cy="4525963"/>
          </a:xfrm>
        </p:spPr>
        <p:txBody>
          <a:bodyPr/>
          <a:lstStyle/>
          <a:p>
            <a:pPr>
              <a:buFont typeface="Wingdings" pitchFamily="2" charset="2"/>
              <a:buNone/>
            </a:pPr>
            <a:endParaRPr lang="en-US"/>
          </a:p>
          <a:p>
            <a:pPr>
              <a:buFont typeface="Wingdings" pitchFamily="2" charset="2"/>
              <a:buNone/>
            </a:pPr>
            <a:endParaRPr lang="en-US"/>
          </a:p>
        </p:txBody>
      </p:sp>
      <p:graphicFrame>
        <p:nvGraphicFramePr>
          <p:cNvPr id="112644" name="Group 4"/>
          <p:cNvGraphicFramePr>
            <a:graphicFrameLocks noGrp="1"/>
          </p:cNvGraphicFramePr>
          <p:nvPr/>
        </p:nvGraphicFramePr>
        <p:xfrm>
          <a:off x="838200" y="1752600"/>
          <a:ext cx="3581400" cy="2667000"/>
        </p:xfrm>
        <a:graphic>
          <a:graphicData uri="http://schemas.openxmlformats.org/drawingml/2006/table">
            <a:tbl>
              <a:tblPr/>
              <a:tblGrid>
                <a:gridCol w="1858963"/>
                <a:gridCol w="1722437"/>
              </a:tblGrid>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Magnitude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Phi, 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Small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661" name="Text Box 21"/>
          <p:cNvSpPr txBox="1">
            <a:spLocks noChangeArrowheads="1"/>
          </p:cNvSpPr>
          <p:nvPr/>
        </p:nvSpPr>
        <p:spPr bwMode="auto">
          <a:xfrm>
            <a:off x="914400" y="4495800"/>
            <a:ext cx="7239000" cy="1187450"/>
          </a:xfrm>
          <a:prstGeom prst="rect">
            <a:avLst/>
          </a:prstGeom>
          <a:noFill/>
          <a:ln w="9525">
            <a:noFill/>
            <a:miter lim="800000"/>
            <a:headEnd/>
            <a:tailEnd/>
          </a:ln>
          <a:effectLst/>
        </p:spPr>
        <p:txBody>
          <a:bodyPr>
            <a:spAutoFit/>
          </a:bodyPr>
          <a:lstStyle/>
          <a:p>
            <a:r>
              <a:rPr lang="en-US" sz="2400"/>
              <a:t>Cohen’s standards for small, medium, and large effect sizes for the chi-square test of independence.</a:t>
            </a:r>
          </a:p>
          <a:p>
            <a:r>
              <a:rPr lang="en-US" sz="2400" i="1"/>
              <a:t>Note</a:t>
            </a:r>
            <a:r>
              <a:rPr lang="en-US" sz="2400"/>
              <a:t>: Applies only to 2 x k tables, where k ≥ 2.</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666" name="Group 2"/>
          <p:cNvGraphicFramePr>
            <a:graphicFrameLocks noGrp="1"/>
          </p:cNvGraphicFramePr>
          <p:nvPr>
            <p:extLst>
              <p:ext uri="{D42A27DB-BD31-4B8C-83A1-F6EECF244321}">
                <p14:modId xmlns:p14="http://schemas.microsoft.com/office/powerpoint/2010/main" val="2205942883"/>
              </p:ext>
            </p:extLst>
          </p:nvPr>
        </p:nvGraphicFramePr>
        <p:xfrm>
          <a:off x="762000" y="1676400"/>
          <a:ext cx="7696200" cy="3215958"/>
        </p:xfrm>
        <a:graphic>
          <a:graphicData uri="http://schemas.openxmlformats.org/drawingml/2006/table">
            <a:tbl>
              <a:tblPr/>
              <a:tblGrid>
                <a:gridCol w="1524000"/>
                <a:gridCol w="1981200"/>
                <a:gridCol w="2133600"/>
                <a:gridCol w="20574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Effect Size (Phi, 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.10 – Small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.30 – 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.50 – Large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785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701" name="Text Box 37"/>
          <p:cNvSpPr txBox="1">
            <a:spLocks noChangeArrowheads="1"/>
          </p:cNvSpPr>
          <p:nvPr/>
        </p:nvSpPr>
        <p:spPr bwMode="auto">
          <a:xfrm>
            <a:off x="762000" y="5029200"/>
            <a:ext cx="7620000" cy="1200329"/>
          </a:xfrm>
          <a:prstGeom prst="rect">
            <a:avLst/>
          </a:prstGeom>
          <a:noFill/>
          <a:ln w="9525">
            <a:noFill/>
            <a:miter lim="800000"/>
            <a:headEnd/>
            <a:tailEnd/>
          </a:ln>
          <a:effectLst/>
        </p:spPr>
        <p:txBody>
          <a:bodyPr>
            <a:spAutoFit/>
          </a:bodyPr>
          <a:lstStyle/>
          <a:p>
            <a:r>
              <a:rPr lang="en-US" sz="2400" dirty="0"/>
              <a:t>Sample size required for a given level of power and effect size for the chi-square test of independence (α = .05, </a:t>
            </a:r>
            <a:r>
              <a:rPr lang="en-US" sz="2400" i="1" dirty="0"/>
              <a:t>df</a:t>
            </a:r>
            <a:r>
              <a:rPr lang="en-US" sz="2400" dirty="0"/>
              <a:t> = </a:t>
            </a:r>
            <a:r>
              <a:rPr lang="en-US" sz="2400" dirty="0" smtClean="0"/>
              <a:t>1, i.e</a:t>
            </a:r>
            <a:r>
              <a:rPr lang="en-US" sz="2400" dirty="0"/>
              <a:t>., 2 x 2 table). </a:t>
            </a:r>
          </a:p>
        </p:txBody>
      </p:sp>
      <p:sp>
        <p:nvSpPr>
          <p:cNvPr id="113702" name="Rectangle 38"/>
          <p:cNvSpPr>
            <a:spLocks noGrp="1" noRot="1" noChangeArrowheads="1"/>
          </p:cNvSpPr>
          <p:nvPr>
            <p:ph type="title"/>
          </p:nvPr>
        </p:nvSpPr>
        <p:spPr>
          <a:noFill/>
          <a:ln/>
        </p:spPr>
        <p:txBody>
          <a:bodyPr/>
          <a:lstStyle/>
          <a:p>
            <a:r>
              <a:rPr lang="en-US" sz="4000"/>
              <a:t>Power Table – Chi-Square Test of Independence (abridged)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r>
              <a:rPr lang="en-US"/>
              <a:t>Effect Size - ANOVA</a:t>
            </a:r>
          </a:p>
        </p:txBody>
      </p:sp>
      <p:sp>
        <p:nvSpPr>
          <p:cNvPr id="128003" name="Rectangle 3"/>
          <p:cNvSpPr>
            <a:spLocks noGrp="1" noChangeArrowheads="1"/>
          </p:cNvSpPr>
          <p:nvPr>
            <p:ph type="body" sz="half" idx="1"/>
          </p:nvPr>
        </p:nvSpPr>
        <p:spPr/>
        <p:txBody>
          <a:bodyPr/>
          <a:lstStyle/>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a:p>
            <a:pPr>
              <a:buFont typeface="Wingdings" pitchFamily="2" charset="2"/>
              <a:buNone/>
            </a:pPr>
            <a:r>
              <a:rPr lang="en-US" sz="2800"/>
              <a:t> </a:t>
            </a:r>
          </a:p>
        </p:txBody>
      </p:sp>
      <p:graphicFrame>
        <p:nvGraphicFramePr>
          <p:cNvPr id="128008" name="Object 8"/>
          <p:cNvGraphicFramePr>
            <a:graphicFrameLocks noGrp="1" noChangeAspect="1"/>
          </p:cNvGraphicFramePr>
          <p:nvPr>
            <p:ph sz="half" idx="2"/>
            <p:extLst>
              <p:ext uri="{D42A27DB-BD31-4B8C-83A1-F6EECF244321}">
                <p14:modId xmlns:p14="http://schemas.microsoft.com/office/powerpoint/2010/main" val="616140484"/>
              </p:ext>
            </p:extLst>
          </p:nvPr>
        </p:nvGraphicFramePr>
        <p:xfrm>
          <a:off x="914400" y="1371600"/>
          <a:ext cx="3403600" cy="3519488"/>
        </p:xfrm>
        <a:graphic>
          <a:graphicData uri="http://schemas.openxmlformats.org/presentationml/2006/ole">
            <mc:AlternateContent xmlns:mc="http://schemas.openxmlformats.org/markup-compatibility/2006">
              <mc:Choice xmlns:v="urn:schemas-microsoft-com:vml" Requires="v">
                <p:oleObj spid="_x0000_s128014" name="Equation" r:id="rId3" imgW="1117440" imgH="1155600" progId="Equation.3">
                  <p:embed/>
                </p:oleObj>
              </mc:Choice>
              <mc:Fallback>
                <p:oleObj name="Equation" r:id="rId3" imgW="1117440" imgH="1155600" progId="Equation.3">
                  <p:embed/>
                  <p:pic>
                    <p:nvPicPr>
                      <p:cNvPr id="0" name="Picture 8"/>
                      <p:cNvPicPr>
                        <a:picLocks noChangeAspect="1" noChangeArrowheads="1"/>
                      </p:cNvPicPr>
                      <p:nvPr/>
                    </p:nvPicPr>
                    <p:blipFill>
                      <a:blip r:embed="rId4">
                        <a:lum bright="80000"/>
                        <a:extLst>
                          <a:ext uri="{28A0092B-C50C-407E-A947-70E740481C1C}">
                            <a14:useLocalDpi xmlns:a14="http://schemas.microsoft.com/office/drawing/2010/main" val="0"/>
                          </a:ext>
                        </a:extLst>
                      </a:blip>
                      <a:srcRect/>
                      <a:stretch>
                        <a:fillRect/>
                      </a:stretch>
                    </p:blipFill>
                    <p:spPr bwMode="auto">
                      <a:xfrm>
                        <a:off x="914400" y="1371600"/>
                        <a:ext cx="3403600" cy="3519488"/>
                      </a:xfrm>
                      <a:prstGeom prst="rect">
                        <a:avLst/>
                      </a:prstGeom>
                      <a:solidFill>
                        <a:srgbClr val="FF0000"/>
                      </a:solidFill>
                      <a:extLst/>
                    </p:spPr>
                  </p:pic>
                </p:oleObj>
              </mc:Fallback>
            </mc:AlternateContent>
          </a:graphicData>
        </a:graphic>
      </p:graphicFrame>
      <p:sp>
        <p:nvSpPr>
          <p:cNvPr id="128013" name="Text Box 13"/>
          <p:cNvSpPr txBox="1">
            <a:spLocks noChangeArrowheads="1"/>
          </p:cNvSpPr>
          <p:nvPr/>
        </p:nvSpPr>
        <p:spPr bwMode="auto">
          <a:xfrm>
            <a:off x="1066800" y="5410200"/>
            <a:ext cx="7162800" cy="1384995"/>
          </a:xfrm>
          <a:prstGeom prst="rect">
            <a:avLst/>
          </a:prstGeom>
          <a:noFill/>
          <a:ln w="9525">
            <a:noFill/>
            <a:miter lim="800000"/>
            <a:headEnd/>
            <a:tailEnd/>
          </a:ln>
          <a:effectLst/>
        </p:spPr>
        <p:txBody>
          <a:bodyPr>
            <a:spAutoFit/>
          </a:bodyPr>
          <a:lstStyle/>
          <a:p>
            <a:pPr>
              <a:spcBef>
                <a:spcPct val="50000"/>
              </a:spcBef>
            </a:pPr>
            <a:r>
              <a:rPr lang="en-US" dirty="0"/>
              <a:t>k = the number of groups, m</a:t>
            </a:r>
            <a:r>
              <a:rPr lang="en-US" baseline="-25000" dirty="0"/>
              <a:t>i </a:t>
            </a:r>
            <a:r>
              <a:rPr lang="en-US" dirty="0"/>
              <a:t>= the mean of the </a:t>
            </a:r>
            <a:r>
              <a:rPr lang="en-US" i="1" dirty="0" err="1"/>
              <a:t>i</a:t>
            </a:r>
            <a:r>
              <a:rPr lang="en-US" dirty="0" err="1"/>
              <a:t>th</a:t>
            </a:r>
            <a:r>
              <a:rPr lang="en-US" dirty="0"/>
              <a:t> group, </a:t>
            </a:r>
            <a:r>
              <a:rPr lang="en-US" dirty="0" smtClean="0"/>
              <a:t>m </a:t>
            </a:r>
            <a:r>
              <a:rPr lang="en-US" dirty="0"/>
              <a:t>= the grand (overall) </a:t>
            </a:r>
            <a:r>
              <a:rPr lang="en-US" dirty="0" smtClean="0"/>
              <a:t>mean, and </a:t>
            </a:r>
            <a:r>
              <a:rPr lang="el-GR" dirty="0" smtClean="0"/>
              <a:t>σ</a:t>
            </a:r>
            <a:r>
              <a:rPr lang="en-US" dirty="0" smtClean="0"/>
              <a:t> = the average (or pooled) standard deviation.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0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r>
              <a:rPr lang="en-US"/>
              <a:t>Effect Size - ANOVA</a:t>
            </a:r>
          </a:p>
        </p:txBody>
      </p:sp>
      <p:graphicFrame>
        <p:nvGraphicFramePr>
          <p:cNvPr id="132100" name="Object 4"/>
          <p:cNvGraphicFramePr>
            <a:graphicFrameLocks noGrp="1" noChangeAspect="1"/>
          </p:cNvGraphicFramePr>
          <p:nvPr>
            <p:ph idx="1"/>
            <p:extLst>
              <p:ext uri="{D42A27DB-BD31-4B8C-83A1-F6EECF244321}">
                <p14:modId xmlns:p14="http://schemas.microsoft.com/office/powerpoint/2010/main" val="3680804230"/>
              </p:ext>
            </p:extLst>
          </p:nvPr>
        </p:nvGraphicFramePr>
        <p:xfrm>
          <a:off x="609600" y="1881188"/>
          <a:ext cx="7724775" cy="2843212"/>
        </p:xfrm>
        <a:graphic>
          <a:graphicData uri="http://schemas.openxmlformats.org/presentationml/2006/ole">
            <mc:AlternateContent xmlns:mc="http://schemas.openxmlformats.org/markup-compatibility/2006">
              <mc:Choice xmlns:v="urn:schemas-microsoft-com:vml" Requires="v">
                <p:oleObj spid="_x0000_s132106" name="Equation" r:id="rId3" imgW="2933640" imgH="1079280" progId="Equation.3">
                  <p:embed/>
                </p:oleObj>
              </mc:Choice>
              <mc:Fallback>
                <p:oleObj name="Equation" r:id="rId3" imgW="2933640" imgH="1079280" progId="Equation.3">
                  <p:embed/>
                  <p:pic>
                    <p:nvPicPr>
                      <p:cNvPr id="0" name="Picture 4"/>
                      <p:cNvPicPr>
                        <a:picLocks noChangeAspect="1" noChangeArrowheads="1"/>
                      </p:cNvPicPr>
                      <p:nvPr/>
                    </p:nvPicPr>
                    <p:blipFill>
                      <a:blip r:embed="rId4">
                        <a:lum bright="80000"/>
                        <a:extLst>
                          <a:ext uri="{28A0092B-C50C-407E-A947-70E740481C1C}">
                            <a14:useLocalDpi xmlns:a14="http://schemas.microsoft.com/office/drawing/2010/main" val="0"/>
                          </a:ext>
                        </a:extLst>
                      </a:blip>
                      <a:srcRect/>
                      <a:stretch>
                        <a:fillRect/>
                      </a:stretch>
                    </p:blipFill>
                    <p:spPr bwMode="auto">
                      <a:xfrm>
                        <a:off x="609600" y="1881188"/>
                        <a:ext cx="7724775" cy="2843212"/>
                      </a:xfrm>
                      <a:prstGeom prst="rect">
                        <a:avLst/>
                      </a:prstGeom>
                      <a:solidFill>
                        <a:srgbClr val="FF0000"/>
                      </a:solidFill>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r>
              <a:rPr lang="en-US" sz="4000"/>
              <a:t>Cohen’s Conventions for ANOVA </a:t>
            </a:r>
            <a:br>
              <a:rPr lang="en-US" sz="4000"/>
            </a:br>
            <a:r>
              <a:rPr lang="en-US" sz="4000"/>
              <a:t>(f and </a:t>
            </a:r>
            <a:r>
              <a:rPr lang="el-GR" sz="4000"/>
              <a:t>η</a:t>
            </a:r>
            <a:r>
              <a:rPr lang="en-US" sz="4000" baseline="30000"/>
              <a:t>2</a:t>
            </a:r>
            <a:r>
              <a:rPr lang="en-US" sz="4000"/>
              <a:t>)</a:t>
            </a:r>
          </a:p>
        </p:txBody>
      </p:sp>
      <p:sp>
        <p:nvSpPr>
          <p:cNvPr id="114691"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p:txBody>
      </p:sp>
      <p:graphicFrame>
        <p:nvGraphicFramePr>
          <p:cNvPr id="114728" name="Group 40"/>
          <p:cNvGraphicFramePr>
            <a:graphicFrameLocks noGrp="1"/>
          </p:cNvGraphicFramePr>
          <p:nvPr/>
        </p:nvGraphicFramePr>
        <p:xfrm>
          <a:off x="838200" y="1752600"/>
          <a:ext cx="5303838" cy="2667000"/>
        </p:xfrm>
        <a:graphic>
          <a:graphicData uri="http://schemas.openxmlformats.org/drawingml/2006/table">
            <a:tbl>
              <a:tblPr/>
              <a:tblGrid>
                <a:gridCol w="1858963"/>
                <a:gridCol w="1722437"/>
                <a:gridCol w="1722438"/>
              </a:tblGrid>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Magnitude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f</a:t>
                      </a:r>
                      <a:endParaRPr kumimoji="0" lang="el-GR"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η</a:t>
                      </a:r>
                      <a:r>
                        <a:rPr kumimoji="0" lang="en-US" sz="2800" b="0" i="1" u="none" strike="noStrike" cap="none" normalizeH="0" baseline="30000" smtClean="0">
                          <a:ln>
                            <a:noFill/>
                          </a:ln>
                          <a:solidFill>
                            <a:schemeClr val="tx1"/>
                          </a:solidFill>
                          <a:effectLst>
                            <a:outerShdw blurRad="38100" dist="38100" dir="2700000" algn="tl">
                              <a:srgbClr val="000000"/>
                            </a:outerShdw>
                          </a:effectLst>
                          <a:latin typeface="Garamond" pitchFamily="18" charset="0"/>
                        </a:rPr>
                        <a:t>2</a:t>
                      </a:r>
                      <a:endParaRPr kumimoji="0" lang="el-GR" sz="2800" b="0" i="1" u="none" strike="noStrike" cap="none" normalizeH="0" baseline="3000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Small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4709" name="Text Box 21"/>
          <p:cNvSpPr txBox="1">
            <a:spLocks noChangeArrowheads="1"/>
          </p:cNvSpPr>
          <p:nvPr/>
        </p:nvSpPr>
        <p:spPr bwMode="auto">
          <a:xfrm>
            <a:off x="914400" y="4495800"/>
            <a:ext cx="7239000" cy="762000"/>
          </a:xfrm>
          <a:prstGeom prst="rect">
            <a:avLst/>
          </a:prstGeom>
          <a:noFill/>
          <a:ln w="9525">
            <a:noFill/>
            <a:miter lim="800000"/>
            <a:headEnd/>
            <a:tailEnd/>
          </a:ln>
          <a:effectLst/>
        </p:spPr>
        <p:txBody>
          <a:bodyPr>
            <a:spAutoFit/>
          </a:bodyPr>
          <a:lstStyle/>
          <a:p>
            <a:r>
              <a:rPr lang="en-US" sz="2200"/>
              <a:t>Cohen’s standards for small, medium, and large effect sizes for the one-way between subjects analysis of variance (ANOVA).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72" name="Group 60"/>
          <p:cNvGraphicFramePr>
            <a:graphicFrameLocks noGrp="1"/>
          </p:cNvGraphicFramePr>
          <p:nvPr>
            <p:extLst>
              <p:ext uri="{D42A27DB-BD31-4B8C-83A1-F6EECF244321}">
                <p14:modId xmlns:p14="http://schemas.microsoft.com/office/powerpoint/2010/main" val="1428885192"/>
              </p:ext>
            </p:extLst>
          </p:nvPr>
        </p:nvGraphicFramePr>
        <p:xfrm>
          <a:off x="457200" y="1447800"/>
          <a:ext cx="8229600" cy="3611563"/>
        </p:xfrm>
        <a:graphic>
          <a:graphicData uri="http://schemas.openxmlformats.org/drawingml/2006/table">
            <a:tbl>
              <a:tblPr/>
              <a:tblGrid>
                <a:gridCol w="1143000"/>
                <a:gridCol w="2514600"/>
                <a:gridCol w="2362200"/>
                <a:gridCol w="22098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Effect Size (f, </a:t>
                      </a:r>
                      <a:r>
                        <a:rPr kumimoji="0" lang="el-G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η</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 =.10; </a:t>
                      </a:r>
                      <a:r>
                        <a:rPr kumimoji="0" lang="el-G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η</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=.01 Small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 =.25; </a:t>
                      </a:r>
                      <a:r>
                        <a:rPr kumimoji="0" lang="el-G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η</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=.06 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 =.40; </a:t>
                      </a:r>
                      <a:r>
                        <a:rPr kumimoji="0" lang="el-G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η</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=.14 Large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167 (501)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28 (84)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12 (36)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209 (627)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35 (105)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14 (42)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258 (774)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43 (129)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18 (54)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323 (969)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53 (159)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22 (66)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5749" name="Text Box 37"/>
          <p:cNvSpPr txBox="1">
            <a:spLocks noChangeArrowheads="1"/>
          </p:cNvSpPr>
          <p:nvPr/>
        </p:nvSpPr>
        <p:spPr bwMode="auto">
          <a:xfrm>
            <a:off x="457200" y="5181600"/>
            <a:ext cx="7620000" cy="1311275"/>
          </a:xfrm>
          <a:prstGeom prst="rect">
            <a:avLst/>
          </a:prstGeom>
          <a:noFill/>
          <a:ln w="9525">
            <a:noFill/>
            <a:miter lim="800000"/>
            <a:headEnd/>
            <a:tailEnd/>
          </a:ln>
          <a:effectLst/>
        </p:spPr>
        <p:txBody>
          <a:bodyPr>
            <a:spAutoFit/>
          </a:bodyPr>
          <a:lstStyle/>
          <a:p>
            <a:r>
              <a:rPr lang="en-US" sz="2000"/>
              <a:t>Sample size (</a:t>
            </a:r>
            <a:r>
              <a:rPr lang="en-US" sz="2000" i="1"/>
              <a:t>N</a:t>
            </a:r>
            <a:r>
              <a:rPr lang="en-US" sz="2000"/>
              <a:t>) required per group (and total </a:t>
            </a:r>
            <a:r>
              <a:rPr lang="en-US" sz="2000" i="1"/>
              <a:t>N</a:t>
            </a:r>
            <a:r>
              <a:rPr lang="en-US" sz="2000"/>
              <a:t>) for a given level of power and effect size for the one-way between subjects ANOVA (α = .05). The power values provided are based on 3 groups; larger </a:t>
            </a:r>
            <a:r>
              <a:rPr lang="en-US" sz="2000" i="1"/>
              <a:t>N</a:t>
            </a:r>
            <a:r>
              <a:rPr lang="en-US" sz="2000"/>
              <a:t> is required to achieve the same level of power as the number of groups increase. </a:t>
            </a:r>
          </a:p>
        </p:txBody>
      </p:sp>
      <p:sp>
        <p:nvSpPr>
          <p:cNvPr id="115750" name="Rectangle 38"/>
          <p:cNvSpPr>
            <a:spLocks noGrp="1" noRot="1" noChangeArrowheads="1"/>
          </p:cNvSpPr>
          <p:nvPr>
            <p:ph type="title"/>
          </p:nvPr>
        </p:nvSpPr>
        <p:spPr>
          <a:noFill/>
          <a:ln/>
        </p:spPr>
        <p:txBody>
          <a:bodyPr/>
          <a:lstStyle/>
          <a:p>
            <a:r>
              <a:rPr lang="en-US" sz="4000"/>
              <a:t>Power Table – ANOVA</a:t>
            </a:r>
            <a:r>
              <a:rPr lang="en-US" sz="4000" i="1"/>
              <a:t/>
            </a:r>
            <a:br>
              <a:rPr lang="en-US" sz="4000" i="1"/>
            </a:br>
            <a:r>
              <a:rPr lang="en-US" sz="4000"/>
              <a:t>(abridged)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a:t>What is Power?</a:t>
            </a:r>
          </a:p>
        </p:txBody>
      </p:sp>
      <p:sp>
        <p:nvSpPr>
          <p:cNvPr id="48131" name="Rectangle 3"/>
          <p:cNvSpPr>
            <a:spLocks noGrp="1" noChangeArrowheads="1"/>
          </p:cNvSpPr>
          <p:nvPr>
            <p:ph type="body" idx="1"/>
          </p:nvPr>
        </p:nvSpPr>
        <p:spPr/>
        <p:txBody>
          <a:bodyPr/>
          <a:lstStyle/>
          <a:p>
            <a:pPr>
              <a:buFont typeface="Wingdings" pitchFamily="2" charset="2"/>
              <a:buNone/>
            </a:pPr>
            <a:r>
              <a:rPr lang="en-US"/>
              <a:t>	Power – the probability of rejecting the null hypothesis (i.e., obtaining significance) when it is false</a:t>
            </a:r>
          </a:p>
          <a:p>
            <a:pPr>
              <a:buFont typeface="Wingdings" pitchFamily="2" charset="2"/>
              <a:buNone/>
            </a:pPr>
            <a:r>
              <a:rPr lang="en-US"/>
              <a:t>	 - Ranges from 0 to 1</a:t>
            </a:r>
          </a:p>
          <a:p>
            <a:pPr lvl="1">
              <a:buFontTx/>
              <a:buChar char="-"/>
            </a:pPr>
            <a:r>
              <a:rPr lang="en-US" sz="3200"/>
              <a:t>When multiplied by 100%, power is expressed as a percentage</a:t>
            </a:r>
          </a:p>
          <a:p>
            <a:pPr lvl="1">
              <a:buFontTx/>
              <a:buNone/>
            </a:pPr>
            <a:r>
              <a:rPr lang="en-US" sz="32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p:txBody>
          <a:bodyPr/>
          <a:lstStyle/>
          <a:p>
            <a:r>
              <a:rPr lang="en-US"/>
              <a:t>Effect Size – Multiple Regression</a:t>
            </a:r>
          </a:p>
        </p:txBody>
      </p:sp>
      <p:graphicFrame>
        <p:nvGraphicFramePr>
          <p:cNvPr id="139268" name="Object 4"/>
          <p:cNvGraphicFramePr>
            <a:graphicFrameLocks noGrp="1" noChangeAspect="1"/>
          </p:cNvGraphicFramePr>
          <p:nvPr>
            <p:ph idx="1"/>
            <p:extLst>
              <p:ext uri="{D42A27DB-BD31-4B8C-83A1-F6EECF244321}">
                <p14:modId xmlns:p14="http://schemas.microsoft.com/office/powerpoint/2010/main" val="987291616"/>
              </p:ext>
            </p:extLst>
          </p:nvPr>
        </p:nvGraphicFramePr>
        <p:xfrm>
          <a:off x="1577975" y="2427288"/>
          <a:ext cx="3109913" cy="2946400"/>
        </p:xfrm>
        <a:graphic>
          <a:graphicData uri="http://schemas.openxmlformats.org/presentationml/2006/ole">
            <mc:AlternateContent xmlns:mc="http://schemas.openxmlformats.org/markup-compatibility/2006">
              <mc:Choice xmlns:v="urn:schemas-microsoft-com:vml" Requires="v">
                <p:oleObj spid="_x0000_s139274" name="Equation" r:id="rId3" imgW="965160" imgH="914400" progId="Equation.3">
                  <p:embed/>
                </p:oleObj>
              </mc:Choice>
              <mc:Fallback>
                <p:oleObj name="Equation" r:id="rId3" imgW="965160" imgH="914400" progId="Equation.3">
                  <p:embed/>
                  <p:pic>
                    <p:nvPicPr>
                      <p:cNvPr id="0" name="Picture 4"/>
                      <p:cNvPicPr>
                        <a:picLocks noChangeAspect="1" noChangeArrowheads="1"/>
                      </p:cNvPicPr>
                      <p:nvPr/>
                    </p:nvPicPr>
                    <p:blipFill>
                      <a:blip r:embed="rId4">
                        <a:lum bright="80000"/>
                        <a:extLst>
                          <a:ext uri="{28A0092B-C50C-407E-A947-70E740481C1C}">
                            <a14:useLocalDpi xmlns:a14="http://schemas.microsoft.com/office/drawing/2010/main" val="0"/>
                          </a:ext>
                        </a:extLst>
                      </a:blip>
                      <a:srcRect/>
                      <a:stretch>
                        <a:fillRect/>
                      </a:stretch>
                    </p:blipFill>
                    <p:spPr bwMode="auto">
                      <a:xfrm>
                        <a:off x="1577975" y="2427288"/>
                        <a:ext cx="3109913" cy="2946400"/>
                      </a:xfrm>
                      <a:prstGeom prst="rect">
                        <a:avLst/>
                      </a:prstGeom>
                      <a:solidFill>
                        <a:srgbClr val="FF0000"/>
                      </a:solidFill>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r>
              <a:rPr lang="en-US"/>
              <a:t>Cohen’s conventions for Multiple Regression (f</a:t>
            </a:r>
            <a:r>
              <a:rPr lang="en-US" baseline="30000"/>
              <a:t>2</a:t>
            </a:r>
            <a:r>
              <a:rPr lang="en-US"/>
              <a:t> and R</a:t>
            </a:r>
            <a:r>
              <a:rPr lang="en-US" baseline="30000"/>
              <a:t>2</a:t>
            </a:r>
            <a:r>
              <a:rPr lang="en-US"/>
              <a:t>)</a:t>
            </a:r>
          </a:p>
        </p:txBody>
      </p:sp>
      <p:sp>
        <p:nvSpPr>
          <p:cNvPr id="136195"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p:txBody>
      </p:sp>
      <p:graphicFrame>
        <p:nvGraphicFramePr>
          <p:cNvPr id="136196" name="Group 4"/>
          <p:cNvGraphicFramePr>
            <a:graphicFrameLocks noGrp="1"/>
          </p:cNvGraphicFramePr>
          <p:nvPr/>
        </p:nvGraphicFramePr>
        <p:xfrm>
          <a:off x="838200" y="1752600"/>
          <a:ext cx="5303838" cy="2667000"/>
        </p:xfrm>
        <a:graphic>
          <a:graphicData uri="http://schemas.openxmlformats.org/drawingml/2006/table">
            <a:tbl>
              <a:tblPr/>
              <a:tblGrid>
                <a:gridCol w="1858963"/>
                <a:gridCol w="1722437"/>
                <a:gridCol w="1722438"/>
              </a:tblGrid>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Magnitude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f</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Garamond" pitchFamily="18" charset="0"/>
                        </a:rPr>
                        <a:t>2</a:t>
                      </a:r>
                      <a:endParaRPr kumimoji="0" lang="el-G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Garamond" pitchFamily="18" charset="0"/>
                        </a:rPr>
                        <a:t>2</a:t>
                      </a:r>
                      <a:endParaRPr kumimoji="0" lang="el-GR" sz="2800" b="0" i="0" u="none" strike="noStrike" cap="none" normalizeH="0" baseline="3000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Small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6218" name="Text Box 26"/>
          <p:cNvSpPr txBox="1">
            <a:spLocks noChangeArrowheads="1"/>
          </p:cNvSpPr>
          <p:nvPr/>
        </p:nvSpPr>
        <p:spPr bwMode="auto">
          <a:xfrm>
            <a:off x="914400" y="4495800"/>
            <a:ext cx="7239000" cy="822325"/>
          </a:xfrm>
          <a:prstGeom prst="rect">
            <a:avLst/>
          </a:prstGeom>
          <a:noFill/>
          <a:ln w="9525">
            <a:noFill/>
            <a:miter lim="800000"/>
            <a:headEnd/>
            <a:tailEnd/>
          </a:ln>
          <a:effectLst/>
        </p:spPr>
        <p:txBody>
          <a:bodyPr>
            <a:spAutoFit/>
          </a:bodyPr>
          <a:lstStyle/>
          <a:p>
            <a:r>
              <a:rPr lang="en-US" sz="2400"/>
              <a:t>Cohen’s standards for small, medium, and large effect sizes for multiple regression.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56" name="Group 40"/>
          <p:cNvGraphicFramePr>
            <a:graphicFrameLocks noGrp="1"/>
          </p:cNvGraphicFramePr>
          <p:nvPr>
            <p:extLst>
              <p:ext uri="{D42A27DB-BD31-4B8C-83A1-F6EECF244321}">
                <p14:modId xmlns:p14="http://schemas.microsoft.com/office/powerpoint/2010/main" val="195131417"/>
              </p:ext>
            </p:extLst>
          </p:nvPr>
        </p:nvGraphicFramePr>
        <p:xfrm>
          <a:off x="457200" y="1676400"/>
          <a:ext cx="8382000" cy="3611563"/>
        </p:xfrm>
        <a:graphic>
          <a:graphicData uri="http://schemas.openxmlformats.org/drawingml/2006/table">
            <a:tbl>
              <a:tblPr/>
              <a:tblGrid>
                <a:gridCol w="1143000"/>
                <a:gridCol w="2514600"/>
                <a:gridCol w="2362200"/>
                <a:gridCol w="23622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Effect Size (f</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R</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=.02; R</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=.02 Small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=.15; R</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=.13 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=.35; R</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Garamond" pitchFamily="18" charset="0"/>
                        </a:rPr>
                        <a:t>2</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=.26 Large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7253" name="Text Box 37"/>
          <p:cNvSpPr txBox="1">
            <a:spLocks noChangeArrowheads="1"/>
          </p:cNvSpPr>
          <p:nvPr/>
        </p:nvSpPr>
        <p:spPr bwMode="auto">
          <a:xfrm>
            <a:off x="457200" y="5334000"/>
            <a:ext cx="7620000" cy="1311275"/>
          </a:xfrm>
          <a:prstGeom prst="rect">
            <a:avLst/>
          </a:prstGeom>
          <a:noFill/>
          <a:ln w="9525">
            <a:noFill/>
            <a:miter lim="800000"/>
            <a:headEnd/>
            <a:tailEnd/>
          </a:ln>
          <a:effectLst/>
        </p:spPr>
        <p:txBody>
          <a:bodyPr>
            <a:spAutoFit/>
          </a:bodyPr>
          <a:lstStyle/>
          <a:p>
            <a:r>
              <a:rPr lang="en-US" sz="2000"/>
              <a:t>Sample size (</a:t>
            </a:r>
            <a:r>
              <a:rPr lang="en-US" sz="2000" i="1"/>
              <a:t>N</a:t>
            </a:r>
            <a:r>
              <a:rPr lang="en-US" sz="2000"/>
              <a:t>) required for a given level of power and effect size for multiple regression (α = .05). The power values provided are based on 3 predictors (IVs); larger </a:t>
            </a:r>
            <a:r>
              <a:rPr lang="en-US" sz="2000" i="1"/>
              <a:t>N</a:t>
            </a:r>
            <a:r>
              <a:rPr lang="en-US" sz="2000"/>
              <a:t> is required to achieve the same level of power as the number of predictors increase. </a:t>
            </a:r>
          </a:p>
        </p:txBody>
      </p:sp>
      <p:sp>
        <p:nvSpPr>
          <p:cNvPr id="137254" name="Rectangle 38"/>
          <p:cNvSpPr>
            <a:spLocks noGrp="1" noRot="1" noChangeArrowheads="1"/>
          </p:cNvSpPr>
          <p:nvPr>
            <p:ph type="title"/>
          </p:nvPr>
        </p:nvSpPr>
        <p:spPr>
          <a:noFill/>
          <a:ln/>
        </p:spPr>
        <p:txBody>
          <a:bodyPr/>
          <a:lstStyle/>
          <a:p>
            <a:r>
              <a:rPr lang="en-US" sz="4000"/>
              <a:t>Power Table – </a:t>
            </a:r>
            <a:r>
              <a:rPr lang="en-US"/>
              <a:t>Multiple Regression (</a:t>
            </a:r>
            <a:r>
              <a:rPr lang="en-US" sz="4000"/>
              <a:t>abridged)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r>
              <a:rPr lang="en-US"/>
              <a:t>Estimating Power using GPower</a:t>
            </a:r>
          </a:p>
        </p:txBody>
      </p:sp>
      <p:sp>
        <p:nvSpPr>
          <p:cNvPr id="142339" name="Rectangle 3"/>
          <p:cNvSpPr>
            <a:spLocks noGrp="1" noChangeArrowheads="1"/>
          </p:cNvSpPr>
          <p:nvPr>
            <p:ph type="body" idx="1"/>
          </p:nvPr>
        </p:nvSpPr>
        <p:spPr/>
        <p:txBody>
          <a:bodyPr/>
          <a:lstStyle/>
          <a:p>
            <a:pPr>
              <a:buFont typeface="Wingdings" pitchFamily="2" charset="2"/>
              <a:buNone/>
            </a:pPr>
            <a:r>
              <a:rPr lang="en-US" sz="3600"/>
              <a:t>GPower illustration…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en-US"/>
              <a:t>Examples of Power</a:t>
            </a:r>
          </a:p>
        </p:txBody>
      </p:sp>
      <p:sp>
        <p:nvSpPr>
          <p:cNvPr id="49155" name="Rectangle 3"/>
          <p:cNvSpPr>
            <a:spLocks noGrp="1" noChangeArrowheads="1"/>
          </p:cNvSpPr>
          <p:nvPr>
            <p:ph type="body" idx="1"/>
          </p:nvPr>
        </p:nvSpPr>
        <p:spPr/>
        <p:txBody>
          <a:bodyPr/>
          <a:lstStyle/>
          <a:p>
            <a:pPr>
              <a:buFont typeface="Wingdings" pitchFamily="2" charset="2"/>
              <a:buNone/>
            </a:pPr>
            <a:r>
              <a:rPr lang="en-US"/>
              <a:t>Example #1</a:t>
            </a:r>
          </a:p>
          <a:p>
            <a:pPr>
              <a:buFont typeface="Wingdings" pitchFamily="2" charset="2"/>
              <a:buNone/>
            </a:pPr>
            <a:r>
              <a:rPr lang="en-US"/>
              <a:t>	Power = .50</a:t>
            </a:r>
          </a:p>
          <a:p>
            <a:pPr>
              <a:buFont typeface="Wingdings" pitchFamily="2" charset="2"/>
              <a:buNone/>
            </a:pPr>
            <a:r>
              <a:rPr lang="en-US"/>
              <a:t>		- 50% of the time the null hypothesis will be 	rejected (i.e., statistical significance will be 	obtained)</a:t>
            </a:r>
          </a:p>
          <a:p>
            <a:pPr>
              <a:buFont typeface="Wingdings" pitchFamily="2" charset="2"/>
              <a:buNone/>
            </a:pPr>
            <a:r>
              <a:rPr lang="en-US"/>
              <a:t>		- 50% of the time the null hypothesis will 	</a:t>
            </a:r>
            <a:r>
              <a:rPr lang="en-US" u="sng"/>
              <a:t>not</a:t>
            </a:r>
            <a:r>
              <a:rPr lang="en-US"/>
              <a:t> be rejected (i.e., statistical significance 	will not be obtained) – A Type II Error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a:t>Examples of Power (continued)</a:t>
            </a:r>
          </a:p>
        </p:txBody>
      </p:sp>
      <p:sp>
        <p:nvSpPr>
          <p:cNvPr id="50179" name="Rectangle 3"/>
          <p:cNvSpPr>
            <a:spLocks noGrp="1" noChangeArrowheads="1"/>
          </p:cNvSpPr>
          <p:nvPr>
            <p:ph type="body" idx="1"/>
          </p:nvPr>
        </p:nvSpPr>
        <p:spPr/>
        <p:txBody>
          <a:bodyPr/>
          <a:lstStyle/>
          <a:p>
            <a:pPr>
              <a:buFont typeface="Wingdings" pitchFamily="2" charset="2"/>
              <a:buNone/>
            </a:pPr>
            <a:r>
              <a:rPr lang="en-US"/>
              <a:t>Example #2</a:t>
            </a:r>
          </a:p>
          <a:p>
            <a:pPr>
              <a:buFont typeface="Wingdings" pitchFamily="2" charset="2"/>
              <a:buNone/>
            </a:pPr>
            <a:r>
              <a:rPr lang="en-US"/>
              <a:t>	Power = .80</a:t>
            </a:r>
          </a:p>
          <a:p>
            <a:pPr>
              <a:buFont typeface="Wingdings" pitchFamily="2" charset="2"/>
              <a:buNone/>
            </a:pPr>
            <a:r>
              <a:rPr lang="en-US"/>
              <a:t>		- 80% of the time the null hypothesis will be 	rejected (i.e., statistical significance will be 	obtained)</a:t>
            </a:r>
          </a:p>
          <a:p>
            <a:pPr>
              <a:buFont typeface="Wingdings" pitchFamily="2" charset="2"/>
              <a:buNone/>
            </a:pPr>
            <a:r>
              <a:rPr lang="en-US"/>
              <a:t>		- 20% of the time the null hypothesis will 	</a:t>
            </a:r>
            <a:r>
              <a:rPr lang="en-US" u="sng"/>
              <a:t>not</a:t>
            </a:r>
            <a:r>
              <a:rPr lang="en-US"/>
              <a:t> be rejected (i.e., statistical significance 	will not be obtained) – A Type II Error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457200" y="228600"/>
            <a:ext cx="8229600" cy="1143000"/>
          </a:xfrm>
        </p:spPr>
        <p:txBody>
          <a:bodyPr/>
          <a:lstStyle/>
          <a:p>
            <a:r>
              <a:rPr lang="en-US"/>
              <a:t>Rationale for Power Analysis</a:t>
            </a:r>
          </a:p>
        </p:txBody>
      </p:sp>
      <p:sp>
        <p:nvSpPr>
          <p:cNvPr id="61443" name="Rectangle 3"/>
          <p:cNvSpPr>
            <a:spLocks noGrp="1" noChangeArrowheads="1"/>
          </p:cNvSpPr>
          <p:nvPr>
            <p:ph type="body" idx="1"/>
          </p:nvPr>
        </p:nvSpPr>
        <p:spPr>
          <a:xfrm>
            <a:off x="457200" y="1371600"/>
            <a:ext cx="8229600" cy="4754563"/>
          </a:xfrm>
        </p:spPr>
        <p:txBody>
          <a:bodyPr/>
          <a:lstStyle/>
          <a:p>
            <a:pPr>
              <a:lnSpc>
                <a:spcPct val="80000"/>
              </a:lnSpc>
              <a:buFontTx/>
              <a:buChar char="-"/>
            </a:pPr>
            <a:r>
              <a:rPr lang="en-US" sz="3000"/>
              <a:t>Work involved in a study - conceiving the idea, literature review, grant proposal submission, running participants, analyzing data, writing the results</a:t>
            </a:r>
          </a:p>
          <a:p>
            <a:pPr>
              <a:lnSpc>
                <a:spcPct val="80000"/>
              </a:lnSpc>
              <a:buFontTx/>
              <a:buChar char="-"/>
            </a:pPr>
            <a:r>
              <a:rPr lang="en-US" sz="3000"/>
              <a:t>High power = high chance of obtaining significance (supporting the research hypothesis)</a:t>
            </a:r>
          </a:p>
          <a:p>
            <a:pPr>
              <a:lnSpc>
                <a:spcPct val="80000"/>
              </a:lnSpc>
              <a:buFontTx/>
              <a:buChar char="-"/>
            </a:pPr>
            <a:r>
              <a:rPr lang="en-US" sz="3000"/>
              <a:t>Low power = low chance of obtaining significance</a:t>
            </a:r>
          </a:p>
          <a:p>
            <a:pPr>
              <a:lnSpc>
                <a:spcPct val="80000"/>
              </a:lnSpc>
              <a:buFontTx/>
              <a:buChar char="-"/>
            </a:pPr>
            <a:r>
              <a:rPr lang="en-US" sz="3000"/>
              <a:t>Neglecting “A priori” Power Analysis frequently results in low power studies</a:t>
            </a:r>
          </a:p>
          <a:p>
            <a:pPr>
              <a:lnSpc>
                <a:spcPct val="80000"/>
              </a:lnSpc>
              <a:buFontTx/>
              <a:buChar char="-"/>
            </a:pPr>
            <a:r>
              <a:rPr lang="en-US" sz="3000"/>
              <a:t>Power Analysis - Crucial for increasing the probability of getting significant results!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r>
              <a:rPr lang="en-US" sz="4000"/>
              <a:t>Rationale for Power Analysis (continued)</a:t>
            </a:r>
          </a:p>
        </p:txBody>
      </p:sp>
      <p:sp>
        <p:nvSpPr>
          <p:cNvPr id="146435" name="Rectangle 3"/>
          <p:cNvSpPr>
            <a:spLocks noGrp="1" noChangeArrowheads="1"/>
          </p:cNvSpPr>
          <p:nvPr>
            <p:ph type="body" idx="1"/>
          </p:nvPr>
        </p:nvSpPr>
        <p:spPr/>
        <p:txBody>
          <a:bodyPr/>
          <a:lstStyle/>
          <a:p>
            <a:pPr>
              <a:lnSpc>
                <a:spcPct val="80000"/>
              </a:lnSpc>
              <a:buFont typeface="Wingdings" pitchFamily="2" charset="2"/>
              <a:buNone/>
            </a:pPr>
            <a:r>
              <a:rPr lang="en-US"/>
              <a:t>Low power studies are very common</a:t>
            </a:r>
          </a:p>
          <a:p>
            <a:pPr>
              <a:lnSpc>
                <a:spcPct val="80000"/>
              </a:lnSpc>
              <a:buFont typeface="Wingdings" pitchFamily="2" charset="2"/>
              <a:buNone/>
            </a:pPr>
            <a:r>
              <a:rPr lang="en-US" sz="2800"/>
              <a:t>e.g., Power = .30</a:t>
            </a:r>
          </a:p>
          <a:p>
            <a:pPr lvl="1">
              <a:lnSpc>
                <a:spcPct val="80000"/>
              </a:lnSpc>
              <a:buFontTx/>
              <a:buChar char="-"/>
            </a:pPr>
            <a:r>
              <a:rPr lang="en-US"/>
              <a:t>30% chance of achieving significance (rejecting </a:t>
            </a:r>
            <a:r>
              <a:rPr lang="en-US" i="1"/>
              <a:t>H</a:t>
            </a:r>
            <a:r>
              <a:rPr lang="en-US" baseline="-25000"/>
              <a:t>0</a:t>
            </a:r>
            <a:r>
              <a:rPr lang="en-US"/>
              <a:t>)</a:t>
            </a:r>
          </a:p>
          <a:p>
            <a:pPr lvl="1">
              <a:lnSpc>
                <a:spcPct val="80000"/>
              </a:lnSpc>
              <a:buFontTx/>
              <a:buChar char="-"/>
            </a:pPr>
            <a:endParaRPr lang="en-US"/>
          </a:p>
          <a:p>
            <a:pPr>
              <a:lnSpc>
                <a:spcPct val="80000"/>
              </a:lnSpc>
              <a:buFontTx/>
              <a:buNone/>
            </a:pPr>
            <a:r>
              <a:rPr lang="en-US" sz="2800"/>
              <a:t>Is spending the time and effort to conduct the study (not to mention taxpayers’ money) worth it when there is only a 3 in 10 chance of getting significance?</a:t>
            </a:r>
          </a:p>
          <a:p>
            <a:pPr>
              <a:lnSpc>
                <a:spcPct val="80000"/>
              </a:lnSpc>
              <a:buFont typeface="Wingdings" pitchFamily="2" charset="2"/>
              <a:buNone/>
            </a:pPr>
            <a:endParaRPr lang="en-US" sz="2800"/>
          </a:p>
          <a:p>
            <a:pPr>
              <a:lnSpc>
                <a:spcPct val="80000"/>
              </a:lnSpc>
              <a:buFont typeface="Wingdings" pitchFamily="2" charset="2"/>
              <a:buNone/>
            </a:pPr>
            <a:r>
              <a:rPr lang="en-US" sz="2800"/>
              <a:t>Recommended power level – 70% to 80%</a:t>
            </a:r>
          </a:p>
          <a:p>
            <a:pPr>
              <a:lnSpc>
                <a:spcPct val="80000"/>
              </a:lnSpc>
              <a:buFont typeface="Wingdings" pitchFamily="2" charset="2"/>
              <a:buNone/>
            </a:pPr>
            <a:r>
              <a:rPr lang="en-US" sz="2800"/>
              <a:t>	(Diminishing returns in the 90%+ range)</a:t>
            </a:r>
          </a:p>
          <a:p>
            <a:pPr lvl="1">
              <a:lnSpc>
                <a:spcPct val="80000"/>
              </a:lnSpc>
              <a:buFont typeface="Wingdings" pitchFamily="2" charset="2"/>
              <a:buNone/>
            </a:pPr>
            <a:endParaRPr lang="en-US"/>
          </a:p>
          <a:p>
            <a:pPr lvl="1">
              <a:lnSpc>
                <a:spcPct val="80000"/>
              </a:lnSpc>
              <a:buFontTx/>
              <a:buNone/>
            </a:pPr>
            <a:endParaRPr lang="en-US" baseline="-25000"/>
          </a:p>
          <a:p>
            <a:pPr lvl="1">
              <a:lnSpc>
                <a:spcPct val="80000"/>
              </a:lnSpc>
              <a:buFont typeface="Wingdings" pitchFamily="2" charset="2"/>
              <a:buNone/>
            </a:pPr>
            <a:endParaRPr lang="en-US" sz="1800"/>
          </a:p>
          <a:p>
            <a:pPr>
              <a:lnSpc>
                <a:spcPct val="80000"/>
              </a:lnSpc>
              <a:buFont typeface="Wingdings" pitchFamily="2" charset="2"/>
              <a:buNone/>
            </a:pPr>
            <a:endParaRPr 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r>
              <a:rPr lang="en-US"/>
              <a:t>Factors That Influence Power</a:t>
            </a:r>
          </a:p>
        </p:txBody>
      </p:sp>
      <p:sp>
        <p:nvSpPr>
          <p:cNvPr id="124931" name="Rectangle 3"/>
          <p:cNvSpPr>
            <a:spLocks noGrp="1" noChangeArrowheads="1"/>
          </p:cNvSpPr>
          <p:nvPr>
            <p:ph type="body" idx="1"/>
          </p:nvPr>
        </p:nvSpPr>
        <p:spPr/>
        <p:txBody>
          <a:bodyPr/>
          <a:lstStyle/>
          <a:p>
            <a:pPr>
              <a:lnSpc>
                <a:spcPct val="80000"/>
              </a:lnSpc>
              <a:buFont typeface="Wingdings" pitchFamily="2" charset="2"/>
              <a:buNone/>
            </a:pPr>
            <a:r>
              <a:rPr lang="en-US" sz="2800" dirty="0"/>
              <a:t>1. Alpha level (</a:t>
            </a:r>
            <a:r>
              <a:rPr lang="el-GR" sz="2800" dirty="0"/>
              <a:t>α</a:t>
            </a:r>
            <a:r>
              <a:rPr lang="en-US" sz="2800" dirty="0"/>
              <a:t> = .05 or .01)</a:t>
            </a:r>
          </a:p>
          <a:p>
            <a:pPr lvl="1">
              <a:lnSpc>
                <a:spcPct val="80000"/>
              </a:lnSpc>
              <a:buFont typeface="Wingdings" pitchFamily="2" charset="2"/>
              <a:buNone/>
            </a:pPr>
            <a:r>
              <a:rPr lang="en-US" dirty="0"/>
              <a:t>- Larger </a:t>
            </a:r>
            <a:r>
              <a:rPr lang="el-GR" dirty="0"/>
              <a:t>α</a:t>
            </a:r>
            <a:r>
              <a:rPr lang="en-US" dirty="0"/>
              <a:t> = greater power</a:t>
            </a:r>
          </a:p>
          <a:p>
            <a:pPr lvl="1">
              <a:lnSpc>
                <a:spcPct val="80000"/>
              </a:lnSpc>
              <a:buFont typeface="Wingdings" pitchFamily="2" charset="2"/>
              <a:buNone/>
            </a:pPr>
            <a:endParaRPr lang="en-US" dirty="0"/>
          </a:p>
          <a:p>
            <a:pPr>
              <a:lnSpc>
                <a:spcPct val="80000"/>
              </a:lnSpc>
              <a:buFont typeface="Wingdings" pitchFamily="2" charset="2"/>
              <a:buNone/>
            </a:pPr>
            <a:r>
              <a:rPr lang="en-US" sz="2800" dirty="0"/>
              <a:t>2. One-tailed vs. two-tailed tests</a:t>
            </a:r>
          </a:p>
          <a:p>
            <a:pPr lvl="1">
              <a:lnSpc>
                <a:spcPct val="80000"/>
              </a:lnSpc>
              <a:buFont typeface="Wingdings" pitchFamily="2" charset="2"/>
              <a:buNone/>
            </a:pPr>
            <a:r>
              <a:rPr lang="en-US" dirty="0"/>
              <a:t>- One-tailed tests have greater power (for a constant </a:t>
            </a:r>
            <a:r>
              <a:rPr lang="el-GR" dirty="0"/>
              <a:t>α</a:t>
            </a:r>
            <a:r>
              <a:rPr lang="en-US" dirty="0"/>
              <a:t>)</a:t>
            </a:r>
          </a:p>
          <a:p>
            <a:pPr lvl="1">
              <a:lnSpc>
                <a:spcPct val="80000"/>
              </a:lnSpc>
              <a:buFont typeface="Wingdings" pitchFamily="2" charset="2"/>
              <a:buNone/>
            </a:pPr>
            <a:r>
              <a:rPr lang="en-US" dirty="0"/>
              <a:t>- Two-tailed tests are much more common </a:t>
            </a:r>
            <a:r>
              <a:rPr lang="en-US" dirty="0" smtClean="0"/>
              <a:t>(a one-tailed </a:t>
            </a:r>
            <a:r>
              <a:rPr lang="en-US" dirty="0"/>
              <a:t>test may require justification)</a:t>
            </a:r>
          </a:p>
          <a:p>
            <a:pPr lvl="2">
              <a:lnSpc>
                <a:spcPct val="80000"/>
              </a:lnSpc>
              <a:buFont typeface="Wingdings" pitchFamily="2" charset="2"/>
              <a:buNone/>
            </a:pPr>
            <a:endParaRPr lang="en-US" sz="2800" dirty="0"/>
          </a:p>
          <a:p>
            <a:pPr>
              <a:lnSpc>
                <a:spcPct val="80000"/>
              </a:lnSpc>
              <a:buFont typeface="Wingdings" pitchFamily="2" charset="2"/>
              <a:buNone/>
            </a:pPr>
            <a:r>
              <a:rPr lang="en-US" sz="2800" dirty="0"/>
              <a:t>3. The size of the standard deviation (</a:t>
            </a:r>
            <a:r>
              <a:rPr lang="el-GR" sz="2800" dirty="0"/>
              <a:t>σ</a:t>
            </a:r>
            <a:r>
              <a:rPr lang="en-US" sz="2800" dirty="0"/>
              <a:t>)</a:t>
            </a:r>
          </a:p>
          <a:p>
            <a:pPr lvl="1">
              <a:lnSpc>
                <a:spcPct val="80000"/>
              </a:lnSpc>
              <a:buFont typeface="Wingdings" pitchFamily="2" charset="2"/>
              <a:buNone/>
            </a:pPr>
            <a:r>
              <a:rPr lang="en-US" dirty="0"/>
              <a:t>- Smaller standard deviation = greater power</a:t>
            </a:r>
          </a:p>
          <a:p>
            <a:pPr lvl="1">
              <a:lnSpc>
                <a:spcPct val="80000"/>
              </a:lnSpc>
              <a:buFont typeface="Wingdings" pitchFamily="2" charset="2"/>
              <a:buNone/>
            </a:pPr>
            <a:r>
              <a:rPr lang="en-US" dirty="0"/>
              <a:t>	(</a:t>
            </a:r>
            <a:r>
              <a:rPr lang="el-GR" dirty="0"/>
              <a:t>σ</a:t>
            </a:r>
            <a:r>
              <a:rPr lang="en-US" dirty="0"/>
              <a:t> can be very difficult to manipulate)</a:t>
            </a:r>
            <a:endParaRPr lang="el-GR" dirty="0"/>
          </a:p>
          <a:p>
            <a:pPr lvl="1">
              <a:lnSpc>
                <a:spcPct val="80000"/>
              </a:lnSpc>
              <a:buFont typeface="Wingdings" pitchFamily="2" charset="2"/>
              <a:buNone/>
            </a:pPr>
            <a:endParaRPr lang="en-US" dirty="0"/>
          </a:p>
          <a:p>
            <a:pPr lvl="1">
              <a:lnSpc>
                <a:spcPct val="80000"/>
              </a:lnSpc>
            </a:pPr>
            <a:endParaRPr lang="en-US" dirty="0"/>
          </a:p>
          <a:p>
            <a:pPr lvl="2">
              <a:lnSpc>
                <a:spcPct val="80000"/>
              </a:lnSpc>
            </a:pP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9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49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493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493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49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1700</TotalTime>
  <Words>1996</Words>
  <Application>Microsoft Office PowerPoint</Application>
  <PresentationFormat>On-screen Show (4:3)</PresentationFormat>
  <Paragraphs>345</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Stream</vt:lpstr>
      <vt:lpstr>Equation</vt:lpstr>
      <vt:lpstr>RIMI Workshop: Power Analysis</vt:lpstr>
      <vt:lpstr>Goals of the Power Analysis Workshop</vt:lpstr>
      <vt:lpstr>Null Hypothesis Significance Testing (NHST)</vt:lpstr>
      <vt:lpstr>What is Power?</vt:lpstr>
      <vt:lpstr>Examples of Power</vt:lpstr>
      <vt:lpstr>Examples of Power (continued)</vt:lpstr>
      <vt:lpstr>Rationale for Power Analysis</vt:lpstr>
      <vt:lpstr>Rationale for Power Analysis (continued)</vt:lpstr>
      <vt:lpstr>Factors That Influence Power</vt:lpstr>
      <vt:lpstr>Factors That Influence Power (continued)</vt:lpstr>
      <vt:lpstr>Examples of Low Power Studies</vt:lpstr>
      <vt:lpstr>Examples of Low Power Studies (continued)</vt:lpstr>
      <vt:lpstr>Rationale for Power Analysis (continued)</vt:lpstr>
      <vt:lpstr>Null Hypothesis Significance Testing (NHST)</vt:lpstr>
      <vt:lpstr>NHST (Continued)</vt:lpstr>
      <vt:lpstr>NHST (Continued)</vt:lpstr>
      <vt:lpstr>What is an Effect Size?</vt:lpstr>
      <vt:lpstr>NHST vs. Effect Size</vt:lpstr>
      <vt:lpstr>NHST vs. Effect Size (continued)</vt:lpstr>
      <vt:lpstr>Effect Sizes in Power Analysis</vt:lpstr>
      <vt:lpstr>Effect Sizes in Power Analysis (continued)</vt:lpstr>
      <vt:lpstr>Effect Sizes – Mean Differences</vt:lpstr>
      <vt:lpstr>Effect Sizes – Mean Differences (continued)</vt:lpstr>
      <vt:lpstr>Effect Sizes – Mean Differences (continued)</vt:lpstr>
      <vt:lpstr>Standardized Measures of Effect Size</vt:lpstr>
      <vt:lpstr>Cohen’s d</vt:lpstr>
      <vt:lpstr>Cohen’s d (continued)</vt:lpstr>
      <vt:lpstr>Cohen’s d (continued)</vt:lpstr>
      <vt:lpstr>Cohen’s d (continued)</vt:lpstr>
      <vt:lpstr>Cohen’s conventions for d</vt:lpstr>
      <vt:lpstr>Power Table – Independent t (abridged)</vt:lpstr>
      <vt:lpstr>Cohen’s conventions for Pearson’s r</vt:lpstr>
      <vt:lpstr>Power Table – Pearson’s r  (abridged)</vt:lpstr>
      <vt:lpstr>Cohen’s Conventions for Cramer’s Phi/w (Chi-Square)</vt:lpstr>
      <vt:lpstr>Power Table – Chi-Square Test of Independence (abridged)</vt:lpstr>
      <vt:lpstr>Effect Size - ANOVA</vt:lpstr>
      <vt:lpstr>Effect Size - ANOVA</vt:lpstr>
      <vt:lpstr>Cohen’s Conventions for ANOVA  (f and η2)</vt:lpstr>
      <vt:lpstr>Power Table – ANOVA (abridged)</vt:lpstr>
      <vt:lpstr>Effect Size – Multiple Regression</vt:lpstr>
      <vt:lpstr>Cohen’s conventions for Multiple Regression (f2 and R2)</vt:lpstr>
      <vt:lpstr>Power Table – Multiple Regression (abridged)</vt:lpstr>
      <vt:lpstr>Estimating Power using GPower</vt:lpstr>
    </vt:vector>
  </TitlesOfParts>
  <Company>CSU Fresno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RIMI Workshop: Power Analysis</dc:title>
  <dc:creator>Ronald Yockey</dc:creator>
  <cp:lastModifiedBy>UserID</cp:lastModifiedBy>
  <cp:revision>72</cp:revision>
  <cp:lastPrinted>2013-12-10T02:53:56Z</cp:lastPrinted>
  <dcterms:created xsi:type="dcterms:W3CDTF">2008-05-29T20:23:48Z</dcterms:created>
  <dcterms:modified xsi:type="dcterms:W3CDTF">2013-12-16T22:24:25Z</dcterms:modified>
</cp:coreProperties>
</file>