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401" r:id="rId3"/>
    <p:sldId id="370" r:id="rId4"/>
    <p:sldId id="385" r:id="rId5"/>
    <p:sldId id="400" r:id="rId6"/>
    <p:sldId id="371" r:id="rId7"/>
    <p:sldId id="387" r:id="rId8"/>
    <p:sldId id="372" r:id="rId9"/>
    <p:sldId id="384" r:id="rId10"/>
    <p:sldId id="388" r:id="rId11"/>
    <p:sldId id="390" r:id="rId12"/>
    <p:sldId id="377" r:id="rId13"/>
    <p:sldId id="396" r:id="rId14"/>
    <p:sldId id="391" r:id="rId15"/>
    <p:sldId id="392" r:id="rId16"/>
    <p:sldId id="399" r:id="rId17"/>
    <p:sldId id="393" r:id="rId18"/>
    <p:sldId id="395" r:id="rId19"/>
    <p:sldId id="39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105A"/>
    <a:srgbClr val="C41230"/>
    <a:srgbClr val="296FA7"/>
    <a:srgbClr val="2B6FA5"/>
    <a:srgbClr val="2D6FA3"/>
    <a:srgbClr val="3073A5"/>
    <a:srgbClr val="3174A6"/>
    <a:srgbClr val="2C74A6"/>
    <a:srgbClr val="2C72A6"/>
    <a:srgbClr val="317A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7" autoAdjust="0"/>
    <p:restoredTop sz="91337" autoAdjust="0"/>
  </p:normalViewPr>
  <p:slideViewPr>
    <p:cSldViewPr>
      <p:cViewPr varScale="1">
        <p:scale>
          <a:sx n="63" d="100"/>
          <a:sy n="63" d="100"/>
        </p:scale>
        <p:origin x="1540" y="48"/>
      </p:cViewPr>
      <p:guideLst>
        <p:guide orient="horz" pos="2160"/>
        <p:guide pos="2880"/>
      </p:guideLst>
    </p:cSldViewPr>
  </p:slideViewPr>
  <p:notesTextViewPr>
    <p:cViewPr>
      <p:scale>
        <a:sx n="100" d="100"/>
        <a:sy n="100" d="100"/>
      </p:scale>
      <p:origin x="0" y="0"/>
    </p:cViewPr>
  </p:notesTextViewPr>
  <p:sorterViewPr>
    <p:cViewPr>
      <p:scale>
        <a:sx n="144" d="100"/>
        <a:sy n="144" d="100"/>
      </p:scale>
      <p:origin x="0" y="-5544"/>
    </p:cViewPr>
  </p:sorterViewPr>
  <p:notesViewPr>
    <p:cSldViewPr>
      <p:cViewPr varScale="1">
        <p:scale>
          <a:sx n="103" d="100"/>
          <a:sy n="103" d="100"/>
        </p:scale>
        <p:origin x="-443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5811AE-FA12-D44B-BD11-EFBAF0AA83AE}" type="datetimeFigureOut">
              <a:rPr lang="en-US" smtClean="0"/>
              <a:pPr/>
              <a:t>7/17/2018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3E5C63-3C5C-8640-866B-3214C5CCEFA6}" type="slidenum">
              <a:rPr lang="en-US" smtClean="0"/>
              <a:pPr/>
              <a:t>‹#›</a:t>
            </a:fld>
            <a:endParaRPr lang="en-US"/>
          </a:p>
        </p:txBody>
      </p:sp>
    </p:spTree>
    <p:extLst>
      <p:ext uri="{BB962C8B-B14F-4D97-AF65-F5344CB8AC3E}">
        <p14:creationId xmlns:p14="http://schemas.microsoft.com/office/powerpoint/2010/main" val="550705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8DC5B-9267-429A-854D-6DE55F7C2184}" type="datetimeFigureOut">
              <a:rPr lang="en-US" smtClean="0"/>
              <a:pPr/>
              <a:t>7/17/2018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BB67CE-21F5-432D-9FED-D2DD7C89A76E}" type="slidenum">
              <a:rPr lang="en-US" smtClean="0"/>
              <a:pPr/>
              <a:t>‹#›</a:t>
            </a:fld>
            <a:endParaRPr lang="en-US"/>
          </a:p>
        </p:txBody>
      </p:sp>
    </p:spTree>
    <p:extLst>
      <p:ext uri="{BB962C8B-B14F-4D97-AF65-F5344CB8AC3E}">
        <p14:creationId xmlns:p14="http://schemas.microsoft.com/office/powerpoint/2010/main" val="2421248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0B1D0-6120-F545-A301-613927DE4128}"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03905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B67CE-21F5-432D-9FED-D2DD7C89A76E}" type="slidenum">
              <a:rPr lang="en-US" smtClean="0"/>
              <a:pPr/>
              <a:t>7</a:t>
            </a:fld>
            <a:endParaRPr lang="en-US"/>
          </a:p>
        </p:txBody>
      </p:sp>
    </p:spTree>
    <p:extLst>
      <p:ext uri="{BB962C8B-B14F-4D97-AF65-F5344CB8AC3E}">
        <p14:creationId xmlns:p14="http://schemas.microsoft.com/office/powerpoint/2010/main" val="1779811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1"/>
            <a:ext cx="8229600" cy="1142999"/>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57200" y="2667000"/>
            <a:ext cx="8229600" cy="34290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Slide Number Placeholder 5"/>
          <p:cNvSpPr>
            <a:spLocks noGrp="1"/>
          </p:cNvSpPr>
          <p:nvPr>
            <p:ph type="sldNum" sz="quarter" idx="4"/>
          </p:nvPr>
        </p:nvSpPr>
        <p:spPr>
          <a:xfrm>
            <a:off x="6553200" y="6356350"/>
            <a:ext cx="2133600" cy="365125"/>
          </a:xfrm>
          <a:prstGeom prst="rect">
            <a:avLst/>
          </a:prstGeom>
        </p:spPr>
        <p:txBody>
          <a:bodyPr vert="horz" lIns="0" tIns="45720" rIns="0" bIns="45720" rtlCol="0" anchor="ctr"/>
          <a:lstStyle>
            <a:lvl1pPr algn="r">
              <a:defRPr sz="800">
                <a:solidFill>
                  <a:srgbClr val="DD3B3B"/>
                </a:solidFill>
              </a:defRPr>
            </a:lvl1pPr>
          </a:lstStyle>
          <a:p>
            <a:fld id="{80C92BCB-CE5F-4D30-B380-9712AEBB36C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95401"/>
            <a:ext cx="6019800" cy="48006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5181599"/>
            <a:ext cx="8229600" cy="914401"/>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0"/>
            <a:ext cx="8229600" cy="3657599"/>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1"/>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1"/>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1"/>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57401"/>
            <a:ext cx="4040188" cy="4038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57401"/>
            <a:ext cx="4041775" cy="4038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990600"/>
          </a:xfrm>
        </p:spPr>
        <p:txBody>
          <a:bodyPr anchor="t"/>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95401"/>
            <a:ext cx="5111750" cy="4800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438401"/>
            <a:ext cx="3008313" cy="3657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chemeClr val="bg1"/>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95400"/>
            <a:ext cx="8229600" cy="1143000"/>
          </a:xfrm>
          <a:prstGeom prst="rect">
            <a:avLst/>
          </a:prstGeom>
        </p:spPr>
        <p:txBody>
          <a:bodyPr vert="horz" lIns="0" tIns="45720" rIns="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667000"/>
            <a:ext cx="8229600" cy="342900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0" tIns="45720" rIns="0" bIns="45720" rtlCol="0" anchor="ctr"/>
          <a:lstStyle>
            <a:lvl1pPr algn="r">
              <a:defRPr sz="800">
                <a:solidFill>
                  <a:schemeClr val="tx1"/>
                </a:solidFill>
              </a:defRPr>
            </a:lvl1pPr>
          </a:lstStyle>
          <a:p>
            <a:fld id="{80C92BCB-CE5F-4D30-B380-9712AEBB36CB}" type="slidenum">
              <a:rPr lang="en-US" smtClean="0"/>
              <a:pPr/>
              <a:t>‹#›</a:t>
            </a:fld>
            <a:endParaRPr lang="en-US" dirty="0"/>
          </a:p>
        </p:txBody>
      </p:sp>
      <p:sp>
        <p:nvSpPr>
          <p:cNvPr id="8" name="Date Placeholder 20"/>
          <p:cNvSpPr txBox="1">
            <a:spLocks/>
          </p:cNvSpPr>
          <p:nvPr userDrawn="1"/>
        </p:nvSpPr>
        <p:spPr>
          <a:xfrm>
            <a:off x="457200" y="6324600"/>
            <a:ext cx="5257800" cy="365125"/>
          </a:xfrm>
          <a:prstGeom prst="rect">
            <a:avLst/>
          </a:prstGeom>
        </p:spPr>
        <p:txBody>
          <a:bodyPr vert="horz" lIns="0" tIns="45720" rIns="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mn-lt"/>
                <a:ea typeface="+mn-ea"/>
                <a:cs typeface="+mn-cs"/>
              </a:rPr>
              <a:t>California State University, Fresno </a:t>
            </a:r>
            <a:r>
              <a:rPr kumimoji="0" lang="en-US" sz="1050" b="0" i="0" u="none" strike="noStrike" kern="1200" cap="none" spc="0" normalizeH="0" baseline="0" noProof="0" dirty="0" smtClean="0">
                <a:ln>
                  <a:noFill/>
                </a:ln>
                <a:solidFill>
                  <a:schemeClr val="tx1"/>
                </a:solidFill>
                <a:effectLst/>
                <a:uLnTx/>
                <a:uFillTx/>
                <a:latin typeface="+mn-lt"/>
                <a:ea typeface="+mn-ea"/>
                <a:cs typeface="+mn-cs"/>
              </a:rPr>
              <a:t>– Department of Biology</a:t>
            </a:r>
            <a:endParaRPr kumimoji="0" lang="en-US" sz="105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Picture 9" descr="fslogo-sanserif.jpg"/>
          <p:cNvPicPr>
            <a:picLocks noChangeAspect="1"/>
          </p:cNvPicPr>
          <p:nvPr userDrawn="1"/>
        </p:nvPicPr>
        <p:blipFill>
          <a:blip r:embed="rId13"/>
          <a:stretch>
            <a:fillRect/>
          </a:stretch>
        </p:blipFill>
        <p:spPr>
          <a:xfrm>
            <a:off x="381001" y="347017"/>
            <a:ext cx="2971799" cy="63592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bg1"/>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7" name="Date Placeholder 20"/>
          <p:cNvSpPr txBox="1">
            <a:spLocks/>
          </p:cNvSpPr>
          <p:nvPr userDrawn="1"/>
        </p:nvSpPr>
        <p:spPr>
          <a:xfrm>
            <a:off x="457200" y="6324600"/>
            <a:ext cx="4724400" cy="365125"/>
          </a:xfrm>
          <a:prstGeom prst="rect">
            <a:avLst/>
          </a:prstGeom>
        </p:spPr>
        <p:txBody>
          <a:bodyPr vert="horz" lIns="0" tIns="45720" rIns="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mn-lt"/>
                <a:ea typeface="+mn-ea"/>
                <a:cs typeface="+mn-cs"/>
              </a:rPr>
              <a:t>California State University, Fresno </a:t>
            </a:r>
            <a:r>
              <a:rPr kumimoji="0" lang="en-US" sz="1050" b="0" i="0" u="none" strike="noStrike" kern="1200" cap="none" spc="0" normalizeH="0" baseline="0" noProof="0" dirty="0" smtClean="0">
                <a:ln>
                  <a:noFill/>
                </a:ln>
                <a:solidFill>
                  <a:schemeClr val="tx1"/>
                </a:solidFill>
                <a:effectLst/>
                <a:uLnTx/>
                <a:uFillTx/>
                <a:latin typeface="+mn-lt"/>
                <a:ea typeface="+mn-ea"/>
                <a:cs typeface="+mn-cs"/>
              </a:rPr>
              <a:t>– Department of Biology</a:t>
            </a:r>
            <a:endParaRPr kumimoji="0" lang="en-US" sz="105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219200"/>
            <a:ext cx="7772400" cy="1828800"/>
          </a:xfrm>
          <a:noFill/>
          <a:ln/>
        </p:spPr>
        <p:txBody>
          <a:bodyPr lIns="92075" tIns="46038" rIns="92075" bIns="46038" anchor="b">
            <a:normAutofit fontScale="90000"/>
          </a:bodyPr>
          <a:lstStyle/>
          <a:p>
            <a:pPr algn="ctr"/>
            <a:r>
              <a:rPr lang="en-US" sz="4800" b="1" dirty="0">
                <a:solidFill>
                  <a:srgbClr val="C41230"/>
                </a:solidFill>
                <a:effectLst>
                  <a:outerShdw blurRad="38100" dist="38100" dir="2700000" algn="tl">
                    <a:srgbClr val="000000"/>
                  </a:outerShdw>
                </a:effectLst>
                <a:latin typeface="Copperplate Gothic Bold" charset="0"/>
              </a:rPr>
              <a:t/>
            </a:r>
            <a:br>
              <a:rPr lang="en-US" sz="4800" b="1" dirty="0">
                <a:solidFill>
                  <a:srgbClr val="C41230"/>
                </a:solidFill>
                <a:effectLst>
                  <a:outerShdw blurRad="38100" dist="38100" dir="2700000" algn="tl">
                    <a:srgbClr val="000000"/>
                  </a:outerShdw>
                </a:effectLst>
                <a:latin typeface="Copperplate Gothic Bold" charset="0"/>
              </a:rPr>
            </a:br>
            <a:r>
              <a:rPr lang="en-US" sz="4800" b="1" dirty="0">
                <a:solidFill>
                  <a:srgbClr val="C41230"/>
                </a:solidFill>
                <a:effectLst>
                  <a:outerShdw blurRad="38100" dist="38100" dir="2700000" algn="tl">
                    <a:srgbClr val="000000"/>
                  </a:outerShdw>
                </a:effectLst>
                <a:latin typeface="Copperplate Gothic Bold" charset="0"/>
              </a:rPr>
              <a:t>Pre-medical </a:t>
            </a:r>
            <a:r>
              <a:rPr lang="en-US" sz="4800" b="1" dirty="0" smtClean="0">
                <a:solidFill>
                  <a:srgbClr val="C41230"/>
                </a:solidFill>
                <a:effectLst>
                  <a:outerShdw blurRad="38100" dist="38100" dir="2700000" algn="tl">
                    <a:srgbClr val="000000"/>
                  </a:outerShdw>
                </a:effectLst>
                <a:latin typeface="Copperplate Gothic Bold" charset="0"/>
              </a:rPr>
              <a:t>Studies</a:t>
            </a:r>
            <a:br>
              <a:rPr lang="en-US" sz="4800" b="1" dirty="0" smtClean="0">
                <a:solidFill>
                  <a:srgbClr val="C41230"/>
                </a:solidFill>
                <a:effectLst>
                  <a:outerShdw blurRad="38100" dist="38100" dir="2700000" algn="tl">
                    <a:srgbClr val="000000"/>
                  </a:outerShdw>
                </a:effectLst>
                <a:latin typeface="Copperplate Gothic Bold" charset="0"/>
              </a:rPr>
            </a:br>
            <a:r>
              <a:rPr lang="en-US" sz="2700" b="1" dirty="0" smtClean="0">
                <a:solidFill>
                  <a:srgbClr val="C41230"/>
                </a:solidFill>
                <a:effectLst>
                  <a:outerShdw blurRad="38100" dist="38100" dir="2700000" algn="tl">
                    <a:srgbClr val="000000"/>
                  </a:outerShdw>
                </a:effectLst>
                <a:latin typeface="Copperplate Gothic Bold" charset="0"/>
              </a:rPr>
              <a:t>at</a:t>
            </a:r>
            <a:r>
              <a:rPr lang="en-US" sz="4800" b="1" dirty="0" smtClean="0">
                <a:solidFill>
                  <a:srgbClr val="C41230"/>
                </a:solidFill>
                <a:effectLst>
                  <a:outerShdw blurRad="38100" dist="38100" dir="2700000" algn="tl">
                    <a:srgbClr val="000000"/>
                  </a:outerShdw>
                </a:effectLst>
                <a:latin typeface="Copperplate Gothic Bold" charset="0"/>
              </a:rPr>
              <a:t/>
            </a:r>
            <a:br>
              <a:rPr lang="en-US" sz="4800" b="1" dirty="0" smtClean="0">
                <a:solidFill>
                  <a:srgbClr val="C41230"/>
                </a:solidFill>
                <a:effectLst>
                  <a:outerShdw blurRad="38100" dist="38100" dir="2700000" algn="tl">
                    <a:srgbClr val="000000"/>
                  </a:outerShdw>
                </a:effectLst>
                <a:latin typeface="Copperplate Gothic Bold" charset="0"/>
              </a:rPr>
            </a:br>
            <a:r>
              <a:rPr lang="en-US" sz="4800" b="1" dirty="0" smtClean="0">
                <a:solidFill>
                  <a:srgbClr val="C41230"/>
                </a:solidFill>
                <a:effectLst>
                  <a:outerShdw blurRad="38100" dist="38100" dir="2700000" algn="tl">
                    <a:srgbClr val="000000"/>
                  </a:outerShdw>
                </a:effectLst>
                <a:latin typeface="Copperplate Gothic Bold" charset="0"/>
              </a:rPr>
              <a:t>Fresno </a:t>
            </a:r>
            <a:r>
              <a:rPr lang="en-US" sz="4800" b="1" dirty="0">
                <a:solidFill>
                  <a:srgbClr val="C41230"/>
                </a:solidFill>
                <a:effectLst>
                  <a:outerShdw blurRad="38100" dist="38100" dir="2700000" algn="tl">
                    <a:srgbClr val="000000"/>
                  </a:outerShdw>
                </a:effectLst>
                <a:latin typeface="Copperplate Gothic Bold" charset="0"/>
              </a:rPr>
              <a:t>State </a:t>
            </a:r>
          </a:p>
        </p:txBody>
      </p:sp>
      <p:sp>
        <p:nvSpPr>
          <p:cNvPr id="7" name="Subtitle 2"/>
          <p:cNvSpPr txBox="1">
            <a:spLocks/>
          </p:cNvSpPr>
          <p:nvPr/>
        </p:nvSpPr>
        <p:spPr>
          <a:xfrm>
            <a:off x="1524000" y="3200400"/>
            <a:ext cx="7386632" cy="2286000"/>
          </a:xfrm>
          <a:prstGeom prst="rect">
            <a:avLst/>
          </a:prstGeom>
        </p:spPr>
        <p:txBody>
          <a:bodyPr vert="horz" lIns="0" tIns="45720" rIns="0" bIns="45720" rtlCol="0">
            <a:noAutofit/>
          </a:bodyPr>
          <a:lstStyle>
            <a:lvl1pPr marL="0" indent="0" algn="l"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b="1" dirty="0" smtClean="0">
                <a:solidFill>
                  <a:srgbClr val="376092"/>
                </a:solidFill>
              </a:rPr>
              <a:t>Larry G. Riley, MSc, PhD</a:t>
            </a:r>
          </a:p>
          <a:p>
            <a:pPr algn="r">
              <a:spcBef>
                <a:spcPts val="0"/>
              </a:spcBef>
            </a:pPr>
            <a:r>
              <a:rPr lang="en-US" sz="1800" dirty="0" smtClean="0">
                <a:solidFill>
                  <a:srgbClr val="376092"/>
                </a:solidFill>
              </a:rPr>
              <a:t>Professor – Comparative Endocrinology</a:t>
            </a:r>
          </a:p>
          <a:p>
            <a:pPr algn="r">
              <a:spcBef>
                <a:spcPts val="0"/>
              </a:spcBef>
            </a:pPr>
            <a:r>
              <a:rPr lang="en-US" sz="1800" dirty="0" smtClean="0">
                <a:solidFill>
                  <a:srgbClr val="376092"/>
                </a:solidFill>
              </a:rPr>
              <a:t>Pre-Med Advisor</a:t>
            </a:r>
          </a:p>
          <a:p>
            <a:pPr algn="r">
              <a:spcBef>
                <a:spcPts val="0"/>
              </a:spcBef>
            </a:pPr>
            <a:r>
              <a:rPr lang="en-US" sz="1800" dirty="0" smtClean="0">
                <a:solidFill>
                  <a:srgbClr val="376092"/>
                </a:solidFill>
              </a:rPr>
              <a:t>Biology Department</a:t>
            </a:r>
          </a:p>
          <a:p>
            <a:pPr algn="r">
              <a:spcBef>
                <a:spcPts val="0"/>
              </a:spcBef>
            </a:pPr>
            <a:r>
              <a:rPr lang="en-US" sz="1800" dirty="0" smtClean="0">
                <a:solidFill>
                  <a:srgbClr val="376092"/>
                </a:solidFill>
              </a:rPr>
              <a:t>California State University, Fresno</a:t>
            </a:r>
          </a:p>
          <a:p>
            <a:pPr algn="r">
              <a:spcBef>
                <a:spcPts val="0"/>
              </a:spcBef>
            </a:pPr>
            <a:r>
              <a:rPr lang="en-US" sz="1800" dirty="0" smtClean="0">
                <a:solidFill>
                  <a:srgbClr val="376092"/>
                </a:solidFill>
              </a:rPr>
              <a:t>Science 1, room 212</a:t>
            </a:r>
          </a:p>
          <a:p>
            <a:pPr algn="r">
              <a:spcBef>
                <a:spcPts val="0"/>
              </a:spcBef>
            </a:pPr>
            <a:r>
              <a:rPr lang="en-US" sz="1800" dirty="0" smtClean="0">
                <a:solidFill>
                  <a:srgbClr val="376092"/>
                </a:solidFill>
              </a:rPr>
              <a:t>lriley@csufresno.edu</a:t>
            </a:r>
          </a:p>
          <a:p>
            <a:pPr algn="r"/>
            <a:endParaRPr lang="en-US" sz="600" dirty="0" smtClean="0">
              <a:solidFill>
                <a:srgbClr val="376092"/>
              </a:solidFill>
            </a:endParaRPr>
          </a:p>
        </p:txBody>
      </p:sp>
      <p:sp>
        <p:nvSpPr>
          <p:cNvPr id="2" name="Rectangle 1"/>
          <p:cNvSpPr/>
          <p:nvPr/>
        </p:nvSpPr>
        <p:spPr>
          <a:xfrm>
            <a:off x="4724400" y="5638800"/>
            <a:ext cx="3941042" cy="646331"/>
          </a:xfrm>
          <a:prstGeom prst="rect">
            <a:avLst/>
          </a:prstGeom>
        </p:spPr>
        <p:txBody>
          <a:bodyPr wrap="square">
            <a:spAutoFit/>
          </a:bodyPr>
          <a:lstStyle/>
          <a:p>
            <a:pPr algn="r"/>
            <a:r>
              <a:rPr lang="en-US" altLang="en-US" dirty="0">
                <a:ea typeface="ＭＳ Ｐゴシック" panose="020B0600070205080204" pitchFamily="34" charset="-128"/>
              </a:rPr>
              <a:t>Appointments are made with the Biology department @ 278-2001</a:t>
            </a:r>
          </a:p>
        </p:txBody>
      </p:sp>
    </p:spTree>
    <p:extLst>
      <p:ext uri="{BB962C8B-B14F-4D97-AF65-F5344CB8AC3E}">
        <p14:creationId xmlns:p14="http://schemas.microsoft.com/office/powerpoint/2010/main" val="35550627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Box 4"/>
          <p:cNvSpPr txBox="1">
            <a:spLocks noChangeArrowheads="1"/>
          </p:cNvSpPr>
          <p:nvPr/>
        </p:nvSpPr>
        <p:spPr bwMode="auto">
          <a:xfrm>
            <a:off x="381000" y="1524000"/>
            <a:ext cx="84582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marL="274320" indent="-274320">
              <a:buFont typeface="Arial" panose="020B0604020202020204" pitchFamily="34" charset="0"/>
              <a:buChar char="•"/>
            </a:pPr>
            <a:r>
              <a:rPr lang="en-US" altLang="en-US" sz="2800" dirty="0" smtClean="0">
                <a:solidFill>
                  <a:srgbClr val="000000"/>
                </a:solidFill>
                <a:latin typeface="+mj-lt"/>
              </a:rPr>
              <a:t>Demonstration of </a:t>
            </a:r>
            <a:r>
              <a:rPr lang="en-US" altLang="en-US" sz="2800" b="1" dirty="0" smtClean="0">
                <a:solidFill>
                  <a:srgbClr val="000000"/>
                </a:solidFill>
                <a:latin typeface="+mj-lt"/>
              </a:rPr>
              <a:t>community service </a:t>
            </a:r>
            <a:r>
              <a:rPr lang="en-US" altLang="en-US" sz="2800" dirty="0" smtClean="0">
                <a:solidFill>
                  <a:srgbClr val="000000"/>
                </a:solidFill>
                <a:latin typeface="+mj-lt"/>
              </a:rPr>
              <a:t>is expected of all applicants</a:t>
            </a:r>
          </a:p>
          <a:p>
            <a:pPr marL="731520" lvl="1" indent="-274320">
              <a:buFont typeface="Arial" panose="020B0604020202020204" pitchFamily="34" charset="0"/>
              <a:buChar char="•"/>
            </a:pPr>
            <a:r>
              <a:rPr lang="en-US" altLang="en-US" sz="2800" dirty="0">
                <a:solidFill>
                  <a:srgbClr val="000000"/>
                </a:solidFill>
                <a:latin typeface="+mj-lt"/>
              </a:rPr>
              <a:t>Examples: Habitat for Humanity, Boys &amp; Girls Club, homeless shelters, Big Brother/Sister Clubs, </a:t>
            </a:r>
            <a:r>
              <a:rPr lang="en-US" altLang="en-US" sz="2800" dirty="0" smtClean="0">
                <a:solidFill>
                  <a:srgbClr val="000000"/>
                </a:solidFill>
                <a:latin typeface="+mj-lt"/>
              </a:rPr>
              <a:t>etc…</a:t>
            </a:r>
          </a:p>
          <a:p>
            <a:pPr marL="274320" indent="-274320">
              <a:buFont typeface="Arial" panose="020B0604020202020204" pitchFamily="34" charset="0"/>
              <a:buChar char="•"/>
            </a:pPr>
            <a:r>
              <a:rPr lang="en-US" altLang="en-US" sz="2800" b="1" dirty="0" smtClean="0">
                <a:solidFill>
                  <a:srgbClr val="000000"/>
                </a:solidFill>
                <a:latin typeface="+mj-lt"/>
              </a:rPr>
              <a:t>Letters of Reference</a:t>
            </a:r>
          </a:p>
          <a:p>
            <a:pPr marL="731520" lvl="1" indent="-274320">
              <a:buFont typeface="Arial" panose="020B0604020202020204" pitchFamily="34" charset="0"/>
              <a:buChar char="•"/>
            </a:pPr>
            <a:r>
              <a:rPr lang="en-US" altLang="en-US" sz="2800" dirty="0" smtClean="0">
                <a:solidFill>
                  <a:srgbClr val="000000"/>
                </a:solidFill>
                <a:latin typeface="+mj-lt"/>
              </a:rPr>
              <a:t>3-5 letters</a:t>
            </a:r>
          </a:p>
          <a:p>
            <a:pPr marL="731520" lvl="1" indent="-274320">
              <a:buFont typeface="Arial" panose="020B0604020202020204" pitchFamily="34" charset="0"/>
              <a:buChar char="•"/>
            </a:pPr>
            <a:r>
              <a:rPr lang="en-US" sz="2800" dirty="0" smtClean="0">
                <a:latin typeface="+mj-lt"/>
              </a:rPr>
              <a:t>Examples: Physician </a:t>
            </a:r>
            <a:r>
              <a:rPr lang="en-US" sz="2800" dirty="0">
                <a:latin typeface="+mj-lt"/>
              </a:rPr>
              <a:t>Assistant, Science Professor, Physician , nurse, mentor</a:t>
            </a:r>
            <a:endParaRPr lang="en-US" altLang="en-US" sz="2800" dirty="0" smtClean="0">
              <a:solidFill>
                <a:srgbClr val="000000"/>
              </a:solidFill>
              <a:latin typeface="+mj-lt"/>
            </a:endParaRPr>
          </a:p>
          <a:p>
            <a:pPr marL="274320" indent="-274320">
              <a:buFont typeface="Arial" panose="020B0604020202020204" pitchFamily="34" charset="0"/>
              <a:buChar char="•"/>
            </a:pPr>
            <a:r>
              <a:rPr lang="en-US" altLang="en-US" sz="2800" b="1" dirty="0" smtClean="0">
                <a:solidFill>
                  <a:srgbClr val="000000"/>
                </a:solidFill>
                <a:latin typeface="+mj-lt"/>
              </a:rPr>
              <a:t>Essay</a:t>
            </a:r>
          </a:p>
          <a:p>
            <a:pPr marL="274320" indent="-274320">
              <a:buFont typeface="Arial" panose="020B0604020202020204" pitchFamily="34" charset="0"/>
              <a:buChar char="•"/>
            </a:pPr>
            <a:r>
              <a:rPr lang="en-US" altLang="en-US" sz="2800" b="1" dirty="0" smtClean="0">
                <a:solidFill>
                  <a:srgbClr val="000000"/>
                </a:solidFill>
                <a:latin typeface="+mj-lt"/>
              </a:rPr>
              <a:t>CASPA (Central Application Service for PAs)</a:t>
            </a:r>
          </a:p>
          <a:p>
            <a:pPr marL="731520" lvl="1" indent="-274320">
              <a:buFont typeface="Arial" panose="020B0604020202020204" pitchFamily="34" charset="0"/>
              <a:buChar char="•"/>
            </a:pPr>
            <a:r>
              <a:rPr lang="en-US" altLang="en-US" sz="2800" dirty="0" smtClean="0">
                <a:solidFill>
                  <a:srgbClr val="C00000"/>
                </a:solidFill>
                <a:latin typeface="+mj-lt"/>
              </a:rPr>
              <a:t>www.paeaonline.org/caspa</a:t>
            </a:r>
          </a:p>
        </p:txBody>
      </p:sp>
      <p:sp>
        <p:nvSpPr>
          <p:cNvPr id="4" name="TextBox 3"/>
          <p:cNvSpPr txBox="1">
            <a:spLocks noChangeArrowheads="1"/>
          </p:cNvSpPr>
          <p:nvPr/>
        </p:nvSpPr>
        <p:spPr bwMode="auto">
          <a:xfrm>
            <a:off x="1714500" y="914400"/>
            <a:ext cx="5791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4000" b="1" dirty="0" smtClean="0">
                <a:solidFill>
                  <a:srgbClr val="C00000"/>
                </a:solidFill>
                <a:latin typeface="+mj-lt"/>
              </a:rPr>
              <a:t>Additional Pre-</a:t>
            </a:r>
            <a:r>
              <a:rPr lang="en-US" altLang="en-US" sz="4000" b="1" dirty="0" err="1" smtClean="0">
                <a:solidFill>
                  <a:srgbClr val="C00000"/>
                </a:solidFill>
                <a:latin typeface="+mj-lt"/>
              </a:rPr>
              <a:t>req’s</a:t>
            </a:r>
            <a:r>
              <a:rPr lang="en-US" altLang="en-US" sz="4000" b="1" dirty="0" smtClean="0">
                <a:solidFill>
                  <a:srgbClr val="C00000"/>
                </a:solidFill>
                <a:latin typeface="+mj-lt"/>
              </a:rPr>
              <a:t> </a:t>
            </a:r>
            <a:r>
              <a:rPr lang="en-US" altLang="en-US" sz="4000" b="1" dirty="0">
                <a:solidFill>
                  <a:srgbClr val="C00000"/>
                </a:solidFill>
                <a:latin typeface="+mj-lt"/>
              </a:rPr>
              <a:t>for </a:t>
            </a:r>
            <a:r>
              <a:rPr lang="en-US" altLang="en-US" sz="4000" b="1" dirty="0" smtClean="0">
                <a:solidFill>
                  <a:srgbClr val="C00000"/>
                </a:solidFill>
                <a:latin typeface="+mj-lt"/>
              </a:rPr>
              <a:t>PA</a:t>
            </a:r>
            <a:endParaRPr lang="en-US" altLang="en-US" sz="4000" b="1" dirty="0">
              <a:solidFill>
                <a:srgbClr val="C00000"/>
              </a:solidFill>
              <a:latin typeface="+mj-lt"/>
            </a:endParaRPr>
          </a:p>
        </p:txBody>
      </p:sp>
    </p:spTree>
    <p:extLst>
      <p:ext uri="{BB962C8B-B14F-4D97-AF65-F5344CB8AC3E}">
        <p14:creationId xmlns:p14="http://schemas.microsoft.com/office/powerpoint/2010/main" val="2201766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2438400"/>
            <a:ext cx="5955348" cy="769441"/>
          </a:xfrm>
          <a:prstGeom prst="rect">
            <a:avLst/>
          </a:prstGeom>
          <a:noFill/>
        </p:spPr>
        <p:txBody>
          <a:bodyPr wrap="none" rtlCol="0">
            <a:spAutoFit/>
          </a:bodyPr>
          <a:lstStyle/>
          <a:p>
            <a:r>
              <a:rPr lang="en-US" sz="4400" b="1" dirty="0" smtClean="0">
                <a:solidFill>
                  <a:srgbClr val="C00000"/>
                </a:solidFill>
              </a:rPr>
              <a:t>Clinical Lab Science (CLS)</a:t>
            </a:r>
            <a:endParaRPr lang="en-US" sz="4400" b="1" dirty="0">
              <a:solidFill>
                <a:srgbClr val="C00000"/>
              </a:solidFill>
            </a:endParaRPr>
          </a:p>
        </p:txBody>
      </p:sp>
    </p:spTree>
    <p:extLst>
      <p:ext uri="{BB962C8B-B14F-4D97-AF65-F5344CB8AC3E}">
        <p14:creationId xmlns:p14="http://schemas.microsoft.com/office/powerpoint/2010/main" val="2249082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762" y="228600"/>
            <a:ext cx="4914038" cy="646331"/>
          </a:xfrm>
          <a:prstGeom prst="rect">
            <a:avLst/>
          </a:prstGeom>
          <a:noFill/>
        </p:spPr>
        <p:txBody>
          <a:bodyPr wrap="none" rtlCol="0">
            <a:spAutoFit/>
          </a:bodyPr>
          <a:lstStyle/>
          <a:p>
            <a:r>
              <a:rPr lang="en-US" sz="3600" b="1" dirty="0" smtClean="0">
                <a:solidFill>
                  <a:srgbClr val="C00000"/>
                </a:solidFill>
              </a:rPr>
              <a:t>Clinical Lab Science (CLS)</a:t>
            </a:r>
            <a:endParaRPr lang="en-US" sz="3600" b="1" dirty="0">
              <a:solidFill>
                <a:srgbClr val="C00000"/>
              </a:solidFill>
            </a:endParaRPr>
          </a:p>
        </p:txBody>
      </p:sp>
      <p:sp>
        <p:nvSpPr>
          <p:cNvPr id="3" name="Content Placeholder 2"/>
          <p:cNvSpPr txBox="1">
            <a:spLocks/>
          </p:cNvSpPr>
          <p:nvPr/>
        </p:nvSpPr>
        <p:spPr>
          <a:xfrm>
            <a:off x="361507" y="1143000"/>
            <a:ext cx="8305800" cy="4114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sz="2800" dirty="0" smtClean="0"/>
              <a:t>Clinical laboratory scientist, aka medical laboratory scientist, aka medical technologist, aka med tech.</a:t>
            </a:r>
          </a:p>
          <a:p>
            <a:pPr>
              <a:spcBef>
                <a:spcPts val="0"/>
              </a:spcBef>
            </a:pPr>
            <a:r>
              <a:rPr lang="en-US" sz="2800" dirty="0" smtClean="0"/>
              <a:t>Performs testing on blood, body fluids and other samples for the purposes of diagnosing disease and monitoring patient treatment.</a:t>
            </a:r>
          </a:p>
          <a:p>
            <a:pPr>
              <a:spcBef>
                <a:spcPts val="0"/>
              </a:spcBef>
            </a:pPr>
            <a:r>
              <a:rPr lang="en-US" sz="2800" dirty="0" smtClean="0"/>
              <a:t>Current job market is very good. Most graduates have been able to find jobs within 3 months of completing the program.</a:t>
            </a:r>
          </a:p>
          <a:p>
            <a:pPr>
              <a:spcBef>
                <a:spcPts val="0"/>
              </a:spcBef>
            </a:pPr>
            <a:r>
              <a:rPr lang="en-US" sz="2800" dirty="0" smtClean="0"/>
              <a:t>Highly competitive!!!!</a:t>
            </a:r>
            <a:endParaRPr lang="en-US" sz="2800" dirty="0"/>
          </a:p>
        </p:txBody>
      </p:sp>
      <p:sp>
        <p:nvSpPr>
          <p:cNvPr id="4" name="Rectangle 3"/>
          <p:cNvSpPr/>
          <p:nvPr/>
        </p:nvSpPr>
        <p:spPr>
          <a:xfrm>
            <a:off x="396949" y="5555396"/>
            <a:ext cx="8077200" cy="707886"/>
          </a:xfrm>
          <a:prstGeom prst="rect">
            <a:avLst/>
          </a:prstGeom>
        </p:spPr>
        <p:txBody>
          <a:bodyPr wrap="square">
            <a:spAutoFit/>
          </a:bodyPr>
          <a:lstStyle/>
          <a:p>
            <a:r>
              <a:rPr lang="en-US" sz="2000" b="1" u="sng" dirty="0" smtClean="0">
                <a:solidFill>
                  <a:srgbClr val="C00000"/>
                </a:solidFill>
              </a:rPr>
              <a:t>California Association for Medical Laboratory Technology</a:t>
            </a:r>
          </a:p>
          <a:p>
            <a:r>
              <a:rPr lang="en-US" sz="2000" b="1" dirty="0" smtClean="0"/>
              <a:t>http</a:t>
            </a:r>
            <a:r>
              <a:rPr lang="en-US" sz="2000" b="1" dirty="0"/>
              <a:t>://camlt.org/clinical-laboratory-scientist-cls</a:t>
            </a:r>
          </a:p>
        </p:txBody>
      </p:sp>
    </p:spTree>
    <p:extLst>
      <p:ext uri="{BB962C8B-B14F-4D97-AF65-F5344CB8AC3E}">
        <p14:creationId xmlns:p14="http://schemas.microsoft.com/office/powerpoint/2010/main" val="3224649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990600"/>
            <a:ext cx="6478120" cy="769441"/>
          </a:xfrm>
          <a:prstGeom prst="rect">
            <a:avLst/>
          </a:prstGeom>
          <a:noFill/>
        </p:spPr>
        <p:txBody>
          <a:bodyPr wrap="none" rtlCol="0">
            <a:spAutoFit/>
          </a:bodyPr>
          <a:lstStyle/>
          <a:p>
            <a:r>
              <a:rPr lang="en-US" sz="4400" b="1" dirty="0" smtClean="0">
                <a:solidFill>
                  <a:srgbClr val="C00000"/>
                </a:solidFill>
              </a:rPr>
              <a:t>Application Process for CLS</a:t>
            </a:r>
            <a:endParaRPr lang="en-US" sz="4400" b="1" dirty="0">
              <a:solidFill>
                <a:srgbClr val="C00000"/>
              </a:solidFill>
            </a:endParaRPr>
          </a:p>
        </p:txBody>
      </p:sp>
      <p:sp>
        <p:nvSpPr>
          <p:cNvPr id="4" name="Content Placeholder 2"/>
          <p:cNvSpPr txBox="1">
            <a:spLocks/>
          </p:cNvSpPr>
          <p:nvPr/>
        </p:nvSpPr>
        <p:spPr>
          <a:xfrm>
            <a:off x="685800" y="1728143"/>
            <a:ext cx="7315200" cy="46482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nSpc>
                <a:spcPct val="110000"/>
              </a:lnSpc>
              <a:spcBef>
                <a:spcPts val="0"/>
              </a:spcBef>
              <a:buFont typeface="+mj-lt"/>
              <a:buAutoNum type="arabicPeriod"/>
            </a:pPr>
            <a:r>
              <a:rPr lang="en-US" dirty="0" smtClean="0"/>
              <a:t>Must complete Bachelors Degree and essential course work prior to application </a:t>
            </a:r>
          </a:p>
          <a:p>
            <a:pPr marL="914400" lvl="1" indent="-514350">
              <a:lnSpc>
                <a:spcPct val="110000"/>
              </a:lnSpc>
              <a:spcBef>
                <a:spcPts val="0"/>
              </a:spcBef>
              <a:buFont typeface="+mj-lt"/>
              <a:buAutoNum type="alphaLcPeriod"/>
            </a:pPr>
            <a:r>
              <a:rPr lang="en-US" dirty="0" smtClean="0"/>
              <a:t>Minimum GPA 2.75 – 3.0</a:t>
            </a:r>
          </a:p>
          <a:p>
            <a:pPr marL="1314450" lvl="2" indent="-514350">
              <a:lnSpc>
                <a:spcPct val="110000"/>
              </a:lnSpc>
              <a:spcBef>
                <a:spcPts val="0"/>
              </a:spcBef>
              <a:buFont typeface="+mj-lt"/>
              <a:buAutoNum type="alphaLcPeriod"/>
            </a:pPr>
            <a:r>
              <a:rPr lang="en-US" dirty="0" smtClean="0"/>
              <a:t>Highly competitive, higher GPA better chance of being accepted</a:t>
            </a:r>
          </a:p>
          <a:p>
            <a:pPr marL="514350" indent="-514350">
              <a:lnSpc>
                <a:spcPct val="110000"/>
              </a:lnSpc>
              <a:spcBef>
                <a:spcPts val="0"/>
              </a:spcBef>
              <a:buFont typeface="+mj-lt"/>
              <a:buAutoNum type="arabicPeriod"/>
            </a:pPr>
            <a:r>
              <a:rPr lang="en-US" dirty="0" smtClean="0"/>
              <a:t>Applied for Trainee License</a:t>
            </a:r>
          </a:p>
          <a:p>
            <a:pPr marL="514350" indent="-514350">
              <a:lnSpc>
                <a:spcPct val="110000"/>
              </a:lnSpc>
              <a:spcBef>
                <a:spcPts val="0"/>
              </a:spcBef>
              <a:buFont typeface="+mj-lt"/>
              <a:buAutoNum type="arabicPeriod"/>
            </a:pPr>
            <a:r>
              <a:rPr lang="en-US" dirty="0" smtClean="0"/>
              <a:t>Resume/CV</a:t>
            </a:r>
          </a:p>
          <a:p>
            <a:pPr marL="514350" indent="-514350">
              <a:lnSpc>
                <a:spcPct val="110000"/>
              </a:lnSpc>
              <a:spcBef>
                <a:spcPts val="0"/>
              </a:spcBef>
              <a:buFont typeface="+mj-lt"/>
              <a:buAutoNum type="arabicPeriod"/>
            </a:pPr>
            <a:r>
              <a:rPr lang="en-US" dirty="0" smtClean="0"/>
              <a:t>Application Essay</a:t>
            </a:r>
          </a:p>
          <a:p>
            <a:pPr marL="514350" indent="-514350">
              <a:lnSpc>
                <a:spcPct val="110000"/>
              </a:lnSpc>
              <a:spcBef>
                <a:spcPts val="0"/>
              </a:spcBef>
              <a:buFont typeface="+mj-lt"/>
              <a:buAutoNum type="arabicPeriod"/>
            </a:pPr>
            <a:r>
              <a:rPr lang="en-US" dirty="0" smtClean="0"/>
              <a:t>Three letters of recommendation</a:t>
            </a:r>
          </a:p>
          <a:p>
            <a:pPr marL="514350" indent="-514350">
              <a:lnSpc>
                <a:spcPct val="110000"/>
              </a:lnSpc>
              <a:spcBef>
                <a:spcPts val="0"/>
              </a:spcBef>
              <a:buFont typeface="+mj-lt"/>
              <a:buAutoNum type="arabicPeriod"/>
            </a:pPr>
            <a:r>
              <a:rPr lang="en-US" dirty="0" smtClean="0"/>
              <a:t>Official copies of college transcripts</a:t>
            </a:r>
            <a:endParaRPr lang="en-US" dirty="0"/>
          </a:p>
        </p:txBody>
      </p:sp>
    </p:spTree>
    <p:extLst>
      <p:ext uri="{BB962C8B-B14F-4D97-AF65-F5344CB8AC3E}">
        <p14:creationId xmlns:p14="http://schemas.microsoft.com/office/powerpoint/2010/main" val="889636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066800"/>
            <a:ext cx="7623241" cy="646331"/>
          </a:xfrm>
          <a:prstGeom prst="rect">
            <a:avLst/>
          </a:prstGeom>
          <a:noFill/>
        </p:spPr>
        <p:txBody>
          <a:bodyPr wrap="none" rtlCol="0">
            <a:spAutoFit/>
          </a:bodyPr>
          <a:lstStyle/>
          <a:p>
            <a:r>
              <a:rPr lang="en-US" sz="3600" b="1" dirty="0" smtClean="0">
                <a:solidFill>
                  <a:srgbClr val="C00000"/>
                </a:solidFill>
              </a:rPr>
              <a:t>Typical Courses </a:t>
            </a:r>
            <a:r>
              <a:rPr lang="en-US" sz="3600" b="1" dirty="0" err="1" smtClean="0">
                <a:solidFill>
                  <a:srgbClr val="C00000"/>
                </a:solidFill>
              </a:rPr>
              <a:t>Req’d</a:t>
            </a:r>
            <a:r>
              <a:rPr lang="en-US" sz="3600" b="1" dirty="0" smtClean="0">
                <a:solidFill>
                  <a:srgbClr val="C00000"/>
                </a:solidFill>
              </a:rPr>
              <a:t> for CLS Programs</a:t>
            </a:r>
            <a:endParaRPr lang="en-US" sz="3600" b="1" dirty="0">
              <a:solidFill>
                <a:srgbClr val="C00000"/>
              </a:solidFill>
            </a:endParaRPr>
          </a:p>
        </p:txBody>
      </p:sp>
      <p:sp>
        <p:nvSpPr>
          <p:cNvPr id="6" name="TextBox 5"/>
          <p:cNvSpPr txBox="1"/>
          <p:nvPr/>
        </p:nvSpPr>
        <p:spPr>
          <a:xfrm>
            <a:off x="0" y="1713131"/>
            <a:ext cx="8991599" cy="3662541"/>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16 semester units of chemistry that must include quantitative analysis and biochemistry (not a requirement for all programs)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2400" dirty="0" smtClean="0"/>
              <a:t>18 semester units of biological sciences that must include specific classes in immunology, hematology, and medical microbiology</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2400" dirty="0" smtClean="0"/>
              <a:t>3 semester units of physics</a:t>
            </a:r>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r>
              <a:rPr lang="en-US" sz="2400" dirty="0" smtClean="0"/>
              <a:t>Prefer at least 4 units of upper division biology laboratory and at least one, preferably all, of the following courses: physiology, genetics, biostatistics</a:t>
            </a:r>
            <a:endParaRPr lang="en-US" sz="2400" dirty="0"/>
          </a:p>
        </p:txBody>
      </p:sp>
      <p:sp>
        <p:nvSpPr>
          <p:cNvPr id="7" name="TextBox 6"/>
          <p:cNvSpPr txBox="1"/>
          <p:nvPr/>
        </p:nvSpPr>
        <p:spPr>
          <a:xfrm>
            <a:off x="304800" y="5375672"/>
            <a:ext cx="8382000" cy="461665"/>
          </a:xfrm>
          <a:prstGeom prst="rect">
            <a:avLst/>
          </a:prstGeom>
          <a:noFill/>
        </p:spPr>
        <p:txBody>
          <a:bodyPr wrap="square" rtlCol="0">
            <a:spAutoFit/>
          </a:bodyPr>
          <a:lstStyle/>
          <a:p>
            <a:r>
              <a:rPr lang="en-US" sz="2400" b="1" dirty="0" smtClean="0">
                <a:solidFill>
                  <a:srgbClr val="C00000"/>
                </a:solidFill>
              </a:rPr>
              <a:t>Each program requirements vary.</a:t>
            </a:r>
          </a:p>
        </p:txBody>
      </p:sp>
    </p:spTree>
    <p:extLst>
      <p:ext uri="{BB962C8B-B14F-4D97-AF65-F5344CB8AC3E}">
        <p14:creationId xmlns:p14="http://schemas.microsoft.com/office/powerpoint/2010/main" val="3103119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0497" y="152400"/>
            <a:ext cx="5157759" cy="584775"/>
          </a:xfrm>
          <a:prstGeom prst="rect">
            <a:avLst/>
          </a:prstGeom>
          <a:noFill/>
        </p:spPr>
        <p:txBody>
          <a:bodyPr wrap="none" rtlCol="0">
            <a:spAutoFit/>
          </a:bodyPr>
          <a:lstStyle/>
          <a:p>
            <a:r>
              <a:rPr lang="en-US" sz="3200" b="1" dirty="0" smtClean="0">
                <a:solidFill>
                  <a:srgbClr val="C00000"/>
                </a:solidFill>
              </a:rPr>
              <a:t>Courses </a:t>
            </a:r>
            <a:r>
              <a:rPr lang="en-US" sz="3200" b="1" dirty="0" err="1" smtClean="0">
                <a:solidFill>
                  <a:srgbClr val="C00000"/>
                </a:solidFill>
              </a:rPr>
              <a:t>Req’d</a:t>
            </a:r>
            <a:r>
              <a:rPr lang="en-US" sz="3200" b="1" dirty="0" smtClean="0">
                <a:solidFill>
                  <a:srgbClr val="C00000"/>
                </a:solidFill>
              </a:rPr>
              <a:t> for CLS License</a:t>
            </a:r>
            <a:endParaRPr lang="en-US" sz="3200" b="1" dirty="0">
              <a:solidFill>
                <a:srgbClr val="C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58664398"/>
              </p:ext>
            </p:extLst>
          </p:nvPr>
        </p:nvGraphicFramePr>
        <p:xfrm>
          <a:off x="228600" y="1066800"/>
          <a:ext cx="8468516" cy="5541964"/>
        </p:xfrm>
        <a:graphic>
          <a:graphicData uri="http://schemas.openxmlformats.org/drawingml/2006/table">
            <a:tbl>
              <a:tblPr>
                <a:tableStyleId>{5C22544A-7EE6-4342-B048-85BDC9FD1C3A}</a:tableStyleId>
              </a:tblPr>
              <a:tblGrid>
                <a:gridCol w="2880155">
                  <a:extLst>
                    <a:ext uri="{9D8B030D-6E8A-4147-A177-3AD203B41FA5}">
                      <a16:colId xmlns:a16="http://schemas.microsoft.com/office/drawing/2014/main" val="1945981713"/>
                    </a:ext>
                  </a:extLst>
                </a:gridCol>
                <a:gridCol w="4793093">
                  <a:extLst>
                    <a:ext uri="{9D8B030D-6E8A-4147-A177-3AD203B41FA5}">
                      <a16:colId xmlns:a16="http://schemas.microsoft.com/office/drawing/2014/main" val="782455067"/>
                    </a:ext>
                  </a:extLst>
                </a:gridCol>
                <a:gridCol w="795268">
                  <a:extLst>
                    <a:ext uri="{9D8B030D-6E8A-4147-A177-3AD203B41FA5}">
                      <a16:colId xmlns:a16="http://schemas.microsoft.com/office/drawing/2014/main" val="2409563407"/>
                    </a:ext>
                  </a:extLst>
                </a:gridCol>
              </a:tblGrid>
              <a:tr h="377505">
                <a:tc>
                  <a:txBody>
                    <a:bodyPr/>
                    <a:lstStyle/>
                    <a:p>
                      <a:pPr algn="l" fontAlgn="b"/>
                      <a:r>
                        <a:rPr lang="en-US" sz="2800" b="1" u="none" strike="noStrike" dirty="0">
                          <a:ln>
                            <a:noFill/>
                          </a:ln>
                          <a:effectLst/>
                        </a:rPr>
                        <a:t>Course </a:t>
                      </a:r>
                      <a:r>
                        <a:rPr lang="en-US" sz="2800" b="1" u="none" strike="noStrike" dirty="0" smtClean="0">
                          <a:ln>
                            <a:noFill/>
                          </a:ln>
                          <a:effectLst/>
                        </a:rPr>
                        <a:t># @</a:t>
                      </a:r>
                      <a:r>
                        <a:rPr lang="en-US" sz="2800" b="1" u="none" strike="noStrike" baseline="0" dirty="0" smtClean="0">
                          <a:ln>
                            <a:noFill/>
                          </a:ln>
                          <a:effectLst/>
                        </a:rPr>
                        <a:t> CSUF</a:t>
                      </a:r>
                      <a:endParaRPr lang="en-US" sz="2800" b="1" i="0" u="none" strike="noStrike" dirty="0">
                        <a:ln>
                          <a:noFill/>
                        </a:ln>
                        <a:solidFill>
                          <a:srgbClr val="000000"/>
                        </a:solidFill>
                        <a:effectLst/>
                        <a:latin typeface="Calibri" panose="020F0502020204030204" pitchFamily="34" charset="0"/>
                      </a:endParaRPr>
                    </a:p>
                  </a:txBody>
                  <a:tcPr marL="6350" marR="6350" marT="6350" marB="0" anchor="b"/>
                </a:tc>
                <a:tc>
                  <a:txBody>
                    <a:bodyPr/>
                    <a:lstStyle/>
                    <a:p>
                      <a:pPr algn="l" fontAlgn="b"/>
                      <a:r>
                        <a:rPr lang="en-US" sz="2800" b="1" u="none" strike="noStrike" dirty="0">
                          <a:ln>
                            <a:noFill/>
                          </a:ln>
                          <a:effectLst/>
                        </a:rPr>
                        <a:t>Course Title</a:t>
                      </a:r>
                      <a:endParaRPr lang="en-US" sz="2800" b="1" i="0" u="none" strike="noStrike" dirty="0">
                        <a:ln>
                          <a:noFill/>
                        </a:ln>
                        <a:solidFill>
                          <a:srgbClr val="000000"/>
                        </a:solidFill>
                        <a:effectLst/>
                        <a:latin typeface="Calibri" panose="020F0502020204030204" pitchFamily="34" charset="0"/>
                      </a:endParaRPr>
                    </a:p>
                  </a:txBody>
                  <a:tcPr marL="6350" marR="6350" marT="6350" marB="0" anchor="b"/>
                </a:tc>
                <a:tc>
                  <a:txBody>
                    <a:bodyPr/>
                    <a:lstStyle/>
                    <a:p>
                      <a:pPr algn="l" fontAlgn="b"/>
                      <a:r>
                        <a:rPr lang="en-US" sz="2800" b="1" u="none" strike="noStrike" dirty="0">
                          <a:ln>
                            <a:noFill/>
                          </a:ln>
                          <a:effectLst/>
                        </a:rPr>
                        <a:t>Units</a:t>
                      </a:r>
                      <a:endParaRPr lang="en-US" sz="2800" b="1" i="0" u="none" strike="noStrike" dirty="0">
                        <a:ln>
                          <a:noFill/>
                        </a:ln>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13692907"/>
                  </a:ext>
                </a:extLst>
              </a:tr>
              <a:tr h="364921">
                <a:tc>
                  <a:txBody>
                    <a:bodyPr/>
                    <a:lstStyle/>
                    <a:p>
                      <a:pPr algn="l" fontAlgn="b"/>
                      <a:r>
                        <a:rPr lang="en-US" sz="2000" u="none" strike="noStrike" dirty="0">
                          <a:effectLst/>
                        </a:rPr>
                        <a:t>BIOL 1A, 1B/1BL</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Introductory Biology</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29100985"/>
                  </a:ext>
                </a:extLst>
              </a:tr>
              <a:tr h="364921">
                <a:tc>
                  <a:txBody>
                    <a:bodyPr/>
                    <a:lstStyle/>
                    <a:p>
                      <a:pPr algn="l" fontAlgn="b"/>
                      <a:r>
                        <a:rPr lang="en-US" sz="2000" u="none" strike="noStrike">
                          <a:effectLst/>
                        </a:rPr>
                        <a:t>BIOL 102</a:t>
                      </a:r>
                      <a:endParaRPr lang="en-US" sz="2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Genetics</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4787551"/>
                  </a:ext>
                </a:extLst>
              </a:tr>
              <a:tr h="364921">
                <a:tc>
                  <a:txBody>
                    <a:bodyPr/>
                    <a:lstStyle/>
                    <a:p>
                      <a:pPr algn="l" fontAlgn="b"/>
                      <a:r>
                        <a:rPr lang="en-US" sz="2000" u="none" strike="noStrike" dirty="0">
                          <a:effectLst/>
                        </a:rPr>
                        <a:t>BIOL 103</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Cell Biology</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81888450"/>
                  </a:ext>
                </a:extLst>
              </a:tr>
              <a:tr h="364921">
                <a:tc>
                  <a:txBody>
                    <a:bodyPr/>
                    <a:lstStyle/>
                    <a:p>
                      <a:pPr algn="l" fontAlgn="b"/>
                      <a:r>
                        <a:rPr lang="en-US" sz="2000" u="none" strike="noStrike" dirty="0">
                          <a:effectLst/>
                        </a:rPr>
                        <a:t>BIOL 120</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Microbiology</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63121646"/>
                  </a:ext>
                </a:extLst>
              </a:tr>
              <a:tr h="729842">
                <a:tc>
                  <a:txBody>
                    <a:bodyPr/>
                    <a:lstStyle/>
                    <a:p>
                      <a:pPr algn="l" fontAlgn="b"/>
                      <a:r>
                        <a:rPr lang="en-US" sz="2000" u="none" strike="noStrike" dirty="0">
                          <a:effectLst/>
                        </a:rPr>
                        <a:t>BIOL 157 (157L optional)</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Immunology</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3/6</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66095396"/>
                  </a:ext>
                </a:extLst>
              </a:tr>
              <a:tr h="364921">
                <a:tc>
                  <a:txBody>
                    <a:bodyPr/>
                    <a:lstStyle/>
                    <a:p>
                      <a:pPr algn="l" fontAlgn="b"/>
                      <a:r>
                        <a:rPr lang="en-US" sz="2000" u="none" strike="noStrike" dirty="0">
                          <a:effectLst/>
                        </a:rPr>
                        <a:t>BIOL 121</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Medical Microbiology</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31283597"/>
                  </a:ext>
                </a:extLst>
              </a:tr>
              <a:tr h="364921">
                <a:tc>
                  <a:txBody>
                    <a:bodyPr/>
                    <a:lstStyle/>
                    <a:p>
                      <a:pPr algn="l" fontAlgn="b"/>
                      <a:r>
                        <a:rPr lang="en-US" sz="2000" u="none" strike="noStrike">
                          <a:effectLst/>
                        </a:rPr>
                        <a:t>BIOL 164</a:t>
                      </a:r>
                      <a:endParaRPr lang="en-US" sz="2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Hematology</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45562274"/>
                  </a:ext>
                </a:extLst>
              </a:tr>
              <a:tr h="364921">
                <a:tc>
                  <a:txBody>
                    <a:bodyPr/>
                    <a:lstStyle/>
                    <a:p>
                      <a:pPr algn="l" fontAlgn="b"/>
                      <a:r>
                        <a:rPr lang="en-US" sz="2000" u="none" strike="noStrike">
                          <a:effectLst/>
                        </a:rPr>
                        <a:t>CHEM 1A/1B with labs</a:t>
                      </a:r>
                      <a:endParaRPr lang="en-US" sz="2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General Chemistry</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10</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755108889"/>
                  </a:ext>
                </a:extLst>
              </a:tr>
              <a:tr h="364921">
                <a:tc>
                  <a:txBody>
                    <a:bodyPr/>
                    <a:lstStyle/>
                    <a:p>
                      <a:pPr algn="l" fontAlgn="b"/>
                      <a:r>
                        <a:rPr lang="en-US" sz="2000" u="none" strike="noStrike">
                          <a:effectLst/>
                        </a:rPr>
                        <a:t>or CHEM 128A/B &amp; 129A</a:t>
                      </a:r>
                      <a:endParaRPr lang="en-US" sz="2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Organic Chemistry (better option)</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18959327"/>
                  </a:ext>
                </a:extLst>
              </a:tr>
              <a:tr h="364921">
                <a:tc>
                  <a:txBody>
                    <a:bodyPr/>
                    <a:lstStyle/>
                    <a:p>
                      <a:pPr algn="l" fontAlgn="b"/>
                      <a:r>
                        <a:rPr lang="en-US" sz="2000" u="none" strike="noStrike">
                          <a:effectLst/>
                        </a:rPr>
                        <a:t>CHEM 8 &amp; 129A</a:t>
                      </a:r>
                      <a:endParaRPr lang="en-US" sz="2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Organic Chemistry (will work, not preferred)</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91141463"/>
                  </a:ext>
                </a:extLst>
              </a:tr>
              <a:tr h="364921">
                <a:tc>
                  <a:txBody>
                    <a:bodyPr/>
                    <a:lstStyle/>
                    <a:p>
                      <a:pPr algn="l" fontAlgn="b"/>
                      <a:r>
                        <a:rPr lang="en-US" sz="2000" u="none" strike="noStrike">
                          <a:effectLst/>
                        </a:rPr>
                        <a:t>CHEM 105</a:t>
                      </a:r>
                      <a:endParaRPr lang="en-US" sz="2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Quantitative Analysis Lab</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80599369"/>
                  </a:ext>
                </a:extLst>
              </a:tr>
              <a:tr h="364921">
                <a:tc>
                  <a:txBody>
                    <a:bodyPr/>
                    <a:lstStyle/>
                    <a:p>
                      <a:pPr algn="l" fontAlgn="b"/>
                      <a:r>
                        <a:rPr lang="en-US" sz="2000" u="none" strike="noStrike">
                          <a:effectLst/>
                        </a:rPr>
                        <a:t>PHYS 2A/2B</a:t>
                      </a:r>
                      <a:endParaRPr lang="en-US" sz="2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General Physics</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8</a:t>
                      </a:r>
                      <a:endParaRPr lang="en-US"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51813861"/>
                  </a:ext>
                </a:extLst>
              </a:tr>
              <a:tr h="364921">
                <a:tc>
                  <a:txBody>
                    <a:bodyPr/>
                    <a:lstStyle/>
                    <a:p>
                      <a:pPr algn="l" fontAlgn="b"/>
                      <a:r>
                        <a:rPr lang="en-US" sz="2000" u="none" strike="noStrike">
                          <a:effectLst/>
                        </a:rPr>
                        <a:t>MATH 75</a:t>
                      </a:r>
                      <a:endParaRPr lang="en-US" sz="20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Calculus</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2000" u="none" strike="noStrike" dirty="0">
                          <a:effectLst/>
                        </a:rPr>
                        <a:t>4</a:t>
                      </a:r>
                      <a:endParaRPr lang="en-US" sz="20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38863722"/>
                  </a:ext>
                </a:extLst>
              </a:tr>
            </a:tbl>
          </a:graphicData>
        </a:graphic>
      </p:graphicFrame>
    </p:spTree>
    <p:extLst>
      <p:ext uri="{BB962C8B-B14F-4D97-AF65-F5344CB8AC3E}">
        <p14:creationId xmlns:p14="http://schemas.microsoft.com/office/powerpoint/2010/main" val="2665286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914400"/>
            <a:ext cx="3063659" cy="830997"/>
          </a:xfrm>
          <a:prstGeom prst="rect">
            <a:avLst/>
          </a:prstGeom>
          <a:noFill/>
        </p:spPr>
        <p:txBody>
          <a:bodyPr wrap="none" rtlCol="0">
            <a:spAutoFit/>
          </a:bodyPr>
          <a:lstStyle/>
          <a:p>
            <a:r>
              <a:rPr lang="en-US" sz="4800" b="1" dirty="0" smtClean="0">
                <a:solidFill>
                  <a:srgbClr val="C00000"/>
                </a:solidFill>
              </a:rPr>
              <a:t>CLS License</a:t>
            </a:r>
            <a:endParaRPr lang="en-US" sz="4800" b="1" dirty="0">
              <a:solidFill>
                <a:srgbClr val="C00000"/>
              </a:solidFill>
            </a:endParaRPr>
          </a:p>
        </p:txBody>
      </p:sp>
      <p:sp>
        <p:nvSpPr>
          <p:cNvPr id="4" name="TextBox 4"/>
          <p:cNvSpPr txBox="1">
            <a:spLocks noChangeArrowheads="1"/>
          </p:cNvSpPr>
          <p:nvPr/>
        </p:nvSpPr>
        <p:spPr bwMode="auto">
          <a:xfrm>
            <a:off x="381000" y="1745397"/>
            <a:ext cx="84582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marL="274320" indent="-274320">
              <a:buFont typeface="Arial" panose="020B0604020202020204" pitchFamily="34" charset="0"/>
              <a:buChar char="•"/>
            </a:pPr>
            <a:r>
              <a:rPr lang="en-US" altLang="en-US" sz="2800" dirty="0" smtClean="0">
                <a:solidFill>
                  <a:srgbClr val="000000"/>
                </a:solidFill>
                <a:latin typeface="+mj-lt"/>
              </a:rPr>
              <a:t>Most Fresno State students major in Biology</a:t>
            </a:r>
          </a:p>
          <a:p>
            <a:pPr marL="274320" indent="-274320">
              <a:buFont typeface="Arial" panose="020B0604020202020204" pitchFamily="34" charset="0"/>
              <a:buChar char="•"/>
            </a:pPr>
            <a:r>
              <a:rPr lang="en-US" altLang="en-US" sz="2800" dirty="0" smtClean="0">
                <a:solidFill>
                  <a:srgbClr val="000000"/>
                </a:solidFill>
                <a:latin typeface="+mj-lt"/>
              </a:rPr>
              <a:t>After you graduate with your B.S. degree you will need to apply to the state for a CLS trainee license.</a:t>
            </a:r>
          </a:p>
          <a:p>
            <a:pPr marL="274320" indent="-274320">
              <a:buFont typeface="Arial" panose="020B0604020202020204" pitchFamily="34" charset="0"/>
              <a:buChar char="•"/>
            </a:pPr>
            <a:r>
              <a:rPr lang="en-US" altLang="en-US" sz="2800" dirty="0">
                <a:solidFill>
                  <a:srgbClr val="000000"/>
                </a:solidFill>
                <a:latin typeface="+mj-lt"/>
              </a:rPr>
              <a:t>This license allows you to apply to the hospitals of your choice for admission to the one-year internship</a:t>
            </a:r>
          </a:p>
          <a:p>
            <a:pPr marL="274320" indent="-274320">
              <a:buFont typeface="Arial" panose="020B0604020202020204" pitchFamily="34" charset="0"/>
              <a:buChar char="•"/>
            </a:pPr>
            <a:r>
              <a:rPr lang="en-US" altLang="en-US" sz="2800" dirty="0" smtClean="0">
                <a:solidFill>
                  <a:srgbClr val="000000"/>
                </a:solidFill>
                <a:latin typeface="+mj-lt"/>
              </a:rPr>
              <a:t>You’ll need the license in order to be admitted to a CLS program</a:t>
            </a:r>
          </a:p>
          <a:p>
            <a:pPr marL="274320" indent="-274320">
              <a:buFont typeface="Arial" panose="020B0604020202020204" pitchFamily="34" charset="0"/>
              <a:buChar char="•"/>
            </a:pPr>
            <a:r>
              <a:rPr lang="en-US" altLang="en-US" sz="2800" dirty="0" smtClean="0">
                <a:solidFill>
                  <a:srgbClr val="000000"/>
                </a:solidFill>
                <a:latin typeface="+mj-lt"/>
              </a:rPr>
              <a:t>License allows you to train, not work, as a licensed CLS</a:t>
            </a:r>
          </a:p>
        </p:txBody>
      </p:sp>
      <p:sp>
        <p:nvSpPr>
          <p:cNvPr id="3" name="Rectangle 2"/>
          <p:cNvSpPr/>
          <p:nvPr/>
        </p:nvSpPr>
        <p:spPr>
          <a:xfrm>
            <a:off x="609600" y="5469493"/>
            <a:ext cx="8077200" cy="923330"/>
          </a:xfrm>
          <a:prstGeom prst="rect">
            <a:avLst/>
          </a:prstGeom>
        </p:spPr>
        <p:txBody>
          <a:bodyPr wrap="square">
            <a:spAutoFit/>
          </a:bodyPr>
          <a:lstStyle/>
          <a:p>
            <a:r>
              <a:rPr lang="en-US" b="1" u="sng" dirty="0" smtClean="0">
                <a:solidFill>
                  <a:srgbClr val="C00000"/>
                </a:solidFill>
              </a:rPr>
              <a:t>Manual on how to apply for a CLS License:</a:t>
            </a:r>
          </a:p>
          <a:p>
            <a:r>
              <a:rPr lang="en-US" b="1" dirty="0" smtClean="0"/>
              <a:t>https</a:t>
            </a:r>
            <a:r>
              <a:rPr lang="en-US" b="1" dirty="0"/>
              <a:t>://www.cdph.ca.gov/Programs/OSPHLD/LFS/CDPH%20Document%20Library/P-Perl-NewUserManual.pdf</a:t>
            </a:r>
          </a:p>
        </p:txBody>
      </p:sp>
    </p:spTree>
    <p:extLst>
      <p:ext uri="{BB962C8B-B14F-4D97-AF65-F5344CB8AC3E}">
        <p14:creationId xmlns:p14="http://schemas.microsoft.com/office/powerpoint/2010/main" val="3795389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8049" y="342037"/>
            <a:ext cx="4950651" cy="707886"/>
          </a:xfrm>
          <a:prstGeom prst="rect">
            <a:avLst/>
          </a:prstGeom>
          <a:noFill/>
        </p:spPr>
        <p:txBody>
          <a:bodyPr wrap="none" rtlCol="0">
            <a:spAutoFit/>
          </a:bodyPr>
          <a:lstStyle/>
          <a:p>
            <a:r>
              <a:rPr lang="en-US" sz="4000" b="1" dirty="0" smtClean="0">
                <a:solidFill>
                  <a:srgbClr val="C00000"/>
                </a:solidFill>
              </a:rPr>
              <a:t>California CLS Licenses</a:t>
            </a:r>
            <a:endParaRPr lang="en-US" sz="4000" b="1" dirty="0">
              <a:solidFill>
                <a:srgbClr val="C00000"/>
              </a:solidFill>
            </a:endParaRPr>
          </a:p>
        </p:txBody>
      </p:sp>
      <p:sp>
        <p:nvSpPr>
          <p:cNvPr id="4" name="TextBox 4"/>
          <p:cNvSpPr txBox="1">
            <a:spLocks noChangeArrowheads="1"/>
          </p:cNvSpPr>
          <p:nvPr/>
        </p:nvSpPr>
        <p:spPr bwMode="auto">
          <a:xfrm>
            <a:off x="381000" y="1143000"/>
            <a:ext cx="84582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b="1" dirty="0" smtClean="0">
                <a:solidFill>
                  <a:srgbClr val="000000"/>
                </a:solidFill>
                <a:latin typeface="+mj-lt"/>
              </a:rPr>
              <a:t>There are different types of CLS Trainee Licenses</a:t>
            </a:r>
          </a:p>
          <a:p>
            <a:pPr marL="731520" lvl="1" indent="-274320">
              <a:buFont typeface="Arial" panose="020B0604020202020204" pitchFamily="34" charset="0"/>
              <a:buChar char="•"/>
            </a:pPr>
            <a:r>
              <a:rPr lang="en-US" altLang="en-US" sz="2000" dirty="0" smtClean="0">
                <a:solidFill>
                  <a:srgbClr val="000000"/>
                </a:solidFill>
                <a:latin typeface="+mj-lt"/>
              </a:rPr>
              <a:t>Clinical Chemist</a:t>
            </a:r>
          </a:p>
          <a:p>
            <a:pPr marL="731520" lvl="1" indent="-274320">
              <a:buFont typeface="Arial" panose="020B0604020202020204" pitchFamily="34" charset="0"/>
              <a:buChar char="•"/>
            </a:pPr>
            <a:r>
              <a:rPr lang="en-US" altLang="en-US" sz="2000" dirty="0" smtClean="0">
                <a:solidFill>
                  <a:srgbClr val="000000"/>
                </a:solidFill>
                <a:latin typeface="+mj-lt"/>
              </a:rPr>
              <a:t>Clinical Cytogeneticist</a:t>
            </a:r>
          </a:p>
          <a:p>
            <a:pPr marL="731520" lvl="1" indent="-274320">
              <a:buFont typeface="Arial" panose="020B0604020202020204" pitchFamily="34" charset="0"/>
              <a:buChar char="•"/>
            </a:pPr>
            <a:r>
              <a:rPr lang="en-US" altLang="en-US" sz="2000" dirty="0" smtClean="0">
                <a:solidFill>
                  <a:srgbClr val="000000"/>
                </a:solidFill>
                <a:latin typeface="+mj-lt"/>
              </a:rPr>
              <a:t>Clinical Genetic Molecular Biologist</a:t>
            </a:r>
          </a:p>
          <a:p>
            <a:pPr marL="731520" lvl="1" indent="-274320">
              <a:buFont typeface="Arial" panose="020B0604020202020204" pitchFamily="34" charset="0"/>
              <a:buChar char="•"/>
            </a:pPr>
            <a:r>
              <a:rPr lang="en-US" altLang="en-US" sz="2000" dirty="0" smtClean="0">
                <a:solidFill>
                  <a:srgbClr val="000000"/>
                </a:solidFill>
                <a:latin typeface="+mj-lt"/>
              </a:rPr>
              <a:t>Clinical Hematologist</a:t>
            </a:r>
          </a:p>
          <a:p>
            <a:pPr marL="731520" lvl="1" indent="-274320">
              <a:buFont typeface="Arial" panose="020B0604020202020204" pitchFamily="34" charset="0"/>
              <a:buChar char="•"/>
            </a:pPr>
            <a:r>
              <a:rPr lang="en-US" altLang="en-US" sz="2000" dirty="0" smtClean="0">
                <a:solidFill>
                  <a:srgbClr val="000000"/>
                </a:solidFill>
                <a:latin typeface="+mj-lt"/>
              </a:rPr>
              <a:t>Clinical Histocompatibility</a:t>
            </a:r>
          </a:p>
          <a:p>
            <a:pPr marL="731520" lvl="1" indent="-274320">
              <a:buFont typeface="Arial" panose="020B0604020202020204" pitchFamily="34" charset="0"/>
              <a:buChar char="•"/>
            </a:pPr>
            <a:r>
              <a:rPr lang="en-US" altLang="en-US" sz="2000" dirty="0" smtClean="0">
                <a:solidFill>
                  <a:srgbClr val="000000"/>
                </a:solidFill>
                <a:latin typeface="+mj-lt"/>
              </a:rPr>
              <a:t>Clinical </a:t>
            </a:r>
            <a:r>
              <a:rPr lang="en-US" altLang="en-US" sz="2000" dirty="0" err="1" smtClean="0">
                <a:solidFill>
                  <a:srgbClr val="000000"/>
                </a:solidFill>
                <a:latin typeface="+mj-lt"/>
              </a:rPr>
              <a:t>Immunohematologist</a:t>
            </a:r>
            <a:endParaRPr lang="en-US" altLang="en-US" sz="2000" dirty="0" smtClean="0">
              <a:solidFill>
                <a:srgbClr val="000000"/>
              </a:solidFill>
              <a:latin typeface="+mj-lt"/>
            </a:endParaRPr>
          </a:p>
          <a:p>
            <a:pPr marL="731520" lvl="1" indent="-274320">
              <a:buFont typeface="Arial" panose="020B0604020202020204" pitchFamily="34" charset="0"/>
              <a:buChar char="•"/>
            </a:pPr>
            <a:r>
              <a:rPr lang="en-US" altLang="en-US" sz="2000" dirty="0" smtClean="0">
                <a:solidFill>
                  <a:srgbClr val="000000"/>
                </a:solidFill>
                <a:latin typeface="+mj-lt"/>
              </a:rPr>
              <a:t>Clinical Microbiologist</a:t>
            </a:r>
          </a:p>
          <a:p>
            <a:pPr marL="731520" lvl="1" indent="-274320">
              <a:buFont typeface="Arial" panose="020B0604020202020204" pitchFamily="34" charset="0"/>
              <a:buChar char="•"/>
            </a:pPr>
            <a:r>
              <a:rPr lang="en-US" altLang="en-US" sz="2000" dirty="0" smtClean="0">
                <a:solidFill>
                  <a:srgbClr val="000000"/>
                </a:solidFill>
                <a:latin typeface="+mj-lt"/>
              </a:rPr>
              <a:t>Clinical Toxicologists</a:t>
            </a:r>
          </a:p>
        </p:txBody>
      </p:sp>
      <p:sp>
        <p:nvSpPr>
          <p:cNvPr id="3" name="Rectangle 2"/>
          <p:cNvSpPr/>
          <p:nvPr/>
        </p:nvSpPr>
        <p:spPr>
          <a:xfrm>
            <a:off x="402265" y="4050572"/>
            <a:ext cx="8077200" cy="646331"/>
          </a:xfrm>
          <a:prstGeom prst="rect">
            <a:avLst/>
          </a:prstGeom>
        </p:spPr>
        <p:txBody>
          <a:bodyPr wrap="square">
            <a:spAutoFit/>
          </a:bodyPr>
          <a:lstStyle/>
          <a:p>
            <a:r>
              <a:rPr lang="en-US" b="1" u="sng" dirty="0" smtClean="0">
                <a:solidFill>
                  <a:srgbClr val="C00000"/>
                </a:solidFill>
              </a:rPr>
              <a:t>More information at:</a:t>
            </a:r>
          </a:p>
          <a:p>
            <a:r>
              <a:rPr lang="en-US" b="1" dirty="0" smtClean="0"/>
              <a:t>https</a:t>
            </a:r>
            <a:r>
              <a:rPr lang="en-US" b="1" dirty="0"/>
              <a:t>://www.cdph.ca.gov/Programs/OSPHLD/LFS/Pages/CLS-Trainee.aspx</a:t>
            </a:r>
          </a:p>
        </p:txBody>
      </p:sp>
      <p:sp>
        <p:nvSpPr>
          <p:cNvPr id="5" name="Rectangle 4"/>
          <p:cNvSpPr/>
          <p:nvPr/>
        </p:nvSpPr>
        <p:spPr>
          <a:xfrm>
            <a:off x="373912" y="4800600"/>
            <a:ext cx="8191500" cy="1200329"/>
          </a:xfrm>
          <a:prstGeom prst="rect">
            <a:avLst/>
          </a:prstGeom>
        </p:spPr>
        <p:txBody>
          <a:bodyPr wrap="square">
            <a:spAutoFit/>
          </a:bodyPr>
          <a:lstStyle/>
          <a:p>
            <a:r>
              <a:rPr lang="en-US" b="1" u="sng" dirty="0" smtClean="0">
                <a:solidFill>
                  <a:srgbClr val="C00000"/>
                </a:solidFill>
              </a:rPr>
              <a:t>Approved CLD training programs</a:t>
            </a:r>
            <a:r>
              <a:rPr lang="en-US" b="1" dirty="0" smtClean="0">
                <a:solidFill>
                  <a:srgbClr val="C00000"/>
                </a:solidFill>
              </a:rPr>
              <a:t>:</a:t>
            </a:r>
          </a:p>
          <a:p>
            <a:r>
              <a:rPr lang="en-US" b="1" dirty="0" smtClean="0"/>
              <a:t>https</a:t>
            </a:r>
            <a:r>
              <a:rPr lang="en-US" b="1" dirty="0"/>
              <a:t>://</a:t>
            </a:r>
            <a:r>
              <a:rPr lang="en-US" b="1" dirty="0" smtClean="0"/>
              <a:t>www.cdph.ca.gov/Programs/OSPHLD/LFS/CDPH%20Document%20Library/P-Approved-CLS-Training-Programs.pdf</a:t>
            </a:r>
          </a:p>
          <a:p>
            <a:endParaRPr lang="en-US" b="1" dirty="0" smtClean="0"/>
          </a:p>
        </p:txBody>
      </p:sp>
    </p:spTree>
    <p:extLst>
      <p:ext uri="{BB962C8B-B14F-4D97-AF65-F5344CB8AC3E}">
        <p14:creationId xmlns:p14="http://schemas.microsoft.com/office/powerpoint/2010/main" val="646328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67200" y="76200"/>
            <a:ext cx="3618106" cy="830997"/>
          </a:xfrm>
          <a:prstGeom prst="rect">
            <a:avLst/>
          </a:prstGeom>
          <a:noFill/>
        </p:spPr>
        <p:txBody>
          <a:bodyPr wrap="none" rtlCol="0">
            <a:spAutoFit/>
          </a:bodyPr>
          <a:lstStyle/>
          <a:p>
            <a:r>
              <a:rPr lang="en-US" sz="4800" b="1" dirty="0" smtClean="0">
                <a:solidFill>
                  <a:srgbClr val="C00000"/>
                </a:solidFill>
              </a:rPr>
              <a:t>CLS Programs</a:t>
            </a:r>
            <a:endParaRPr lang="en-US" sz="4800" b="1" dirty="0">
              <a:solidFill>
                <a:srgbClr val="C00000"/>
              </a:solidFill>
            </a:endParaRPr>
          </a:p>
        </p:txBody>
      </p:sp>
      <p:sp>
        <p:nvSpPr>
          <p:cNvPr id="4" name="TextBox 4"/>
          <p:cNvSpPr txBox="1">
            <a:spLocks noChangeArrowheads="1"/>
          </p:cNvSpPr>
          <p:nvPr/>
        </p:nvSpPr>
        <p:spPr bwMode="auto">
          <a:xfrm>
            <a:off x="381000" y="1295400"/>
            <a:ext cx="845820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marL="274320" indent="-274320">
              <a:buFont typeface="Arial" panose="020B0604020202020204" pitchFamily="34" charset="0"/>
              <a:buChar char="•"/>
            </a:pPr>
            <a:r>
              <a:rPr lang="en-US" altLang="en-US" sz="3200" b="1" dirty="0" smtClean="0">
                <a:solidFill>
                  <a:srgbClr val="000000"/>
                </a:solidFill>
                <a:latin typeface="+mj-lt"/>
              </a:rPr>
              <a:t>Example of a CLS program (SFSU)</a:t>
            </a:r>
          </a:p>
          <a:p>
            <a:pPr marL="731520" lvl="1" indent="-274320">
              <a:buFont typeface="Arial" panose="020B0604020202020204" pitchFamily="34" charset="0"/>
              <a:buChar char="•"/>
            </a:pPr>
            <a:r>
              <a:rPr lang="en-US" altLang="en-US" dirty="0" smtClean="0">
                <a:solidFill>
                  <a:srgbClr val="000000"/>
                </a:solidFill>
                <a:latin typeface="+mj-lt"/>
              </a:rPr>
              <a:t>Post-baccalaureate certificate program</a:t>
            </a:r>
          </a:p>
          <a:p>
            <a:pPr marL="731520" lvl="1" indent="-274320">
              <a:buFont typeface="Arial" panose="020B0604020202020204" pitchFamily="34" charset="0"/>
              <a:buChar char="•"/>
            </a:pPr>
            <a:r>
              <a:rPr lang="en-US" altLang="en-US" dirty="0" smtClean="0">
                <a:solidFill>
                  <a:srgbClr val="000000"/>
                </a:solidFill>
                <a:latin typeface="+mj-lt"/>
              </a:rPr>
              <a:t>2 cohorts/year; 25-30 students/cohort</a:t>
            </a:r>
          </a:p>
          <a:p>
            <a:pPr marL="731520" lvl="1" indent="-274320">
              <a:buFont typeface="Arial" panose="020B0604020202020204" pitchFamily="34" charset="0"/>
              <a:buChar char="•"/>
            </a:pPr>
            <a:r>
              <a:rPr lang="en-US" altLang="en-US" dirty="0" smtClean="0">
                <a:solidFill>
                  <a:srgbClr val="000000"/>
                </a:solidFill>
                <a:latin typeface="+mj-lt"/>
              </a:rPr>
              <a:t>14 month program</a:t>
            </a:r>
          </a:p>
          <a:p>
            <a:pPr marL="1417320" lvl="2" indent="-274320">
              <a:buFont typeface="Arial" panose="020B0604020202020204" pitchFamily="34" charset="0"/>
              <a:buChar char="•"/>
            </a:pPr>
            <a:r>
              <a:rPr lang="en-US" altLang="en-US" dirty="0" smtClean="0">
                <a:solidFill>
                  <a:srgbClr val="000000"/>
                </a:solidFill>
                <a:latin typeface="+mj-lt"/>
              </a:rPr>
              <a:t>16 weeks (1 semester) campus phase</a:t>
            </a:r>
          </a:p>
          <a:p>
            <a:pPr marL="1874520" lvl="3" indent="-274320">
              <a:buFont typeface="Arial" panose="020B0604020202020204" pitchFamily="34" charset="0"/>
              <a:buChar char="•"/>
            </a:pPr>
            <a:r>
              <a:rPr lang="en-US" altLang="en-US" dirty="0" smtClean="0">
                <a:solidFill>
                  <a:srgbClr val="000000"/>
                </a:solidFill>
                <a:latin typeface="+mj-lt"/>
              </a:rPr>
              <a:t>Intense didactic presentation with labs for all 7 rotations: Hematology, Hemostasis, Microbiology, Serology, Immunohematology, Urinalysis, Chemistry</a:t>
            </a:r>
          </a:p>
          <a:p>
            <a:pPr marL="1417320" lvl="2" indent="-274320">
              <a:buFont typeface="Arial" panose="020B0604020202020204" pitchFamily="34" charset="0"/>
              <a:buChar char="•"/>
            </a:pPr>
            <a:r>
              <a:rPr lang="en-US" altLang="en-US" dirty="0" smtClean="0">
                <a:solidFill>
                  <a:srgbClr val="000000"/>
                </a:solidFill>
                <a:latin typeface="+mj-lt"/>
              </a:rPr>
              <a:t>40 weeks (10 months) onsite clinical training</a:t>
            </a:r>
          </a:p>
          <a:p>
            <a:pPr marL="1417320" lvl="2" indent="-274320">
              <a:buFont typeface="Arial" panose="020B0604020202020204" pitchFamily="34" charset="0"/>
              <a:buChar char="•"/>
            </a:pPr>
            <a:r>
              <a:rPr lang="en-US" altLang="en-US" dirty="0" smtClean="0">
                <a:solidFill>
                  <a:srgbClr val="000000"/>
                </a:solidFill>
                <a:latin typeface="+mj-lt"/>
              </a:rPr>
              <a:t>National Certification (ASCP)</a:t>
            </a:r>
          </a:p>
          <a:p>
            <a:pPr marL="1417320" lvl="2" indent="-274320">
              <a:buFont typeface="Arial" panose="020B0604020202020204" pitchFamily="34" charset="0"/>
              <a:buChar char="•"/>
            </a:pPr>
            <a:r>
              <a:rPr lang="en-US" altLang="en-US" dirty="0" smtClean="0">
                <a:solidFill>
                  <a:srgbClr val="000000"/>
                </a:solidFill>
                <a:latin typeface="+mj-lt"/>
              </a:rPr>
              <a:t>California Licensure (LFS)</a:t>
            </a:r>
          </a:p>
        </p:txBody>
      </p:sp>
    </p:spTree>
    <p:extLst>
      <p:ext uri="{BB962C8B-B14F-4D97-AF65-F5344CB8AC3E}">
        <p14:creationId xmlns:p14="http://schemas.microsoft.com/office/powerpoint/2010/main" val="1891497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066800"/>
            <a:ext cx="7162800" cy="923330"/>
          </a:xfrm>
          <a:prstGeom prst="rect">
            <a:avLst/>
          </a:prstGeom>
          <a:noFill/>
        </p:spPr>
        <p:txBody>
          <a:bodyPr wrap="square" rtlCol="0">
            <a:spAutoFit/>
          </a:bodyPr>
          <a:lstStyle/>
          <a:p>
            <a:pPr algn="ctr"/>
            <a:r>
              <a:rPr lang="en-US" sz="5400" b="1" dirty="0" smtClean="0">
                <a:solidFill>
                  <a:srgbClr val="C00000"/>
                </a:solidFill>
              </a:rPr>
              <a:t>Plan B Options</a:t>
            </a:r>
            <a:endParaRPr lang="en-US" sz="5400" b="1" dirty="0">
              <a:solidFill>
                <a:srgbClr val="C00000"/>
              </a:solidFill>
            </a:endParaRPr>
          </a:p>
        </p:txBody>
      </p:sp>
      <p:sp>
        <p:nvSpPr>
          <p:cNvPr id="4" name="TextBox 3"/>
          <p:cNvSpPr txBox="1"/>
          <p:nvPr/>
        </p:nvSpPr>
        <p:spPr>
          <a:xfrm>
            <a:off x="1219200" y="2438400"/>
            <a:ext cx="6705600" cy="2092881"/>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4000" dirty="0" smtClean="0"/>
              <a:t>Postbaccalaurate Programs</a:t>
            </a:r>
          </a:p>
          <a:p>
            <a:pPr marL="457200" indent="-457200">
              <a:spcAft>
                <a:spcPts val="600"/>
              </a:spcAft>
              <a:buFont typeface="Arial" panose="020B0604020202020204" pitchFamily="34" charset="0"/>
              <a:buChar char="•"/>
            </a:pPr>
            <a:r>
              <a:rPr lang="en-US" sz="4000" dirty="0" smtClean="0"/>
              <a:t>Physician Assistant (PA)</a:t>
            </a:r>
          </a:p>
          <a:p>
            <a:pPr marL="457200" indent="-457200">
              <a:spcAft>
                <a:spcPts val="600"/>
              </a:spcAft>
              <a:buFont typeface="Arial" panose="020B0604020202020204" pitchFamily="34" charset="0"/>
              <a:buChar char="•"/>
            </a:pPr>
            <a:r>
              <a:rPr lang="en-US" sz="4000" dirty="0" smtClean="0"/>
              <a:t>Clinical Lab Scientist (CLS)</a:t>
            </a:r>
            <a:endParaRPr lang="en-US" sz="4000" dirty="0"/>
          </a:p>
        </p:txBody>
      </p:sp>
    </p:spTree>
    <p:extLst>
      <p:ext uri="{BB962C8B-B14F-4D97-AF65-F5344CB8AC3E}">
        <p14:creationId xmlns:p14="http://schemas.microsoft.com/office/powerpoint/2010/main" val="2860209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71600" y="914400"/>
            <a:ext cx="6705600" cy="707886"/>
          </a:xfrm>
          <a:prstGeom prst="rect">
            <a:avLst/>
          </a:prstGeom>
          <a:noFill/>
        </p:spPr>
        <p:txBody>
          <a:bodyPr wrap="square" rtlCol="0">
            <a:spAutoFit/>
          </a:bodyPr>
          <a:lstStyle/>
          <a:p>
            <a:pPr algn="ctr">
              <a:spcAft>
                <a:spcPts val="600"/>
              </a:spcAft>
            </a:pPr>
            <a:r>
              <a:rPr lang="en-US" sz="4000" b="1" dirty="0" smtClean="0">
                <a:solidFill>
                  <a:srgbClr val="C00000"/>
                </a:solidFill>
              </a:rPr>
              <a:t>Postbaccalaurate Programs</a:t>
            </a:r>
          </a:p>
        </p:txBody>
      </p:sp>
      <p:sp>
        <p:nvSpPr>
          <p:cNvPr id="2" name="TextBox 1"/>
          <p:cNvSpPr txBox="1"/>
          <p:nvPr/>
        </p:nvSpPr>
        <p:spPr>
          <a:xfrm>
            <a:off x="838200" y="3283982"/>
            <a:ext cx="7543800"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Programs are located at </a:t>
            </a:r>
          </a:p>
          <a:p>
            <a:pPr marL="742950" lvl="1" indent="-285750">
              <a:buFont typeface="Arial" panose="020B0604020202020204" pitchFamily="34" charset="0"/>
              <a:buChar char="•"/>
            </a:pPr>
            <a:r>
              <a:rPr lang="en-US" sz="2400" dirty="0" smtClean="0"/>
              <a:t>UC </a:t>
            </a:r>
            <a:r>
              <a:rPr lang="en-US" sz="2400" dirty="0"/>
              <a:t>Davis, UC Irvine, UCLA, UC Riverside, UCSF</a:t>
            </a:r>
          </a:p>
          <a:p>
            <a:pPr marL="285750" indent="-285750">
              <a:buFont typeface="Arial" panose="020B0604020202020204" pitchFamily="34" charset="0"/>
              <a:buChar char="•"/>
            </a:pPr>
            <a:r>
              <a:rPr lang="en-US" sz="2400" dirty="0" smtClean="0"/>
              <a:t>Each program provides</a:t>
            </a:r>
          </a:p>
          <a:p>
            <a:pPr marL="800100" lvl="1" indent="-342900">
              <a:buFont typeface="+mj-lt"/>
              <a:buAutoNum type="arabicPeriod"/>
            </a:pPr>
            <a:r>
              <a:rPr lang="en-US" dirty="0" smtClean="0"/>
              <a:t>An intensive MCAT preparation and learning skills component</a:t>
            </a:r>
          </a:p>
          <a:p>
            <a:pPr marL="800100" lvl="1" indent="-342900">
              <a:buFont typeface="+mj-lt"/>
              <a:buAutoNum type="arabicPeriod"/>
            </a:pPr>
            <a:r>
              <a:rPr lang="en-US" dirty="0" smtClean="0"/>
              <a:t>Enrollment in upper division science courses during the academic year either at a UC, UC extension</a:t>
            </a:r>
          </a:p>
          <a:p>
            <a:pPr marL="800100" lvl="1" indent="-342900">
              <a:buFont typeface="+mj-lt"/>
              <a:buAutoNum type="arabicPeriod"/>
            </a:pPr>
            <a:r>
              <a:rPr lang="en-US" dirty="0" smtClean="0"/>
              <a:t>Guidance throughout the medical school application process</a:t>
            </a:r>
            <a:endParaRPr lang="en-US" dirty="0"/>
          </a:p>
          <a:p>
            <a:pPr lvl="1"/>
            <a:endParaRPr lang="en-US" sz="2400" dirty="0"/>
          </a:p>
          <a:p>
            <a:pPr marL="0" lvl="1"/>
            <a:r>
              <a:rPr lang="en-US" sz="2400" b="1" dirty="0" smtClean="0"/>
              <a:t>Consortium website https</a:t>
            </a:r>
            <a:r>
              <a:rPr lang="en-US" sz="2400" b="1" dirty="0"/>
              <a:t>://postbac.ucdmc.ucdavis.edu/</a:t>
            </a:r>
            <a:endParaRPr lang="en-US" sz="2400" b="1" dirty="0" smtClean="0"/>
          </a:p>
          <a:p>
            <a:pPr marL="285750" indent="-285750">
              <a:buFont typeface="Arial" panose="020B0604020202020204" pitchFamily="34" charset="0"/>
              <a:buChar char="•"/>
            </a:pPr>
            <a:endParaRPr lang="en-US" sz="2400" dirty="0"/>
          </a:p>
        </p:txBody>
      </p:sp>
      <p:sp>
        <p:nvSpPr>
          <p:cNvPr id="3" name="TextBox 2"/>
          <p:cNvSpPr txBox="1"/>
          <p:nvPr/>
        </p:nvSpPr>
        <p:spPr>
          <a:xfrm>
            <a:off x="457200" y="1622286"/>
            <a:ext cx="8382000" cy="1631216"/>
          </a:xfrm>
          <a:prstGeom prst="rect">
            <a:avLst/>
          </a:prstGeom>
          <a:noFill/>
        </p:spPr>
        <p:txBody>
          <a:bodyPr wrap="square" rtlCol="0">
            <a:spAutoFit/>
          </a:bodyPr>
          <a:lstStyle/>
          <a:p>
            <a:r>
              <a:rPr lang="en-US" sz="2000" dirty="0"/>
              <a:t>The University of California Schools of Medicine offer comprehensive postbaccalaureate programs designed to assist students from educationally and economically disadvantaged backgrounds in gaining admission to medical school. The programs seek students who are committed to practicing in underserved communities of California</a:t>
            </a:r>
          </a:p>
        </p:txBody>
      </p:sp>
    </p:spTree>
    <p:extLst>
      <p:ext uri="{BB962C8B-B14F-4D97-AF65-F5344CB8AC3E}">
        <p14:creationId xmlns:p14="http://schemas.microsoft.com/office/powerpoint/2010/main" val="529977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2438400"/>
            <a:ext cx="5679504" cy="769441"/>
          </a:xfrm>
          <a:prstGeom prst="rect">
            <a:avLst/>
          </a:prstGeom>
          <a:noFill/>
        </p:spPr>
        <p:txBody>
          <a:bodyPr wrap="none" rtlCol="0">
            <a:spAutoFit/>
          </a:bodyPr>
          <a:lstStyle/>
          <a:p>
            <a:r>
              <a:rPr lang="en-US" sz="4400" b="1" dirty="0" smtClean="0">
                <a:solidFill>
                  <a:srgbClr val="C00000"/>
                </a:solidFill>
              </a:rPr>
              <a:t>Physician Assistant (PA)</a:t>
            </a:r>
            <a:endParaRPr lang="en-US" sz="4400" b="1" dirty="0">
              <a:solidFill>
                <a:srgbClr val="C00000"/>
              </a:solidFill>
            </a:endParaRPr>
          </a:p>
        </p:txBody>
      </p:sp>
    </p:spTree>
    <p:extLst>
      <p:ext uri="{BB962C8B-B14F-4D97-AF65-F5344CB8AC3E}">
        <p14:creationId xmlns:p14="http://schemas.microsoft.com/office/powerpoint/2010/main" val="2269590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152400" y="914400"/>
            <a:ext cx="8839200" cy="487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3600" b="1" dirty="0">
                <a:solidFill>
                  <a:srgbClr val="C00000"/>
                </a:solidFill>
                <a:latin typeface="+mj-lt"/>
              </a:rPr>
              <a:t>What is a Physician Assistant?</a:t>
            </a:r>
          </a:p>
          <a:p>
            <a:pPr algn="ctr"/>
            <a:endParaRPr lang="en-US" altLang="en-US" sz="400" b="1" dirty="0">
              <a:solidFill>
                <a:srgbClr val="C00000"/>
              </a:solidFill>
              <a:latin typeface="+mj-lt"/>
            </a:endParaRPr>
          </a:p>
          <a:p>
            <a:r>
              <a:rPr lang="en-US" altLang="en-US" dirty="0">
                <a:solidFill>
                  <a:srgbClr val="000000"/>
                </a:solidFill>
                <a:latin typeface="+mj-lt"/>
              </a:rPr>
              <a:t>A physician assistant (PA) is a medical professional who works as part of </a:t>
            </a:r>
            <a:r>
              <a:rPr lang="en-US" altLang="en-US" dirty="0">
                <a:latin typeface="+mj-lt"/>
              </a:rPr>
              <a:t>a team with a doctor. A PA is a graduate of an accredited PA educational program who is nationally certified and state-licensed to practice medicine with the </a:t>
            </a:r>
            <a:r>
              <a:rPr lang="en-US" altLang="en-US" dirty="0" smtClean="0">
                <a:latin typeface="+mj-lt"/>
              </a:rPr>
              <a:t>supervision of a physician.</a:t>
            </a:r>
            <a:endParaRPr lang="en-US" altLang="en-US" dirty="0">
              <a:latin typeface="+mj-lt"/>
            </a:endParaRPr>
          </a:p>
          <a:p>
            <a:r>
              <a:rPr lang="en-US" altLang="en-US" dirty="0">
                <a:latin typeface="+mj-lt"/>
              </a:rPr>
              <a:t> </a:t>
            </a:r>
            <a:endParaRPr lang="en-US" altLang="en-US" dirty="0" smtClean="0">
              <a:latin typeface="+mj-lt"/>
            </a:endParaRPr>
          </a:p>
          <a:p>
            <a:r>
              <a:rPr lang="en-US" altLang="en-US" b="1" dirty="0" smtClean="0">
                <a:latin typeface="+mj-lt"/>
              </a:rPr>
              <a:t>What </a:t>
            </a:r>
            <a:r>
              <a:rPr lang="en-US" altLang="en-US" b="1" dirty="0">
                <a:latin typeface="+mj-lt"/>
              </a:rPr>
              <a:t>can PAs do? </a:t>
            </a:r>
            <a:r>
              <a:rPr lang="en-US" altLang="en-US" dirty="0">
                <a:latin typeface="+mj-lt"/>
              </a:rPr>
              <a:t> </a:t>
            </a:r>
          </a:p>
          <a:p>
            <a:r>
              <a:rPr lang="en-US" altLang="en-US" dirty="0">
                <a:latin typeface="+mj-lt"/>
              </a:rPr>
              <a:t>PAs perform physical examinations, diagnose and treat illnesses, order and interpret lab tests, perform procedures, assist in surgery, provide patient education and counseling and make rounds in hospitals and nursing homes. All 50 states and the District of Columbia allow PAs to practice and prescribe medications. </a:t>
            </a:r>
          </a:p>
        </p:txBody>
      </p:sp>
      <p:sp>
        <p:nvSpPr>
          <p:cNvPr id="2" name="Rectangle 1"/>
          <p:cNvSpPr/>
          <p:nvPr/>
        </p:nvSpPr>
        <p:spPr>
          <a:xfrm>
            <a:off x="762000" y="5808001"/>
            <a:ext cx="8077200" cy="461665"/>
          </a:xfrm>
          <a:prstGeom prst="rect">
            <a:avLst/>
          </a:prstGeom>
        </p:spPr>
        <p:txBody>
          <a:bodyPr wrap="square">
            <a:spAutoFit/>
          </a:bodyPr>
          <a:lstStyle/>
          <a:p>
            <a:r>
              <a:rPr lang="en-US" sz="2400" b="1" dirty="0">
                <a:solidFill>
                  <a:srgbClr val="C00000"/>
                </a:solidFill>
              </a:rPr>
              <a:t>https://www.aapa.org/career-central/become-a-pa/</a:t>
            </a:r>
          </a:p>
        </p:txBody>
      </p:sp>
    </p:spTree>
    <p:extLst>
      <p:ext uri="{BB962C8B-B14F-4D97-AF65-F5344CB8AC3E}">
        <p14:creationId xmlns:p14="http://schemas.microsoft.com/office/powerpoint/2010/main" val="3967781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152400" y="1066800"/>
            <a:ext cx="8839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3600" b="1" dirty="0" smtClean="0">
                <a:solidFill>
                  <a:srgbClr val="C00000"/>
                </a:solidFill>
                <a:latin typeface="+mj-lt"/>
              </a:rPr>
              <a:t>Difference Between Physician Assistant (PA) &amp; Nurse Practitioner (NP)</a:t>
            </a:r>
            <a:endParaRPr lang="en-US" altLang="en-US" sz="3600" b="1" dirty="0">
              <a:solidFill>
                <a:srgbClr val="C00000"/>
              </a:solidFill>
              <a:latin typeface="+mj-lt"/>
            </a:endParaRPr>
          </a:p>
        </p:txBody>
      </p:sp>
      <p:sp>
        <p:nvSpPr>
          <p:cNvPr id="2" name="Rectangle 1"/>
          <p:cNvSpPr/>
          <p:nvPr/>
        </p:nvSpPr>
        <p:spPr>
          <a:xfrm>
            <a:off x="762000" y="5937364"/>
            <a:ext cx="8077200" cy="461665"/>
          </a:xfrm>
          <a:prstGeom prst="rect">
            <a:avLst/>
          </a:prstGeom>
        </p:spPr>
        <p:txBody>
          <a:bodyPr wrap="square">
            <a:spAutoFit/>
          </a:bodyPr>
          <a:lstStyle/>
          <a:p>
            <a:r>
              <a:rPr lang="en-US" sz="2400" b="1" dirty="0">
                <a:solidFill>
                  <a:srgbClr val="C00000"/>
                </a:solidFill>
              </a:rPr>
              <a:t>https://www.aapa.org/career-central/become-a-pa/</a:t>
            </a:r>
          </a:p>
        </p:txBody>
      </p:sp>
      <p:sp>
        <p:nvSpPr>
          <p:cNvPr id="3" name="TextBox 2"/>
          <p:cNvSpPr txBox="1"/>
          <p:nvPr/>
        </p:nvSpPr>
        <p:spPr>
          <a:xfrm>
            <a:off x="571500" y="2151712"/>
            <a:ext cx="8001000" cy="3785652"/>
          </a:xfrm>
          <a:prstGeom prst="rect">
            <a:avLst/>
          </a:prstGeom>
          <a:noFill/>
        </p:spPr>
        <p:txBody>
          <a:bodyPr wrap="square" rtlCol="0">
            <a:spAutoFit/>
          </a:bodyPr>
          <a:lstStyle/>
          <a:p>
            <a:r>
              <a:rPr lang="en-US" sz="2400" dirty="0" smtClean="0"/>
              <a:t>At the practical level, there are likely more similarities than differences between PAs and NPs. However, there are 2 key differences:</a:t>
            </a:r>
          </a:p>
          <a:p>
            <a:pPr marL="457200" indent="-457200">
              <a:buFont typeface="+mj-lt"/>
              <a:buAutoNum type="arabicPeriod"/>
            </a:pPr>
            <a:r>
              <a:rPr lang="en-US" sz="2400" dirty="0" smtClean="0"/>
              <a:t>PAs are educated in general medicine, which offers a comprehensive view of all aspects of medicine. NPs must choose a “population focus,” e.g. pediatric, nurse practitioner or women’s health nurse practitioner.</a:t>
            </a:r>
          </a:p>
          <a:p>
            <a:pPr marL="457200" indent="-457200">
              <a:buFont typeface="+mj-lt"/>
              <a:buAutoNum type="arabicPeriod"/>
            </a:pPr>
            <a:r>
              <a:rPr lang="en-US" sz="2400" dirty="0" smtClean="0"/>
              <a:t>PAs are trained to practice medicine using a curriculum modeled on medical school education. NPs are trained in the advanced practice of nursing</a:t>
            </a:r>
            <a:endParaRPr lang="en-US" sz="2400" dirty="0"/>
          </a:p>
        </p:txBody>
      </p:sp>
    </p:spTree>
    <p:extLst>
      <p:ext uri="{BB962C8B-B14F-4D97-AF65-F5344CB8AC3E}">
        <p14:creationId xmlns:p14="http://schemas.microsoft.com/office/powerpoint/2010/main" val="2348083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3"/>
          <p:cNvSpPr txBox="1">
            <a:spLocks noChangeArrowheads="1"/>
          </p:cNvSpPr>
          <p:nvPr/>
        </p:nvSpPr>
        <p:spPr bwMode="auto">
          <a:xfrm>
            <a:off x="381000" y="914400"/>
            <a:ext cx="7848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4000" b="1" dirty="0" smtClean="0">
                <a:solidFill>
                  <a:srgbClr val="C00000"/>
                </a:solidFill>
                <a:latin typeface="+mj-lt"/>
              </a:rPr>
              <a:t>Pre-</a:t>
            </a:r>
            <a:r>
              <a:rPr lang="en-US" altLang="en-US" sz="4000" b="1" dirty="0" err="1" smtClean="0">
                <a:solidFill>
                  <a:srgbClr val="C00000"/>
                </a:solidFill>
                <a:latin typeface="+mj-lt"/>
              </a:rPr>
              <a:t>req’s</a:t>
            </a:r>
            <a:r>
              <a:rPr lang="en-US" altLang="en-US" sz="4000" b="1" dirty="0" smtClean="0">
                <a:solidFill>
                  <a:srgbClr val="C00000"/>
                </a:solidFill>
                <a:latin typeface="+mj-lt"/>
              </a:rPr>
              <a:t> </a:t>
            </a:r>
            <a:r>
              <a:rPr lang="en-US" altLang="en-US" sz="4000" b="1" dirty="0">
                <a:solidFill>
                  <a:srgbClr val="C00000"/>
                </a:solidFill>
                <a:latin typeface="+mj-lt"/>
              </a:rPr>
              <a:t>for Physician </a:t>
            </a:r>
            <a:r>
              <a:rPr lang="en-US" altLang="en-US" sz="4000" b="1" dirty="0" smtClean="0">
                <a:solidFill>
                  <a:srgbClr val="C00000"/>
                </a:solidFill>
                <a:latin typeface="+mj-lt"/>
              </a:rPr>
              <a:t>Assistant</a:t>
            </a:r>
          </a:p>
        </p:txBody>
      </p:sp>
      <p:sp>
        <p:nvSpPr>
          <p:cNvPr id="41987" name="TextBox 4"/>
          <p:cNvSpPr txBox="1">
            <a:spLocks noChangeArrowheads="1"/>
          </p:cNvSpPr>
          <p:nvPr/>
        </p:nvSpPr>
        <p:spPr bwMode="auto">
          <a:xfrm>
            <a:off x="381000" y="1634986"/>
            <a:ext cx="8458200"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marL="514350" indent="-514350">
              <a:buAutoNum type="arabicPeriod"/>
            </a:pPr>
            <a:r>
              <a:rPr lang="en-US" altLang="en-US" sz="2800" dirty="0" smtClean="0">
                <a:solidFill>
                  <a:srgbClr val="000000"/>
                </a:solidFill>
                <a:latin typeface="+mj-lt"/>
              </a:rPr>
              <a:t>Sciences: </a:t>
            </a:r>
          </a:p>
          <a:p>
            <a:r>
              <a:rPr lang="en-US" altLang="en-US" sz="2800" dirty="0" smtClean="0">
                <a:solidFill>
                  <a:srgbClr val="000000"/>
                </a:solidFill>
                <a:latin typeface="+mj-lt"/>
              </a:rPr>
              <a:t>1-year sequential coursework</a:t>
            </a:r>
            <a:endParaRPr lang="en-US" altLang="en-US" sz="2800" dirty="0">
              <a:solidFill>
                <a:srgbClr val="000000"/>
              </a:solidFill>
              <a:latin typeface="+mj-lt"/>
            </a:endParaRPr>
          </a:p>
          <a:p>
            <a:pPr marL="514350" lvl="1" indent="-514350">
              <a:buFont typeface="Arial" panose="020B0604020202020204" pitchFamily="34" charset="0"/>
              <a:buChar char="•"/>
            </a:pPr>
            <a:r>
              <a:rPr lang="en-US" altLang="en-US" sz="2800" dirty="0" smtClean="0">
                <a:solidFill>
                  <a:srgbClr val="000000"/>
                </a:solidFill>
                <a:latin typeface="+mj-lt"/>
              </a:rPr>
              <a:t>General Biology w/labs (BIOL 1A/1B)</a:t>
            </a:r>
          </a:p>
          <a:p>
            <a:pPr marL="240030" lvl="2" indent="-514350">
              <a:buFont typeface="Arial" panose="020B0604020202020204" pitchFamily="34" charset="0"/>
              <a:buChar char="•"/>
            </a:pPr>
            <a:r>
              <a:rPr lang="en-US" altLang="en-US" sz="2800" dirty="0" smtClean="0">
                <a:solidFill>
                  <a:srgbClr val="000000"/>
                </a:solidFill>
                <a:latin typeface="+mj-lt"/>
              </a:rPr>
              <a:t>General Chemistry w/labs (CHEM 1A/1B or CHEM 3A/3B)</a:t>
            </a:r>
          </a:p>
          <a:p>
            <a:pPr marL="240030" lvl="2" indent="-514350">
              <a:buFont typeface="Arial" panose="020B0604020202020204" pitchFamily="34" charset="0"/>
              <a:buChar char="•"/>
            </a:pPr>
            <a:endParaRPr lang="en-US" altLang="en-US" sz="1050" dirty="0" smtClean="0">
              <a:solidFill>
                <a:srgbClr val="000000"/>
              </a:solidFill>
              <a:latin typeface="+mj-lt"/>
            </a:endParaRPr>
          </a:p>
          <a:p>
            <a:pPr marL="0" lvl="2" indent="0"/>
            <a:r>
              <a:rPr lang="en-US" altLang="en-US" sz="2800" dirty="0" smtClean="0">
                <a:solidFill>
                  <a:srgbClr val="000000"/>
                </a:solidFill>
                <a:latin typeface="+mj-lt"/>
              </a:rPr>
              <a:t>3 semester units or 4 quarter units each of the following</a:t>
            </a:r>
          </a:p>
          <a:p>
            <a:pPr marL="0" lvl="3" indent="-274320">
              <a:buFont typeface="Arial" panose="020B0604020202020204" pitchFamily="34" charset="0"/>
              <a:buChar char="•"/>
            </a:pPr>
            <a:r>
              <a:rPr lang="en-US" altLang="en-US" sz="2800" dirty="0" smtClean="0">
                <a:solidFill>
                  <a:srgbClr val="000000"/>
                </a:solidFill>
                <a:latin typeface="+mj-lt"/>
              </a:rPr>
              <a:t>General Microbiology w/lab (BIOL 20 or BIOL 120)</a:t>
            </a:r>
          </a:p>
          <a:p>
            <a:pPr marL="0" lvl="3" indent="-274320">
              <a:buFont typeface="Arial" panose="020B0604020202020204" pitchFamily="34" charset="0"/>
              <a:buChar char="•"/>
            </a:pPr>
            <a:r>
              <a:rPr lang="en-US" altLang="en-US" sz="2800" dirty="0" smtClean="0">
                <a:solidFill>
                  <a:srgbClr val="000000"/>
                </a:solidFill>
                <a:latin typeface="+mj-lt"/>
              </a:rPr>
              <a:t>Human Anatomy w/lab (BIOL 67A)</a:t>
            </a:r>
          </a:p>
          <a:p>
            <a:pPr marL="0" lvl="3" indent="-274320">
              <a:buFont typeface="Arial" panose="020B0604020202020204" pitchFamily="34" charset="0"/>
              <a:buChar char="•"/>
            </a:pPr>
            <a:r>
              <a:rPr lang="en-US" altLang="en-US" sz="2800" dirty="0" smtClean="0">
                <a:solidFill>
                  <a:srgbClr val="000000"/>
                </a:solidFill>
                <a:latin typeface="+mj-lt"/>
              </a:rPr>
              <a:t>Human Physiology w/lab (BIOL 67B)</a:t>
            </a:r>
          </a:p>
        </p:txBody>
      </p:sp>
    </p:spTree>
    <p:extLst>
      <p:ext uri="{BB962C8B-B14F-4D97-AF65-F5344CB8AC3E}">
        <p14:creationId xmlns:p14="http://schemas.microsoft.com/office/powerpoint/2010/main" val="547901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Box 4"/>
          <p:cNvSpPr txBox="1">
            <a:spLocks noChangeArrowheads="1"/>
          </p:cNvSpPr>
          <p:nvPr/>
        </p:nvSpPr>
        <p:spPr bwMode="auto">
          <a:xfrm>
            <a:off x="342900" y="990600"/>
            <a:ext cx="8458200" cy="3270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sz="2800" dirty="0" smtClean="0">
                <a:solidFill>
                  <a:srgbClr val="000000"/>
                </a:solidFill>
                <a:latin typeface="+mj-lt"/>
              </a:rPr>
              <a:t>2. Non-Sciences:</a:t>
            </a:r>
          </a:p>
          <a:p>
            <a:r>
              <a:rPr lang="en-US" altLang="en-US" sz="2800" dirty="0" smtClean="0">
                <a:solidFill>
                  <a:srgbClr val="000000"/>
                </a:solidFill>
              </a:rPr>
              <a:t>3 </a:t>
            </a:r>
            <a:r>
              <a:rPr lang="en-US" altLang="en-US" sz="2800" dirty="0">
                <a:solidFill>
                  <a:srgbClr val="000000"/>
                </a:solidFill>
              </a:rPr>
              <a:t>semester units or 4 quarter units each of the following</a:t>
            </a:r>
          </a:p>
          <a:p>
            <a:pPr indent="-274320">
              <a:buFont typeface="Arial" panose="020B0604020202020204" pitchFamily="34" charset="0"/>
              <a:buChar char="•"/>
            </a:pPr>
            <a:r>
              <a:rPr lang="en-US" altLang="en-US" sz="2800" dirty="0" smtClean="0">
                <a:solidFill>
                  <a:srgbClr val="000000"/>
                </a:solidFill>
                <a:latin typeface="+mj-lt"/>
              </a:rPr>
              <a:t>Statistics</a:t>
            </a:r>
          </a:p>
          <a:p>
            <a:pPr indent="-274320">
              <a:buFont typeface="Arial" panose="020B0604020202020204" pitchFamily="34" charset="0"/>
              <a:buChar char="•"/>
            </a:pPr>
            <a:r>
              <a:rPr lang="en-US" altLang="en-US" sz="2800" dirty="0" smtClean="0">
                <a:solidFill>
                  <a:srgbClr val="000000"/>
                </a:solidFill>
                <a:latin typeface="+mj-lt"/>
              </a:rPr>
              <a:t>Introductory/General Psychology</a:t>
            </a:r>
          </a:p>
          <a:p>
            <a:pPr indent="-274320">
              <a:buFont typeface="Arial" panose="020B0604020202020204" pitchFamily="34" charset="0"/>
              <a:buChar char="•"/>
            </a:pPr>
            <a:endParaRPr lang="en-US" altLang="en-US" sz="1050" b="1" dirty="0" smtClean="0">
              <a:solidFill>
                <a:srgbClr val="000000"/>
              </a:solidFill>
              <a:latin typeface="+mj-lt"/>
            </a:endParaRPr>
          </a:p>
          <a:p>
            <a:r>
              <a:rPr lang="en-US" altLang="en-US" sz="2800" b="1" dirty="0" smtClean="0">
                <a:solidFill>
                  <a:srgbClr val="000000"/>
                </a:solidFill>
                <a:latin typeface="+mj-lt"/>
              </a:rPr>
              <a:t>All </a:t>
            </a:r>
            <a:r>
              <a:rPr lang="en-US" altLang="en-US" sz="2800" b="1" dirty="0">
                <a:solidFill>
                  <a:srgbClr val="000000"/>
                </a:solidFill>
                <a:latin typeface="+mj-lt"/>
              </a:rPr>
              <a:t>pre-requisite courses must be completed with a “C” or </a:t>
            </a:r>
            <a:r>
              <a:rPr lang="en-US" altLang="en-US" sz="2800" b="1" dirty="0" smtClean="0">
                <a:solidFill>
                  <a:srgbClr val="000000"/>
                </a:solidFill>
                <a:latin typeface="+mj-lt"/>
              </a:rPr>
              <a:t>better and must be taken w/in 5 or 10 years of applying</a:t>
            </a:r>
            <a:endParaRPr lang="en-US" altLang="en-US" sz="2800" b="1" dirty="0">
              <a:solidFill>
                <a:srgbClr val="000000"/>
              </a:solidFill>
              <a:latin typeface="+mj-lt"/>
            </a:endParaRPr>
          </a:p>
        </p:txBody>
      </p:sp>
      <p:sp>
        <p:nvSpPr>
          <p:cNvPr id="4" name="TextBox 3"/>
          <p:cNvSpPr txBox="1">
            <a:spLocks noChangeArrowheads="1"/>
          </p:cNvSpPr>
          <p:nvPr/>
        </p:nvSpPr>
        <p:spPr bwMode="auto">
          <a:xfrm>
            <a:off x="3352800" y="152400"/>
            <a:ext cx="5791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4000" b="1" dirty="0" smtClean="0">
                <a:solidFill>
                  <a:srgbClr val="C00000"/>
                </a:solidFill>
                <a:latin typeface="+mj-lt"/>
              </a:rPr>
              <a:t>Pre-</a:t>
            </a:r>
            <a:r>
              <a:rPr lang="en-US" altLang="en-US" sz="4000" b="1" dirty="0" err="1" smtClean="0">
                <a:solidFill>
                  <a:srgbClr val="C00000"/>
                </a:solidFill>
                <a:latin typeface="+mj-lt"/>
              </a:rPr>
              <a:t>req’s</a:t>
            </a:r>
            <a:r>
              <a:rPr lang="en-US" altLang="en-US" sz="4000" b="1" dirty="0" smtClean="0">
                <a:solidFill>
                  <a:srgbClr val="C00000"/>
                </a:solidFill>
                <a:latin typeface="+mj-lt"/>
              </a:rPr>
              <a:t> </a:t>
            </a:r>
            <a:r>
              <a:rPr lang="en-US" altLang="en-US" sz="4000" b="1" dirty="0">
                <a:solidFill>
                  <a:srgbClr val="C00000"/>
                </a:solidFill>
                <a:latin typeface="+mj-lt"/>
              </a:rPr>
              <a:t>for </a:t>
            </a:r>
            <a:r>
              <a:rPr lang="en-US" altLang="en-US" sz="4000" b="1" dirty="0" smtClean="0">
                <a:solidFill>
                  <a:srgbClr val="C00000"/>
                </a:solidFill>
                <a:latin typeface="+mj-lt"/>
              </a:rPr>
              <a:t>PA</a:t>
            </a:r>
            <a:endParaRPr lang="en-US" altLang="en-US" sz="4000" b="1" dirty="0">
              <a:solidFill>
                <a:srgbClr val="C00000"/>
              </a:solidFill>
              <a:latin typeface="+mj-lt"/>
            </a:endParaRPr>
          </a:p>
        </p:txBody>
      </p:sp>
      <p:sp>
        <p:nvSpPr>
          <p:cNvPr id="2" name="Rectangle 1"/>
          <p:cNvSpPr/>
          <p:nvPr/>
        </p:nvSpPr>
        <p:spPr>
          <a:xfrm>
            <a:off x="342900" y="4338935"/>
            <a:ext cx="8458200" cy="461665"/>
          </a:xfrm>
          <a:prstGeom prst="rect">
            <a:avLst/>
          </a:prstGeom>
        </p:spPr>
        <p:txBody>
          <a:bodyPr wrap="square">
            <a:spAutoFit/>
          </a:bodyPr>
          <a:lstStyle/>
          <a:p>
            <a:r>
              <a:rPr lang="en-US" altLang="en-US" sz="2400" b="1" dirty="0" smtClean="0">
                <a:solidFill>
                  <a:srgbClr val="C00000"/>
                </a:solidFill>
              </a:rPr>
              <a:t>**There </a:t>
            </a:r>
            <a:r>
              <a:rPr lang="en-US" altLang="en-US" sz="2400" b="1" dirty="0">
                <a:solidFill>
                  <a:srgbClr val="C00000"/>
                </a:solidFill>
              </a:rPr>
              <a:t>may be additional </a:t>
            </a:r>
            <a:r>
              <a:rPr lang="en-US" altLang="en-US" sz="2400" b="1" dirty="0" smtClean="0">
                <a:solidFill>
                  <a:srgbClr val="C00000"/>
                </a:solidFill>
              </a:rPr>
              <a:t>requirements </a:t>
            </a:r>
            <a:r>
              <a:rPr lang="en-US" altLang="en-US" sz="2400" b="1" dirty="0">
                <a:solidFill>
                  <a:srgbClr val="C00000"/>
                </a:solidFill>
              </a:rPr>
              <a:t>depending on </a:t>
            </a:r>
            <a:r>
              <a:rPr lang="en-US" altLang="en-US" sz="2400" b="1" dirty="0" smtClean="0">
                <a:solidFill>
                  <a:srgbClr val="C00000"/>
                </a:solidFill>
              </a:rPr>
              <a:t>school**</a:t>
            </a:r>
            <a:endParaRPr lang="en-US" altLang="en-US" sz="2400" b="1" dirty="0">
              <a:solidFill>
                <a:srgbClr val="C00000"/>
              </a:solidFill>
            </a:endParaRPr>
          </a:p>
        </p:txBody>
      </p:sp>
      <p:sp>
        <p:nvSpPr>
          <p:cNvPr id="3" name="TextBox 2"/>
          <p:cNvSpPr txBox="1"/>
          <p:nvPr/>
        </p:nvSpPr>
        <p:spPr>
          <a:xfrm>
            <a:off x="528970" y="4709517"/>
            <a:ext cx="8305800" cy="1538883"/>
          </a:xfrm>
          <a:prstGeom prst="rect">
            <a:avLst/>
          </a:prstGeom>
          <a:noFill/>
        </p:spPr>
        <p:txBody>
          <a:bodyPr wrap="square" rtlCol="0">
            <a:spAutoFit/>
          </a:bodyPr>
          <a:lstStyle/>
          <a:p>
            <a:r>
              <a:rPr lang="en-US" sz="2000" dirty="0" smtClean="0"/>
              <a:t>1 year of Spanish</a:t>
            </a:r>
          </a:p>
          <a:p>
            <a:r>
              <a:rPr lang="en-US" sz="2000" dirty="0" smtClean="0"/>
              <a:t>1 year of Organic Chemistry</a:t>
            </a:r>
          </a:p>
          <a:p>
            <a:r>
              <a:rPr lang="en-US" sz="2000" dirty="0" smtClean="0"/>
              <a:t>1 semester of Cell Biology</a:t>
            </a:r>
          </a:p>
          <a:p>
            <a:endParaRPr lang="en-US" sz="1100" dirty="0"/>
          </a:p>
          <a:p>
            <a:r>
              <a:rPr lang="en-US" sz="2000" dirty="0" smtClean="0"/>
              <a:t>Check with each individual school to know what their required courses are.</a:t>
            </a:r>
            <a:endParaRPr lang="en-US" sz="2000" dirty="0"/>
          </a:p>
        </p:txBody>
      </p:sp>
    </p:spTree>
    <p:extLst>
      <p:ext uri="{BB962C8B-B14F-4D97-AF65-F5344CB8AC3E}">
        <p14:creationId xmlns:p14="http://schemas.microsoft.com/office/powerpoint/2010/main" val="522237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Box 4"/>
          <p:cNvSpPr txBox="1">
            <a:spLocks noChangeArrowheads="1"/>
          </p:cNvSpPr>
          <p:nvPr/>
        </p:nvSpPr>
        <p:spPr bwMode="auto">
          <a:xfrm>
            <a:off x="381000" y="1828800"/>
            <a:ext cx="84582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anose="020B0600070205080204" pitchFamily="34" charset="-128"/>
              </a:defRPr>
            </a:lvl1pPr>
            <a:lvl2pPr>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marL="274320" indent="-274320">
              <a:buFont typeface="Arial" panose="020B0604020202020204" pitchFamily="34" charset="0"/>
              <a:buChar char="•"/>
            </a:pPr>
            <a:r>
              <a:rPr lang="en-US" altLang="en-US" sz="2800" b="1" dirty="0" smtClean="0">
                <a:solidFill>
                  <a:srgbClr val="000000"/>
                </a:solidFill>
                <a:latin typeface="+mj-lt"/>
              </a:rPr>
              <a:t>GRE </a:t>
            </a:r>
            <a:r>
              <a:rPr lang="en-US" altLang="en-US" sz="2800" b="1" u="sng" dirty="0" smtClean="0">
                <a:solidFill>
                  <a:srgbClr val="000000"/>
                </a:solidFill>
                <a:latin typeface="+mj-lt"/>
              </a:rPr>
              <a:t>or</a:t>
            </a:r>
            <a:r>
              <a:rPr lang="en-US" altLang="en-US" sz="2800" b="1" dirty="0" smtClean="0">
                <a:solidFill>
                  <a:srgbClr val="000000"/>
                </a:solidFill>
                <a:latin typeface="+mj-lt"/>
              </a:rPr>
              <a:t> MCAT </a:t>
            </a:r>
            <a:r>
              <a:rPr lang="en-US" altLang="en-US" sz="2800" dirty="0" smtClean="0">
                <a:solidFill>
                  <a:srgbClr val="000000"/>
                </a:solidFill>
                <a:latin typeface="+mj-lt"/>
              </a:rPr>
              <a:t>– depends on school (taken w/in 5-years of application)</a:t>
            </a:r>
          </a:p>
          <a:p>
            <a:pPr marL="274320" indent="-274320">
              <a:buFont typeface="Arial" panose="020B0604020202020204" pitchFamily="34" charset="0"/>
              <a:buChar char="•"/>
            </a:pPr>
            <a:r>
              <a:rPr lang="en-US" altLang="en-US" sz="2800" b="1" dirty="0" smtClean="0">
                <a:solidFill>
                  <a:srgbClr val="000000"/>
                </a:solidFill>
                <a:latin typeface="+mj-lt"/>
              </a:rPr>
              <a:t>AP Credit </a:t>
            </a:r>
            <a:r>
              <a:rPr lang="en-US" altLang="en-US" sz="2800" dirty="0" smtClean="0">
                <a:solidFill>
                  <a:srgbClr val="000000"/>
                </a:solidFill>
                <a:latin typeface="+mj-lt"/>
              </a:rPr>
              <a:t>– depends on school</a:t>
            </a:r>
          </a:p>
          <a:p>
            <a:pPr marL="274320" indent="-274320">
              <a:buFont typeface="Arial" panose="020B0604020202020204" pitchFamily="34" charset="0"/>
              <a:buChar char="•"/>
            </a:pPr>
            <a:r>
              <a:rPr lang="en-US" altLang="en-US" sz="2800" b="1" dirty="0" smtClean="0">
                <a:solidFill>
                  <a:srgbClr val="000000"/>
                </a:solidFill>
                <a:latin typeface="+mj-lt"/>
              </a:rPr>
              <a:t>Clinical Experience </a:t>
            </a:r>
            <a:r>
              <a:rPr lang="en-US" altLang="en-US" sz="2800" dirty="0" smtClean="0">
                <a:solidFill>
                  <a:srgbClr val="000000"/>
                </a:solidFill>
                <a:latin typeface="+mj-lt"/>
              </a:rPr>
              <a:t>– amount depends on school. The more experience the better. Plan to have 2 years of experience</a:t>
            </a:r>
          </a:p>
          <a:p>
            <a:pPr marL="731520" lvl="1" indent="-274320">
              <a:buFont typeface="Arial" panose="020B0604020202020204" pitchFamily="34" charset="0"/>
              <a:buChar char="•"/>
            </a:pPr>
            <a:r>
              <a:rPr lang="en-US" altLang="en-US" sz="2800" dirty="0" smtClean="0">
                <a:solidFill>
                  <a:srgbClr val="000000"/>
                </a:solidFill>
                <a:latin typeface="+mj-lt"/>
              </a:rPr>
              <a:t>Examples: EMT, radiologic technician, nursing assistant, respiratory therapist, etc…</a:t>
            </a:r>
          </a:p>
          <a:p>
            <a:pPr marL="731520" lvl="1" indent="-274320">
              <a:buFont typeface="Arial" panose="020B0604020202020204" pitchFamily="34" charset="0"/>
              <a:buChar char="•"/>
            </a:pPr>
            <a:r>
              <a:rPr lang="en-US" altLang="en-US" sz="2800" dirty="0" smtClean="0">
                <a:solidFill>
                  <a:srgbClr val="000000"/>
                </a:solidFill>
                <a:latin typeface="+mj-lt"/>
              </a:rPr>
              <a:t>Hands-on experience</a:t>
            </a:r>
            <a:endParaRPr lang="en-US" altLang="en-US" sz="2800" dirty="0">
              <a:solidFill>
                <a:srgbClr val="000000"/>
              </a:solidFill>
              <a:latin typeface="+mj-lt"/>
            </a:endParaRPr>
          </a:p>
        </p:txBody>
      </p:sp>
      <p:sp>
        <p:nvSpPr>
          <p:cNvPr id="4" name="TextBox 3"/>
          <p:cNvSpPr txBox="1">
            <a:spLocks noChangeArrowheads="1"/>
          </p:cNvSpPr>
          <p:nvPr/>
        </p:nvSpPr>
        <p:spPr bwMode="auto">
          <a:xfrm>
            <a:off x="1714500" y="914400"/>
            <a:ext cx="5791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4000" b="1" dirty="0" smtClean="0">
                <a:solidFill>
                  <a:srgbClr val="C00000"/>
                </a:solidFill>
                <a:latin typeface="+mj-lt"/>
              </a:rPr>
              <a:t>Additional Pre-</a:t>
            </a:r>
            <a:r>
              <a:rPr lang="en-US" altLang="en-US" sz="4000" b="1" dirty="0" err="1" smtClean="0">
                <a:solidFill>
                  <a:srgbClr val="C00000"/>
                </a:solidFill>
                <a:latin typeface="+mj-lt"/>
              </a:rPr>
              <a:t>req’s</a:t>
            </a:r>
            <a:r>
              <a:rPr lang="en-US" altLang="en-US" sz="4000" b="1" dirty="0" smtClean="0">
                <a:solidFill>
                  <a:srgbClr val="C00000"/>
                </a:solidFill>
                <a:latin typeface="+mj-lt"/>
              </a:rPr>
              <a:t> </a:t>
            </a:r>
            <a:r>
              <a:rPr lang="en-US" altLang="en-US" sz="4000" b="1" dirty="0">
                <a:solidFill>
                  <a:srgbClr val="C00000"/>
                </a:solidFill>
                <a:latin typeface="+mj-lt"/>
              </a:rPr>
              <a:t>for </a:t>
            </a:r>
            <a:r>
              <a:rPr lang="en-US" altLang="en-US" sz="4000" b="1" dirty="0" smtClean="0">
                <a:solidFill>
                  <a:srgbClr val="C00000"/>
                </a:solidFill>
                <a:latin typeface="+mj-lt"/>
              </a:rPr>
              <a:t>PA</a:t>
            </a:r>
            <a:endParaRPr lang="en-US" altLang="en-US" sz="4000" b="1" dirty="0">
              <a:solidFill>
                <a:srgbClr val="C00000"/>
              </a:solidFill>
              <a:latin typeface="+mj-lt"/>
            </a:endParaRPr>
          </a:p>
        </p:txBody>
      </p:sp>
      <p:sp>
        <p:nvSpPr>
          <p:cNvPr id="5" name="TextBox 4"/>
          <p:cNvSpPr txBox="1"/>
          <p:nvPr/>
        </p:nvSpPr>
        <p:spPr>
          <a:xfrm>
            <a:off x="685800" y="5867400"/>
            <a:ext cx="7620000" cy="461665"/>
          </a:xfrm>
          <a:prstGeom prst="rect">
            <a:avLst/>
          </a:prstGeom>
          <a:noFill/>
        </p:spPr>
        <p:txBody>
          <a:bodyPr wrap="square" rtlCol="0">
            <a:spAutoFit/>
          </a:bodyPr>
          <a:lstStyle/>
          <a:p>
            <a:r>
              <a:rPr lang="en-US" sz="2400" b="1" dirty="0" smtClean="0">
                <a:solidFill>
                  <a:srgbClr val="C00000"/>
                </a:solidFill>
              </a:rPr>
              <a:t>Helpful website: www.thepalife.com</a:t>
            </a:r>
            <a:endParaRPr lang="en-US" sz="2400" b="1" dirty="0">
              <a:solidFill>
                <a:srgbClr val="C00000"/>
              </a:solidFill>
            </a:endParaRPr>
          </a:p>
        </p:txBody>
      </p:sp>
    </p:spTree>
    <p:extLst>
      <p:ext uri="{BB962C8B-B14F-4D97-AF65-F5344CB8AC3E}">
        <p14:creationId xmlns:p14="http://schemas.microsoft.com/office/powerpoint/2010/main" val="310628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3421</TotalTime>
  <Words>1106</Words>
  <Application>Microsoft Office PowerPoint</Application>
  <PresentationFormat>On-screen Show (4:3)</PresentationFormat>
  <Paragraphs>178</Paragraphs>
  <Slides>18</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ＭＳ Ｐゴシック</vt:lpstr>
      <vt:lpstr>Arial</vt:lpstr>
      <vt:lpstr>Calibri</vt:lpstr>
      <vt:lpstr>Copperplate Gothic Bold</vt:lpstr>
      <vt:lpstr>Times</vt:lpstr>
      <vt:lpstr>Office Theme</vt:lpstr>
      <vt:lpstr>Office Theme</vt:lpstr>
      <vt:lpstr> Pre-medical Studies at Fresno State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Fresno State Powerpoint Template</dc:title>
  <dc:creator>University Communications;Kevin Medeiros</dc:creator>
  <cp:lastModifiedBy>Larry Riley</cp:lastModifiedBy>
  <cp:revision>140</cp:revision>
  <dcterms:created xsi:type="dcterms:W3CDTF">2012-05-16T23:31:48Z</dcterms:created>
  <dcterms:modified xsi:type="dcterms:W3CDTF">2018-07-17T18:16:30Z</dcterms:modified>
</cp:coreProperties>
</file>