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387" r:id="rId3"/>
    <p:sldId id="336" r:id="rId4"/>
    <p:sldId id="370" r:id="rId5"/>
    <p:sldId id="357" r:id="rId6"/>
    <p:sldId id="358" r:id="rId7"/>
    <p:sldId id="374" r:id="rId8"/>
    <p:sldId id="375" r:id="rId9"/>
    <p:sldId id="376" r:id="rId10"/>
    <p:sldId id="377" r:id="rId11"/>
    <p:sldId id="372" r:id="rId12"/>
    <p:sldId id="371" r:id="rId13"/>
    <p:sldId id="380" r:id="rId14"/>
    <p:sldId id="379" r:id="rId15"/>
    <p:sldId id="373" r:id="rId16"/>
    <p:sldId id="378" r:id="rId17"/>
    <p:sldId id="383" r:id="rId18"/>
    <p:sldId id="381" r:id="rId19"/>
    <p:sldId id="384" r:id="rId20"/>
    <p:sldId id="385" r:id="rId21"/>
    <p:sldId id="3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105A"/>
    <a:srgbClr val="C41230"/>
    <a:srgbClr val="296FA7"/>
    <a:srgbClr val="2B6FA5"/>
    <a:srgbClr val="2D6FA3"/>
    <a:srgbClr val="3073A5"/>
    <a:srgbClr val="3174A6"/>
    <a:srgbClr val="2C74A6"/>
    <a:srgbClr val="2C72A6"/>
    <a:srgbClr val="317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87304" autoAdjust="0"/>
  </p:normalViewPr>
  <p:slideViewPr>
    <p:cSldViewPr>
      <p:cViewPr varScale="1">
        <p:scale>
          <a:sx n="69" d="100"/>
          <a:sy n="69" d="100"/>
        </p:scale>
        <p:origin x="1220" y="44"/>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8612"/>
    </p:cViewPr>
  </p:sorterViewPr>
  <p:notesViewPr>
    <p:cSldViewPr>
      <p:cViewPr varScale="1">
        <p:scale>
          <a:sx n="103" d="100"/>
          <a:sy n="103" d="100"/>
        </p:scale>
        <p:origin x="-443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5811AE-FA12-D44B-BD11-EFBAF0AA83AE}" type="datetimeFigureOut">
              <a:rPr lang="en-US" smtClean="0"/>
              <a:pPr/>
              <a:t>7/17/2018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3E5C63-3C5C-8640-866B-3214C5CCEFA6}" type="slidenum">
              <a:rPr lang="en-US" smtClean="0"/>
              <a:pPr/>
              <a:t>‹#›</a:t>
            </a:fld>
            <a:endParaRPr lang="en-US"/>
          </a:p>
        </p:txBody>
      </p:sp>
    </p:spTree>
    <p:extLst>
      <p:ext uri="{BB962C8B-B14F-4D97-AF65-F5344CB8AC3E}">
        <p14:creationId xmlns:p14="http://schemas.microsoft.com/office/powerpoint/2010/main" val="550705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8DC5B-9267-429A-854D-6DE55F7C2184}" type="datetimeFigureOut">
              <a:rPr lang="en-US" smtClean="0"/>
              <a:pPr/>
              <a:t>7/17/2018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B67CE-21F5-432D-9FED-D2DD7C89A76E}" type="slidenum">
              <a:rPr lang="en-US" smtClean="0"/>
              <a:pPr/>
              <a:t>‹#›</a:t>
            </a:fld>
            <a:endParaRPr lang="en-US"/>
          </a:p>
        </p:txBody>
      </p:sp>
    </p:spTree>
    <p:extLst>
      <p:ext uri="{BB962C8B-B14F-4D97-AF65-F5344CB8AC3E}">
        <p14:creationId xmlns:p14="http://schemas.microsoft.com/office/powerpoint/2010/main" val="242124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0B1D0-6120-F545-A301-613927DE4128}" type="slidenum">
              <a:rPr lang="en-US"/>
              <a:pPr/>
              <a:t>1</a:t>
            </a:fld>
            <a:endParaRPr lang="en-US"/>
          </a:p>
        </p:txBody>
      </p:sp>
      <p:sp>
        <p:nvSpPr>
          <p:cNvPr id="614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344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1"/>
            <a:ext cx="8229600" cy="1142999"/>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2667000"/>
            <a:ext cx="8229600" cy="34290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4" name="Slide Number Placeholder 5"/>
          <p:cNvSpPr>
            <a:spLocks noGrp="1"/>
          </p:cNvSpPr>
          <p:nvPr>
            <p:ph type="sldNum" sz="quarter" idx="4"/>
          </p:nvPr>
        </p:nvSpPr>
        <p:spPr>
          <a:xfrm>
            <a:off x="6553200" y="6356350"/>
            <a:ext cx="2133600" cy="365125"/>
          </a:xfrm>
          <a:prstGeom prst="rect">
            <a:avLst/>
          </a:prstGeom>
        </p:spPr>
        <p:txBody>
          <a:bodyPr vert="horz" lIns="0" tIns="45720" rIns="0" bIns="45720" rtlCol="0" anchor="ctr"/>
          <a:lstStyle>
            <a:lvl1pPr algn="r">
              <a:defRPr sz="800">
                <a:solidFill>
                  <a:srgbClr val="DD3B3B"/>
                </a:solidFill>
              </a:defRPr>
            </a:lvl1pPr>
          </a:lstStyle>
          <a:p>
            <a:fld id="{80C92BCB-CE5F-4D30-B380-9712AEBB36C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1"/>
            <a:ext cx="6019800" cy="48006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B5F84E2-B2B0-B844-8832-2A11625B7CF4}" type="datetimeFigureOut">
              <a:rPr lang="en-US" smtClean="0"/>
              <a:pPr/>
              <a:t>7/17/2018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BC1DB2-01AC-B441-9558-4E232BF153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599"/>
            <a:ext cx="8229600" cy="914401"/>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8229600" cy="3657599"/>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1"/>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1"/>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1"/>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57401"/>
            <a:ext cx="4040188"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57401"/>
            <a:ext cx="4041775"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838200"/>
          </a:xfrm>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990600"/>
          </a:xfrm>
        </p:spPr>
        <p:txBody>
          <a:bodyPr anchor="t"/>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295401"/>
            <a:ext cx="5111750" cy="4800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438401"/>
            <a:ext cx="3008313" cy="3657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80C92BCB-CE5F-4D30-B380-9712AEBB36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bg1"/>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95400"/>
            <a:ext cx="8229600" cy="1143000"/>
          </a:xfrm>
          <a:prstGeom prst="rect">
            <a:avLst/>
          </a:prstGeom>
        </p:spPr>
        <p:txBody>
          <a:bodyPr vert="horz" lIns="0" tIns="45720" rIns="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667000"/>
            <a:ext cx="8229600" cy="342900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0" tIns="45720" rIns="0" bIns="45720" rtlCol="0" anchor="ctr"/>
          <a:lstStyle>
            <a:lvl1pPr algn="r">
              <a:defRPr sz="800">
                <a:solidFill>
                  <a:schemeClr val="tx1"/>
                </a:solidFill>
              </a:defRPr>
            </a:lvl1pPr>
          </a:lstStyle>
          <a:p>
            <a:fld id="{80C92BCB-CE5F-4D30-B380-9712AEBB36CB}" type="slidenum">
              <a:rPr lang="en-US" smtClean="0"/>
              <a:pPr/>
              <a:t>‹#›</a:t>
            </a:fld>
            <a:endParaRPr lang="en-US" dirty="0"/>
          </a:p>
        </p:txBody>
      </p:sp>
      <p:sp>
        <p:nvSpPr>
          <p:cNvPr id="8" name="Date Placeholder 20"/>
          <p:cNvSpPr txBox="1">
            <a:spLocks/>
          </p:cNvSpPr>
          <p:nvPr userDrawn="1"/>
        </p:nvSpPr>
        <p:spPr>
          <a:xfrm>
            <a:off x="457200" y="6324600"/>
            <a:ext cx="5257800" cy="365125"/>
          </a:xfrm>
          <a:prstGeom prst="rect">
            <a:avLst/>
          </a:prstGeom>
        </p:spPr>
        <p:txBody>
          <a:bodyPr vert="horz" lIns="0" tIns="45720" rIns="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mn-lt"/>
                <a:ea typeface="+mn-ea"/>
                <a:cs typeface="+mn-cs"/>
              </a:rPr>
              <a:t>California State University, Fresno </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 Department of Biology</a:t>
            </a:r>
            <a:endParaRPr kumimoji="0" lang="en-US" sz="105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9" descr="fslogo-sanserif.jpg"/>
          <p:cNvPicPr>
            <a:picLocks noChangeAspect="1"/>
          </p:cNvPicPr>
          <p:nvPr userDrawn="1"/>
        </p:nvPicPr>
        <p:blipFill>
          <a:blip r:embed="rId13"/>
          <a:stretch>
            <a:fillRect/>
          </a:stretch>
        </p:blipFill>
        <p:spPr>
          <a:xfrm>
            <a:off x="381001" y="347017"/>
            <a:ext cx="2971799" cy="63592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bg1"/>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7" name="Date Placeholder 20"/>
          <p:cNvSpPr txBox="1">
            <a:spLocks/>
          </p:cNvSpPr>
          <p:nvPr userDrawn="1"/>
        </p:nvSpPr>
        <p:spPr>
          <a:xfrm>
            <a:off x="457200" y="6324600"/>
            <a:ext cx="4724400" cy="365125"/>
          </a:xfrm>
          <a:prstGeom prst="rect">
            <a:avLst/>
          </a:prstGeom>
        </p:spPr>
        <p:txBody>
          <a:bodyPr vert="horz" lIns="0" tIns="45720" rIns="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chemeClr val="tx1"/>
                </a:solidFill>
                <a:effectLst/>
                <a:uLnTx/>
                <a:uFillTx/>
                <a:latin typeface="+mn-lt"/>
                <a:ea typeface="+mn-ea"/>
                <a:cs typeface="+mn-cs"/>
              </a:rPr>
              <a:t>California State University, Fresno </a:t>
            </a:r>
            <a:r>
              <a:rPr kumimoji="0" lang="en-US" sz="1050" b="0" i="0" u="none" strike="noStrike" kern="1200" cap="none" spc="0" normalizeH="0" baseline="0" noProof="0" dirty="0" smtClean="0">
                <a:ln>
                  <a:noFill/>
                </a:ln>
                <a:solidFill>
                  <a:schemeClr val="tx1"/>
                </a:solidFill>
                <a:effectLst/>
                <a:uLnTx/>
                <a:uFillTx/>
                <a:latin typeface="+mn-lt"/>
                <a:ea typeface="+mn-ea"/>
                <a:cs typeface="+mn-cs"/>
              </a:rPr>
              <a:t>– Department of Biology</a:t>
            </a:r>
            <a:endParaRPr kumimoji="0" lang="en-US" sz="105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219200"/>
            <a:ext cx="7772400" cy="1828800"/>
          </a:xfrm>
          <a:noFill/>
          <a:ln/>
        </p:spPr>
        <p:txBody>
          <a:bodyPr lIns="92075" tIns="46038" rIns="92075" bIns="46038" anchor="b">
            <a:normAutofit fontScale="90000"/>
          </a:bodyPr>
          <a:lstStyle/>
          <a:p>
            <a:pPr algn="ctr"/>
            <a:r>
              <a:rPr lang="en-US" sz="4800" b="1" dirty="0">
                <a:solidFill>
                  <a:srgbClr val="C41230"/>
                </a:solidFill>
                <a:effectLst>
                  <a:outerShdw blurRad="38100" dist="38100" dir="2700000" algn="tl">
                    <a:srgbClr val="000000"/>
                  </a:outerShdw>
                </a:effectLst>
                <a:latin typeface="Copperplate Gothic Bold" charset="0"/>
              </a:rPr>
              <a:t/>
            </a:r>
            <a:br>
              <a:rPr lang="en-US" sz="4800" b="1" dirty="0">
                <a:solidFill>
                  <a:srgbClr val="C41230"/>
                </a:solidFill>
                <a:effectLst>
                  <a:outerShdw blurRad="38100" dist="38100" dir="2700000" algn="tl">
                    <a:srgbClr val="000000"/>
                  </a:outerShdw>
                </a:effectLst>
                <a:latin typeface="Copperplate Gothic Bold" charset="0"/>
              </a:rPr>
            </a:br>
            <a:r>
              <a:rPr lang="en-US" sz="4800" b="1" dirty="0">
                <a:solidFill>
                  <a:srgbClr val="C41230"/>
                </a:solidFill>
                <a:effectLst>
                  <a:outerShdw blurRad="38100" dist="38100" dir="2700000" algn="tl">
                    <a:srgbClr val="000000"/>
                  </a:outerShdw>
                </a:effectLst>
                <a:latin typeface="Copperplate Gothic Bold" charset="0"/>
              </a:rPr>
              <a:t>Pre-medical </a:t>
            </a:r>
            <a:r>
              <a:rPr lang="en-US" sz="4800" b="1" dirty="0" smtClean="0">
                <a:solidFill>
                  <a:srgbClr val="C41230"/>
                </a:solidFill>
                <a:effectLst>
                  <a:outerShdw blurRad="38100" dist="38100" dir="2700000" algn="tl">
                    <a:srgbClr val="000000"/>
                  </a:outerShdw>
                </a:effectLst>
                <a:latin typeface="Copperplate Gothic Bold" charset="0"/>
              </a:rPr>
              <a:t>Studies</a:t>
            </a:r>
            <a:br>
              <a:rPr lang="en-US" sz="4800" b="1" dirty="0" smtClean="0">
                <a:solidFill>
                  <a:srgbClr val="C41230"/>
                </a:solidFill>
                <a:effectLst>
                  <a:outerShdw blurRad="38100" dist="38100" dir="2700000" algn="tl">
                    <a:srgbClr val="000000"/>
                  </a:outerShdw>
                </a:effectLst>
                <a:latin typeface="Copperplate Gothic Bold" charset="0"/>
              </a:rPr>
            </a:br>
            <a:r>
              <a:rPr lang="en-US" sz="2700" b="1" dirty="0" smtClean="0">
                <a:solidFill>
                  <a:srgbClr val="C41230"/>
                </a:solidFill>
                <a:effectLst>
                  <a:outerShdw blurRad="38100" dist="38100" dir="2700000" algn="tl">
                    <a:srgbClr val="000000"/>
                  </a:outerShdw>
                </a:effectLst>
                <a:latin typeface="Copperplate Gothic Bold" charset="0"/>
              </a:rPr>
              <a:t>at</a:t>
            </a:r>
            <a:r>
              <a:rPr lang="en-US" sz="4800" b="1" dirty="0" smtClean="0">
                <a:solidFill>
                  <a:srgbClr val="C41230"/>
                </a:solidFill>
                <a:effectLst>
                  <a:outerShdw blurRad="38100" dist="38100" dir="2700000" algn="tl">
                    <a:srgbClr val="000000"/>
                  </a:outerShdw>
                </a:effectLst>
                <a:latin typeface="Copperplate Gothic Bold" charset="0"/>
              </a:rPr>
              <a:t/>
            </a:r>
            <a:br>
              <a:rPr lang="en-US" sz="4800" b="1" dirty="0" smtClean="0">
                <a:solidFill>
                  <a:srgbClr val="C41230"/>
                </a:solidFill>
                <a:effectLst>
                  <a:outerShdw blurRad="38100" dist="38100" dir="2700000" algn="tl">
                    <a:srgbClr val="000000"/>
                  </a:outerShdw>
                </a:effectLst>
                <a:latin typeface="Copperplate Gothic Bold" charset="0"/>
              </a:rPr>
            </a:br>
            <a:r>
              <a:rPr lang="en-US" sz="4800" b="1" dirty="0" smtClean="0">
                <a:solidFill>
                  <a:srgbClr val="C41230"/>
                </a:solidFill>
                <a:effectLst>
                  <a:outerShdw blurRad="38100" dist="38100" dir="2700000" algn="tl">
                    <a:srgbClr val="000000"/>
                  </a:outerShdw>
                </a:effectLst>
                <a:latin typeface="Copperplate Gothic Bold" charset="0"/>
              </a:rPr>
              <a:t>Fresno </a:t>
            </a:r>
            <a:r>
              <a:rPr lang="en-US" sz="4800" b="1" dirty="0">
                <a:solidFill>
                  <a:srgbClr val="C41230"/>
                </a:solidFill>
                <a:effectLst>
                  <a:outerShdw blurRad="38100" dist="38100" dir="2700000" algn="tl">
                    <a:srgbClr val="000000"/>
                  </a:outerShdw>
                </a:effectLst>
                <a:latin typeface="Copperplate Gothic Bold" charset="0"/>
              </a:rPr>
              <a:t>State </a:t>
            </a:r>
          </a:p>
        </p:txBody>
      </p:sp>
      <p:sp>
        <p:nvSpPr>
          <p:cNvPr id="7" name="Subtitle 2"/>
          <p:cNvSpPr txBox="1">
            <a:spLocks/>
          </p:cNvSpPr>
          <p:nvPr/>
        </p:nvSpPr>
        <p:spPr>
          <a:xfrm>
            <a:off x="1524000" y="3200400"/>
            <a:ext cx="7386632" cy="2286000"/>
          </a:xfrm>
          <a:prstGeom prst="rect">
            <a:avLst/>
          </a:prstGeom>
        </p:spPr>
        <p:txBody>
          <a:bodyPr vert="horz" lIns="0" tIns="45720" rIns="0" bIns="45720" rtlCol="0">
            <a:noAutofit/>
          </a:bodyPr>
          <a:lstStyle>
            <a:lvl1pPr marL="0" indent="0" algn="l" defTabSz="914400" rtl="0" eaLnBrk="1" latinLnBrk="0" hangingPunct="1">
              <a:spcBef>
                <a:spcPct val="20000"/>
              </a:spcBef>
              <a:buFont typeface="Arial" pitchFamily="34" charset="0"/>
              <a:buNone/>
              <a:defRPr sz="320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b="1" dirty="0" smtClean="0">
                <a:solidFill>
                  <a:srgbClr val="376092"/>
                </a:solidFill>
              </a:rPr>
              <a:t>Larry G. Riley, MSc, PhD</a:t>
            </a:r>
          </a:p>
          <a:p>
            <a:pPr algn="r">
              <a:spcBef>
                <a:spcPts val="0"/>
              </a:spcBef>
            </a:pPr>
            <a:r>
              <a:rPr lang="en-US" sz="1800" dirty="0" smtClean="0">
                <a:solidFill>
                  <a:srgbClr val="376092"/>
                </a:solidFill>
              </a:rPr>
              <a:t>Professor – Comparative Endocrinology</a:t>
            </a:r>
          </a:p>
          <a:p>
            <a:pPr algn="r">
              <a:spcBef>
                <a:spcPts val="0"/>
              </a:spcBef>
            </a:pPr>
            <a:r>
              <a:rPr lang="en-US" sz="1800" dirty="0" smtClean="0">
                <a:solidFill>
                  <a:srgbClr val="376092"/>
                </a:solidFill>
              </a:rPr>
              <a:t>Pre-Med Advisor</a:t>
            </a:r>
          </a:p>
          <a:p>
            <a:pPr algn="r">
              <a:spcBef>
                <a:spcPts val="0"/>
              </a:spcBef>
            </a:pPr>
            <a:r>
              <a:rPr lang="en-US" sz="1800" dirty="0" smtClean="0">
                <a:solidFill>
                  <a:srgbClr val="376092"/>
                </a:solidFill>
              </a:rPr>
              <a:t>Biology Department</a:t>
            </a:r>
          </a:p>
          <a:p>
            <a:pPr algn="r">
              <a:spcBef>
                <a:spcPts val="0"/>
              </a:spcBef>
            </a:pPr>
            <a:r>
              <a:rPr lang="en-US" sz="1800" dirty="0" smtClean="0">
                <a:solidFill>
                  <a:srgbClr val="376092"/>
                </a:solidFill>
              </a:rPr>
              <a:t>California State University, Fresno</a:t>
            </a:r>
          </a:p>
          <a:p>
            <a:pPr algn="r">
              <a:spcBef>
                <a:spcPts val="0"/>
              </a:spcBef>
            </a:pPr>
            <a:r>
              <a:rPr lang="en-US" sz="1800" dirty="0" smtClean="0">
                <a:solidFill>
                  <a:srgbClr val="376092"/>
                </a:solidFill>
              </a:rPr>
              <a:t>Science 1, room 212</a:t>
            </a:r>
          </a:p>
          <a:p>
            <a:pPr algn="r">
              <a:spcBef>
                <a:spcPts val="0"/>
              </a:spcBef>
            </a:pPr>
            <a:r>
              <a:rPr lang="en-US" sz="1800" dirty="0" smtClean="0">
                <a:solidFill>
                  <a:srgbClr val="376092"/>
                </a:solidFill>
              </a:rPr>
              <a:t>lriley@csufresno.edu</a:t>
            </a:r>
          </a:p>
          <a:p>
            <a:pPr algn="r"/>
            <a:endParaRPr lang="en-US" sz="600" dirty="0" smtClean="0">
              <a:solidFill>
                <a:srgbClr val="376092"/>
              </a:solidFill>
            </a:endParaRPr>
          </a:p>
        </p:txBody>
      </p:sp>
      <p:sp>
        <p:nvSpPr>
          <p:cNvPr id="2" name="Rectangle 1"/>
          <p:cNvSpPr/>
          <p:nvPr/>
        </p:nvSpPr>
        <p:spPr>
          <a:xfrm>
            <a:off x="4724400" y="5638800"/>
            <a:ext cx="3941042" cy="646331"/>
          </a:xfrm>
          <a:prstGeom prst="rect">
            <a:avLst/>
          </a:prstGeom>
        </p:spPr>
        <p:txBody>
          <a:bodyPr wrap="square">
            <a:spAutoFit/>
          </a:bodyPr>
          <a:lstStyle/>
          <a:p>
            <a:pPr algn="r"/>
            <a:r>
              <a:rPr lang="en-US" altLang="en-US" dirty="0">
                <a:ea typeface="ＭＳ Ｐゴシック" panose="020B0600070205080204" pitchFamily="34" charset="-128"/>
              </a:rPr>
              <a:t>Appointments are made with the Biology department @ 278-2001</a:t>
            </a:r>
          </a:p>
        </p:txBody>
      </p:sp>
    </p:spTree>
    <p:extLst>
      <p:ext uri="{BB962C8B-B14F-4D97-AF65-F5344CB8AC3E}">
        <p14:creationId xmlns:p14="http://schemas.microsoft.com/office/powerpoint/2010/main" val="31237673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Work &amp; Volunteering </a:t>
            </a:r>
          </a:p>
        </p:txBody>
      </p:sp>
      <p:sp>
        <p:nvSpPr>
          <p:cNvPr id="13315" name="Rectangle 3"/>
          <p:cNvSpPr>
            <a:spLocks noGrp="1" noChangeArrowheads="1"/>
          </p:cNvSpPr>
          <p:nvPr>
            <p:ph type="body" idx="1"/>
          </p:nvPr>
        </p:nvSpPr>
        <p:spPr bwMode="auto">
          <a:xfrm>
            <a:off x="76200" y="838200"/>
            <a:ext cx="89916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altLang="en-US" dirty="0" smtClean="0">
                <a:ea typeface="ＭＳ Ｐゴシック" panose="020B0600070205080204" pitchFamily="34" charset="-128"/>
              </a:rPr>
              <a:t>Medical school admissions understand that many students need to work out side of going to school.</a:t>
            </a:r>
          </a:p>
          <a:p>
            <a:pPr>
              <a:lnSpc>
                <a:spcPct val="90000"/>
              </a:lnSpc>
            </a:pPr>
            <a:r>
              <a:rPr lang="en-US" altLang="en-US" dirty="0" smtClean="0">
                <a:ea typeface="ＭＳ Ｐゴシック" panose="020B0600070205080204" pitchFamily="34" charset="-128"/>
              </a:rPr>
              <a:t>You can still demonstrate leadership skills, compassion, ethical responsibility, etc…</a:t>
            </a:r>
          </a:p>
          <a:p>
            <a:pPr>
              <a:lnSpc>
                <a:spcPct val="90000"/>
              </a:lnSpc>
            </a:pPr>
            <a:r>
              <a:rPr lang="en-US" altLang="en-US" dirty="0" smtClean="0">
                <a:ea typeface="ＭＳ Ｐゴシック" panose="020B0600070205080204" pitchFamily="34" charset="-128"/>
              </a:rPr>
              <a:t>Your job</a:t>
            </a:r>
          </a:p>
          <a:p>
            <a:pPr>
              <a:lnSpc>
                <a:spcPct val="90000"/>
              </a:lnSpc>
            </a:pPr>
            <a:r>
              <a:rPr lang="en-US" altLang="en-US" dirty="0" smtClean="0">
                <a:ea typeface="ＭＳ Ｐゴシック" panose="020B0600070205080204" pitchFamily="34" charset="-128"/>
              </a:rPr>
              <a:t>Volunteering </a:t>
            </a:r>
          </a:p>
          <a:p>
            <a:pPr lvl="1">
              <a:lnSpc>
                <a:spcPct val="90000"/>
              </a:lnSpc>
              <a:buFont typeface="Arial" panose="020B0604020202020204" pitchFamily="34" charset="0"/>
              <a:buChar char="•"/>
            </a:pPr>
            <a:r>
              <a:rPr lang="en-US" altLang="en-US" dirty="0" smtClean="0">
                <a:ea typeface="ＭＳ Ｐゴシック" panose="020B0600070205080204" pitchFamily="34" charset="-128"/>
              </a:rPr>
              <a:t>Great way to further demonstrate those qualities</a:t>
            </a:r>
          </a:p>
          <a:p>
            <a:pPr lvl="1">
              <a:lnSpc>
                <a:spcPct val="90000"/>
              </a:lnSpc>
              <a:buFont typeface="Arial" panose="020B0604020202020204" pitchFamily="34" charset="0"/>
              <a:buChar char="•"/>
            </a:pPr>
            <a:r>
              <a:rPr lang="en-US" altLang="en-US" dirty="0" smtClean="0">
                <a:ea typeface="ＭＳ Ｐゴシック" panose="020B0600070205080204" pitchFamily="34" charset="-128"/>
              </a:rPr>
              <a:t>Shows that you are a well-rounded individual</a:t>
            </a:r>
          </a:p>
          <a:p>
            <a:pPr lvl="1">
              <a:lnSpc>
                <a:spcPct val="90000"/>
              </a:lnSpc>
              <a:buFont typeface="Arial" panose="020B0604020202020204" pitchFamily="34" charset="0"/>
              <a:buChar char="•"/>
            </a:pPr>
            <a:r>
              <a:rPr lang="en-US" altLang="en-US" dirty="0" smtClean="0">
                <a:ea typeface="ＭＳ Ｐゴシック" panose="020B0600070205080204" pitchFamily="34" charset="-128"/>
              </a:rPr>
              <a:t>Best if this activity has nothing to do with health-care</a:t>
            </a:r>
          </a:p>
          <a:p>
            <a:pPr lvl="2">
              <a:lnSpc>
                <a:spcPct val="90000"/>
              </a:lnSpc>
              <a:buFont typeface="Arial" panose="020B0604020202020204" pitchFamily="34" charset="0"/>
              <a:buChar char="•"/>
            </a:pPr>
            <a:r>
              <a:rPr lang="en-US" altLang="en-US" sz="2800" dirty="0" smtClean="0">
                <a:ea typeface="ＭＳ Ｐゴシック" panose="020B0600070205080204" pitchFamily="34" charset="-128"/>
              </a:rPr>
              <a:t>Do something that you like</a:t>
            </a:r>
            <a:endParaRPr lang="en-US" altLang="en-US" sz="2800" dirty="0">
              <a:ea typeface="ＭＳ Ｐゴシック" panose="020B0600070205080204" pitchFamily="34" charset="-128"/>
            </a:endParaRPr>
          </a:p>
          <a:p>
            <a:pPr lvl="1">
              <a:lnSpc>
                <a:spcPct val="90000"/>
              </a:lnSpc>
              <a:buFont typeface="Arial" panose="020B0604020202020204" pitchFamily="34" charset="0"/>
              <a:buChar char="•"/>
            </a:pPr>
            <a:r>
              <a:rPr lang="en-US" altLang="en-US" dirty="0" smtClean="0">
                <a:ea typeface="ＭＳ Ｐゴシック" panose="020B0600070205080204" pitchFamily="34" charset="-128"/>
              </a:rPr>
              <a:t>Great source for a letter of evaluation</a:t>
            </a:r>
          </a:p>
        </p:txBody>
      </p:sp>
    </p:spTree>
    <p:extLst>
      <p:ext uri="{BB962C8B-B14F-4D97-AF65-F5344CB8AC3E}">
        <p14:creationId xmlns:p14="http://schemas.microsoft.com/office/powerpoint/2010/main" val="730679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315">
                                            <p:txEl>
                                              <p:pRg st="4" end="4"/>
                                            </p:txEl>
                                          </p:spTgt>
                                        </p:tgtEl>
                                        <p:attrNameLst>
                                          <p:attrName>style.visibility</p:attrName>
                                        </p:attrNameLst>
                                      </p:cBhvr>
                                      <p:to>
                                        <p:strVal val="visible"/>
                                      </p:to>
                                    </p:set>
                                    <p:anim calcmode="lin" valueType="num">
                                      <p:cBhvr additive="base">
                                        <p:cTn id="29"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315">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3315">
                                            <p:txEl>
                                              <p:pRg st="5" end="5"/>
                                            </p:txEl>
                                          </p:spTgt>
                                        </p:tgtEl>
                                        <p:attrNameLst>
                                          <p:attrName>style.visibility</p:attrName>
                                        </p:attrNameLst>
                                      </p:cBhvr>
                                      <p:to>
                                        <p:strVal val="visible"/>
                                      </p:to>
                                    </p:set>
                                    <p:anim calcmode="lin" valueType="num">
                                      <p:cBhvr additive="base">
                                        <p:cTn id="33"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3315">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 calcmode="lin" valueType="num">
                                      <p:cBhvr additive="base">
                                        <p:cTn id="37" dur="500" fill="hold"/>
                                        <p:tgtEl>
                                          <p:spTgt spid="1331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3315">
                                            <p:txEl>
                                              <p:pRg st="7" end="7"/>
                                            </p:txEl>
                                          </p:spTgt>
                                        </p:tgtEl>
                                        <p:attrNameLst>
                                          <p:attrName>style.visibility</p:attrName>
                                        </p:attrNameLst>
                                      </p:cBhvr>
                                      <p:to>
                                        <p:strVal val="visible"/>
                                      </p:to>
                                    </p:set>
                                    <p:anim calcmode="lin" valueType="num">
                                      <p:cBhvr additive="base">
                                        <p:cTn id="41" dur="500" fill="hold"/>
                                        <p:tgtEl>
                                          <p:spTgt spid="13315">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3315">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3315">
                                            <p:txEl>
                                              <p:pRg st="8" end="8"/>
                                            </p:txEl>
                                          </p:spTgt>
                                        </p:tgtEl>
                                        <p:attrNameLst>
                                          <p:attrName>style.visibility</p:attrName>
                                        </p:attrNameLst>
                                      </p:cBhvr>
                                      <p:to>
                                        <p:strVal val="visible"/>
                                      </p:to>
                                    </p:set>
                                    <p:anim calcmode="lin" valueType="num">
                                      <p:cBhvr additive="base">
                                        <p:cTn id="45" dur="500" fill="hold"/>
                                        <p:tgtEl>
                                          <p:spTgt spid="13315">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33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Letters of Evaluation</a:t>
            </a:r>
          </a:p>
        </p:txBody>
      </p:sp>
      <p:sp>
        <p:nvSpPr>
          <p:cNvPr id="13315" name="Rectangle 3"/>
          <p:cNvSpPr>
            <a:spLocks noGrp="1" noChangeArrowheads="1"/>
          </p:cNvSpPr>
          <p:nvPr>
            <p:ph type="body" idx="1"/>
          </p:nvPr>
        </p:nvSpPr>
        <p:spPr bwMode="auto">
          <a:xfrm>
            <a:off x="76200" y="1066800"/>
            <a:ext cx="8991600" cy="52255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altLang="en-US" dirty="0" smtClean="0">
                <a:ea typeface="ＭＳ Ｐゴシック" panose="020B0600070205080204" pitchFamily="34" charset="-128"/>
              </a:rPr>
              <a:t>Suggested: Two science faculty, maybe one non-science faculty, and one or two others</a:t>
            </a:r>
          </a:p>
          <a:p>
            <a:pPr>
              <a:lnSpc>
                <a:spcPct val="90000"/>
              </a:lnSpc>
            </a:pPr>
            <a:r>
              <a:rPr lang="en-US" altLang="en-US" dirty="0" smtClean="0">
                <a:ea typeface="ＭＳ Ｐゴシック" panose="020B0600070205080204" pitchFamily="34" charset="-128"/>
              </a:rPr>
              <a:t>Doing research with a professor helps him/her get to know you and write a more credible, personal letter</a:t>
            </a:r>
          </a:p>
          <a:p>
            <a:pPr>
              <a:lnSpc>
                <a:spcPct val="90000"/>
              </a:lnSpc>
            </a:pPr>
            <a:r>
              <a:rPr lang="en-US" altLang="en-US" dirty="0" smtClean="0">
                <a:ea typeface="ＭＳ Ｐゴシック" panose="020B0600070205080204" pitchFamily="34" charset="-128"/>
              </a:rPr>
              <a:t>Doctor or supervisor in charge of your clinical experience, volunteer, or job are good people for letters of evaluation</a:t>
            </a:r>
          </a:p>
          <a:p>
            <a:pPr>
              <a:lnSpc>
                <a:spcPct val="90000"/>
              </a:lnSpc>
            </a:pPr>
            <a:r>
              <a:rPr lang="en-US" altLang="en-US" b="1" u="sng" dirty="0" smtClean="0">
                <a:ea typeface="ＭＳ Ｐゴシック" panose="020B0600070205080204" pitchFamily="34" charset="-128"/>
              </a:rPr>
              <a:t>AVOID</a:t>
            </a:r>
            <a:r>
              <a:rPr lang="en-US" altLang="en-US" dirty="0" smtClean="0">
                <a:ea typeface="ＭＳ Ｐゴシック" panose="020B0600070205080204" pitchFamily="34" charset="-128"/>
              </a:rPr>
              <a:t> letters from family members, friends of family, doctors that are friends, and clergy </a:t>
            </a:r>
          </a:p>
        </p:txBody>
      </p:sp>
      <p:sp>
        <p:nvSpPr>
          <p:cNvPr id="4" name="TextBox 3"/>
          <p:cNvSpPr txBox="1"/>
          <p:nvPr/>
        </p:nvSpPr>
        <p:spPr>
          <a:xfrm>
            <a:off x="7010400" y="6292334"/>
            <a:ext cx="1885003" cy="369332"/>
          </a:xfrm>
          <a:prstGeom prst="rect">
            <a:avLst/>
          </a:prstGeom>
          <a:noFill/>
        </p:spPr>
        <p:txBody>
          <a:bodyPr wrap="none" rtlCol="0">
            <a:spAutoFit/>
          </a:bodyPr>
          <a:lstStyle/>
          <a:p>
            <a:r>
              <a:rPr lang="en-US" dirty="0" smtClean="0"/>
              <a:t>www.usnews.com</a:t>
            </a:r>
            <a:endParaRPr lang="en-US" dirty="0"/>
          </a:p>
        </p:txBody>
      </p:sp>
    </p:spTree>
    <p:extLst>
      <p:ext uri="{BB962C8B-B14F-4D97-AF65-F5344CB8AC3E}">
        <p14:creationId xmlns:p14="http://schemas.microsoft.com/office/powerpoint/2010/main" val="256090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Letters of Evaluation</a:t>
            </a:r>
          </a:p>
        </p:txBody>
      </p:sp>
      <p:sp>
        <p:nvSpPr>
          <p:cNvPr id="13315" name="Rectangle 3"/>
          <p:cNvSpPr>
            <a:spLocks noGrp="1" noChangeArrowheads="1"/>
          </p:cNvSpPr>
          <p:nvPr>
            <p:ph type="body" idx="1"/>
          </p:nvPr>
        </p:nvSpPr>
        <p:spPr bwMode="auto">
          <a:xfrm>
            <a:off x="457200" y="1219200"/>
            <a:ext cx="7467600" cy="236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altLang="en-US" dirty="0" smtClean="0">
                <a:ea typeface="ＭＳ Ｐゴシック" panose="020B0600070205080204" pitchFamily="34" charset="-128"/>
              </a:rPr>
              <a:t>How many letters should I get?</a:t>
            </a:r>
          </a:p>
          <a:p>
            <a:pPr lvl="1">
              <a:lnSpc>
                <a:spcPct val="90000"/>
              </a:lnSpc>
            </a:pPr>
            <a:r>
              <a:rPr lang="en-US" altLang="en-US" dirty="0" smtClean="0">
                <a:ea typeface="ＭＳ Ｐゴシック" panose="020B0600070205080204" pitchFamily="34" charset="-128"/>
              </a:rPr>
              <a:t>Varies across medical schools</a:t>
            </a:r>
          </a:p>
          <a:p>
            <a:pPr lvl="2">
              <a:lnSpc>
                <a:spcPct val="90000"/>
              </a:lnSpc>
            </a:pPr>
            <a:r>
              <a:rPr lang="en-US" altLang="en-US" dirty="0" smtClean="0">
                <a:ea typeface="ＭＳ Ｐゴシック" panose="020B0600070205080204" pitchFamily="34" charset="-128"/>
              </a:rPr>
              <a:t>Boston University: min. 0; max. 6</a:t>
            </a:r>
          </a:p>
          <a:p>
            <a:pPr lvl="2">
              <a:lnSpc>
                <a:spcPct val="90000"/>
              </a:lnSpc>
            </a:pPr>
            <a:r>
              <a:rPr lang="en-US" altLang="en-US" dirty="0" smtClean="0">
                <a:ea typeface="ＭＳ Ｐゴシック" panose="020B0600070205080204" pitchFamily="34" charset="-128"/>
              </a:rPr>
              <a:t>UC Davis: min. 3; max. 6</a:t>
            </a:r>
          </a:p>
          <a:p>
            <a:pPr lvl="2">
              <a:lnSpc>
                <a:spcPct val="90000"/>
              </a:lnSpc>
            </a:pPr>
            <a:r>
              <a:rPr lang="en-US" altLang="en-US" dirty="0" smtClean="0">
                <a:ea typeface="ＭＳ Ｐゴシック" panose="020B0600070205080204" pitchFamily="34" charset="-128"/>
              </a:rPr>
              <a:t>Chicago Medical School: min. 3; max. 3</a:t>
            </a:r>
          </a:p>
        </p:txBody>
      </p:sp>
      <p:sp>
        <p:nvSpPr>
          <p:cNvPr id="4" name="TextBox 3"/>
          <p:cNvSpPr txBox="1"/>
          <p:nvPr/>
        </p:nvSpPr>
        <p:spPr>
          <a:xfrm>
            <a:off x="7010400" y="6292334"/>
            <a:ext cx="2209387" cy="369332"/>
          </a:xfrm>
          <a:prstGeom prst="rect">
            <a:avLst/>
          </a:prstGeom>
          <a:noFill/>
        </p:spPr>
        <p:txBody>
          <a:bodyPr wrap="none" rtlCol="0">
            <a:spAutoFit/>
          </a:bodyPr>
          <a:lstStyle/>
          <a:p>
            <a:r>
              <a:rPr lang="en-US" dirty="0" smtClean="0"/>
              <a:t>www. aamc.org/</a:t>
            </a:r>
            <a:r>
              <a:rPr lang="en-US" dirty="0" err="1" smtClean="0"/>
              <a:t>msar</a:t>
            </a:r>
            <a:endParaRPr lang="en-US" dirty="0"/>
          </a:p>
        </p:txBody>
      </p:sp>
    </p:spTree>
    <p:extLst>
      <p:ext uri="{BB962C8B-B14F-4D97-AF65-F5344CB8AC3E}">
        <p14:creationId xmlns:p14="http://schemas.microsoft.com/office/powerpoint/2010/main" val="2883729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 calcmode="lin" valueType="num">
                                      <p:cBhvr additive="base">
                                        <p:cTn id="23"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Letters of Evaluation</a:t>
            </a:r>
          </a:p>
        </p:txBody>
      </p:sp>
      <p:sp>
        <p:nvSpPr>
          <p:cNvPr id="13315" name="Rectangle 3"/>
          <p:cNvSpPr>
            <a:spLocks noGrp="1" noChangeArrowheads="1"/>
          </p:cNvSpPr>
          <p:nvPr>
            <p:ph type="body" idx="1"/>
          </p:nvPr>
        </p:nvSpPr>
        <p:spPr bwMode="auto">
          <a:xfrm>
            <a:off x="76200" y="762000"/>
            <a:ext cx="89916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0" indent="0" algn="ctr">
              <a:lnSpc>
                <a:spcPct val="90000"/>
              </a:lnSpc>
              <a:buNone/>
            </a:pPr>
            <a:r>
              <a:rPr lang="en-US" altLang="en-US" sz="2400" b="1" i="1" u="sng" dirty="0" smtClean="0">
                <a:ea typeface="ＭＳ Ｐゴシック" panose="020B0600070205080204" pitchFamily="34" charset="-128"/>
              </a:rPr>
              <a:t>Tips for getting the best letters of evaluation</a:t>
            </a:r>
          </a:p>
          <a:p>
            <a:pPr marL="514350" indent="-514350">
              <a:lnSpc>
                <a:spcPct val="90000"/>
              </a:lnSpc>
              <a:buFont typeface="+mj-lt"/>
              <a:buAutoNum type="arabicPeriod"/>
            </a:pPr>
            <a:r>
              <a:rPr lang="en-US" altLang="en-US" sz="2400" b="1" dirty="0" smtClean="0">
                <a:ea typeface="ＭＳ Ｐゴシック" panose="020B0600070205080204" pitchFamily="34" charset="-128"/>
              </a:rPr>
              <a:t>Choose wisely</a:t>
            </a:r>
          </a:p>
          <a:p>
            <a:pPr marL="914400" lvl="1" indent="-514350">
              <a:lnSpc>
                <a:spcPct val="90000"/>
              </a:lnSpc>
              <a:buFont typeface="+mj-lt"/>
              <a:buAutoNum type="alphaLcPeriod"/>
            </a:pPr>
            <a:r>
              <a:rPr lang="en-US" altLang="en-US" sz="2000" dirty="0" smtClean="0">
                <a:ea typeface="ＭＳ Ｐゴシック" panose="020B0600070205080204" pitchFamily="34" charset="-128"/>
              </a:rPr>
              <a:t>Come from someone who can objectively comment on your potential as a medical student</a:t>
            </a:r>
          </a:p>
          <a:p>
            <a:pPr marL="914400" lvl="1" indent="-514350">
              <a:lnSpc>
                <a:spcPct val="90000"/>
              </a:lnSpc>
              <a:buFont typeface="+mj-lt"/>
              <a:buAutoNum type="alphaLcPeriod"/>
            </a:pPr>
            <a:r>
              <a:rPr lang="en-US" altLang="en-US" sz="2000" dirty="0" smtClean="0">
                <a:ea typeface="ＭＳ Ｐゴシック" panose="020B0600070205080204" pitchFamily="34" charset="-128"/>
              </a:rPr>
              <a:t>Someone who knows you well</a:t>
            </a:r>
          </a:p>
          <a:p>
            <a:pPr marL="914400" lvl="1" indent="-514350">
              <a:lnSpc>
                <a:spcPct val="90000"/>
              </a:lnSpc>
              <a:buFont typeface="+mj-lt"/>
              <a:buAutoNum type="alphaLcPeriod"/>
            </a:pPr>
            <a:r>
              <a:rPr lang="en-US" altLang="en-US" sz="2000" dirty="0" smtClean="0">
                <a:ea typeface="ＭＳ Ｐゴシック" panose="020B0600070205080204" pitchFamily="34" charset="-128"/>
              </a:rPr>
              <a:t>Ask if they are willing to write a positive letter of evaluation</a:t>
            </a:r>
          </a:p>
          <a:p>
            <a:pPr marL="914400" lvl="1" indent="-514350">
              <a:lnSpc>
                <a:spcPct val="90000"/>
              </a:lnSpc>
              <a:buFont typeface="+mj-lt"/>
              <a:buAutoNum type="alphaLcPeriod"/>
            </a:pPr>
            <a:r>
              <a:rPr lang="en-US" altLang="en-US" sz="2000" dirty="0" smtClean="0">
                <a:ea typeface="ＭＳ Ｐゴシック" panose="020B0600070205080204" pitchFamily="34" charset="-128"/>
              </a:rPr>
              <a:t>Be prepared to give them your C.V. and/or personal statement</a:t>
            </a:r>
          </a:p>
          <a:p>
            <a:pPr marL="514350" indent="-514350">
              <a:lnSpc>
                <a:spcPct val="90000"/>
              </a:lnSpc>
              <a:buFont typeface="+mj-lt"/>
              <a:buAutoNum type="arabicPeriod"/>
            </a:pPr>
            <a:r>
              <a:rPr lang="en-US" altLang="en-US" sz="2400" b="1" dirty="0" smtClean="0">
                <a:ea typeface="ＭＳ Ｐゴシック" panose="020B0600070205080204" pitchFamily="34" charset="-128"/>
              </a:rPr>
              <a:t>Request your letters earlier rather than later</a:t>
            </a:r>
          </a:p>
          <a:p>
            <a:pPr marL="914400" lvl="1" indent="-514350">
              <a:lnSpc>
                <a:spcPct val="90000"/>
              </a:lnSpc>
              <a:buFont typeface="+mj-lt"/>
              <a:buAutoNum type="alphaLcPeriod"/>
            </a:pPr>
            <a:r>
              <a:rPr lang="en-US" altLang="en-US" sz="2000" dirty="0" smtClean="0">
                <a:ea typeface="ＭＳ Ｐゴシック" panose="020B0600070205080204" pitchFamily="34" charset="-128"/>
              </a:rPr>
              <a:t>Give them at a minimum 4 weeks time to write their letter</a:t>
            </a:r>
          </a:p>
          <a:p>
            <a:pPr marL="514350" indent="-514350">
              <a:lnSpc>
                <a:spcPct val="90000"/>
              </a:lnSpc>
              <a:buFont typeface="+mj-lt"/>
              <a:buAutoNum type="arabicPeriod"/>
            </a:pPr>
            <a:r>
              <a:rPr lang="en-US" altLang="en-US" sz="2400" b="1" dirty="0" smtClean="0">
                <a:ea typeface="ＭＳ Ｐゴシック" panose="020B0600070205080204" pitchFamily="34" charset="-128"/>
              </a:rPr>
              <a:t>Visit your professors (present and past)</a:t>
            </a:r>
          </a:p>
          <a:p>
            <a:pPr marL="914400" lvl="1" indent="-514350">
              <a:lnSpc>
                <a:spcPct val="90000"/>
              </a:lnSpc>
              <a:buFont typeface="+mj-lt"/>
              <a:buAutoNum type="alphaLcPeriod"/>
            </a:pPr>
            <a:r>
              <a:rPr lang="en-US" altLang="en-US" sz="2000" dirty="0" smtClean="0">
                <a:ea typeface="ＭＳ Ｐゴシック" panose="020B0600070205080204" pitchFamily="34" charset="-128"/>
              </a:rPr>
              <a:t>Go to office hours: this allows them to get to know you better</a:t>
            </a:r>
          </a:p>
          <a:p>
            <a:pPr marL="914400" lvl="1" indent="-514350">
              <a:lnSpc>
                <a:spcPct val="90000"/>
              </a:lnSpc>
              <a:buFont typeface="+mj-lt"/>
              <a:buAutoNum type="alphaLcPeriod"/>
            </a:pPr>
            <a:r>
              <a:rPr lang="en-US" altLang="en-US" sz="2000" dirty="0" smtClean="0">
                <a:ea typeface="ＭＳ Ｐゴシック" panose="020B0600070205080204" pitchFamily="34" charset="-128"/>
              </a:rPr>
              <a:t>The more you share about yourself, the more personal the letter will be</a:t>
            </a:r>
          </a:p>
          <a:p>
            <a:pPr marL="914400" lvl="1" indent="-514350">
              <a:lnSpc>
                <a:spcPct val="90000"/>
              </a:lnSpc>
              <a:buFont typeface="+mj-lt"/>
              <a:buAutoNum type="alphaLcPeriod"/>
            </a:pPr>
            <a:r>
              <a:rPr lang="en-US" altLang="en-US" sz="2000" dirty="0" smtClean="0">
                <a:ea typeface="ＭＳ Ｐゴシック" panose="020B0600070205080204" pitchFamily="34" charset="-128"/>
              </a:rPr>
              <a:t>Sit up front in class (students that sit in the back are noticed less</a:t>
            </a:r>
            <a:r>
              <a:rPr lang="en-US" altLang="en-US" sz="2000" dirty="0">
                <a:ea typeface="ＭＳ Ｐゴシック" panose="020B0600070205080204" pitchFamily="34" charset="-128"/>
              </a:rPr>
              <a:t>)</a:t>
            </a:r>
            <a:endParaRPr lang="en-US" altLang="en-US" sz="2000" dirty="0" smtClean="0">
              <a:ea typeface="ＭＳ Ｐゴシック" panose="020B0600070205080204" pitchFamily="34" charset="-128"/>
            </a:endParaRPr>
          </a:p>
          <a:p>
            <a:pPr marL="914400" lvl="1" indent="-514350">
              <a:lnSpc>
                <a:spcPct val="90000"/>
              </a:lnSpc>
              <a:buFont typeface="+mj-lt"/>
              <a:buAutoNum type="alphaLcPeriod"/>
            </a:pPr>
            <a:r>
              <a:rPr lang="en-US" altLang="en-US" sz="2000" dirty="0" smtClean="0">
                <a:ea typeface="ＭＳ Ｐゴシック" panose="020B0600070205080204" pitchFamily="34" charset="-128"/>
              </a:rPr>
              <a:t>Reach out to past professors, make an appointment to stop by and say hi, or call</a:t>
            </a:r>
          </a:p>
          <a:p>
            <a:pPr marL="914400" lvl="1" indent="-514350">
              <a:lnSpc>
                <a:spcPct val="90000"/>
              </a:lnSpc>
              <a:buFont typeface="+mj-lt"/>
              <a:buAutoNum type="alphaLcPeriod"/>
            </a:pPr>
            <a:r>
              <a:rPr lang="en-US" altLang="en-US" sz="2000" dirty="0" smtClean="0">
                <a:ea typeface="ＭＳ Ｐゴシック" panose="020B0600070205080204" pitchFamily="34" charset="-128"/>
              </a:rPr>
              <a:t>Remember you are asking for a favor, be respectful, humble, and sincere</a:t>
            </a:r>
          </a:p>
          <a:p>
            <a:pPr marL="0" indent="0">
              <a:lnSpc>
                <a:spcPct val="90000"/>
              </a:lnSpc>
              <a:buNone/>
            </a:pPr>
            <a:endParaRPr lang="en-US" altLang="en-US" sz="2400" dirty="0" smtClean="0">
              <a:ea typeface="ＭＳ Ｐゴシック" panose="020B0600070205080204" pitchFamily="34" charset="-128"/>
            </a:endParaRPr>
          </a:p>
        </p:txBody>
      </p:sp>
      <p:sp>
        <p:nvSpPr>
          <p:cNvPr id="2" name="TextBox 1"/>
          <p:cNvSpPr txBox="1"/>
          <p:nvPr/>
        </p:nvSpPr>
        <p:spPr>
          <a:xfrm>
            <a:off x="7010400" y="6292334"/>
            <a:ext cx="1885003" cy="369332"/>
          </a:xfrm>
          <a:prstGeom prst="rect">
            <a:avLst/>
          </a:prstGeom>
          <a:noFill/>
        </p:spPr>
        <p:txBody>
          <a:bodyPr wrap="none" rtlCol="0">
            <a:spAutoFit/>
          </a:bodyPr>
          <a:lstStyle/>
          <a:p>
            <a:r>
              <a:rPr lang="en-US" dirty="0" smtClean="0"/>
              <a:t>www.usnews.com</a:t>
            </a:r>
            <a:endParaRPr lang="en-US" dirty="0"/>
          </a:p>
        </p:txBody>
      </p:sp>
    </p:spTree>
    <p:extLst>
      <p:ext uri="{BB962C8B-B14F-4D97-AF65-F5344CB8AC3E}">
        <p14:creationId xmlns:p14="http://schemas.microsoft.com/office/powerpoint/2010/main" val="3076398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 calcmode="lin" valueType="num">
                                      <p:cBhvr additive="base">
                                        <p:cTn id="2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 calcmode="lin" valueType="num">
                                      <p:cBhvr additive="base">
                                        <p:cTn id="25"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315">
                                            <p:txEl>
                                              <p:pRg st="5" end="5"/>
                                            </p:txEl>
                                          </p:spTgt>
                                        </p:tgtEl>
                                        <p:attrNameLst>
                                          <p:attrName>style.visibility</p:attrName>
                                        </p:attrNameLst>
                                      </p:cBhvr>
                                      <p:to>
                                        <p:strVal val="visible"/>
                                      </p:to>
                                    </p:set>
                                    <p:anim calcmode="lin" valueType="num">
                                      <p:cBhvr additive="base">
                                        <p:cTn id="29"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 calcmode="lin" valueType="num">
                                      <p:cBhvr additive="base">
                                        <p:cTn id="35" dur="500" fill="hold"/>
                                        <p:tgtEl>
                                          <p:spTgt spid="1331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3315">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3315">
                                            <p:txEl>
                                              <p:pRg st="7" end="7"/>
                                            </p:txEl>
                                          </p:spTgt>
                                        </p:tgtEl>
                                        <p:attrNameLst>
                                          <p:attrName>style.visibility</p:attrName>
                                        </p:attrNameLst>
                                      </p:cBhvr>
                                      <p:to>
                                        <p:strVal val="visible"/>
                                      </p:to>
                                    </p:set>
                                    <p:anim calcmode="lin" valueType="num">
                                      <p:cBhvr additive="base">
                                        <p:cTn id="39" dur="500" fill="hold"/>
                                        <p:tgtEl>
                                          <p:spTgt spid="13315">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1331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13315">
                                            <p:txEl>
                                              <p:pRg st="8" end="8"/>
                                            </p:txEl>
                                          </p:spTgt>
                                        </p:tgtEl>
                                        <p:attrNameLst>
                                          <p:attrName>style.visibility</p:attrName>
                                        </p:attrNameLst>
                                      </p:cBhvr>
                                      <p:to>
                                        <p:strVal val="visible"/>
                                      </p:to>
                                    </p:set>
                                    <p:anim calcmode="lin" valueType="num">
                                      <p:cBhvr additive="base">
                                        <p:cTn id="45" dur="500" fill="hold"/>
                                        <p:tgtEl>
                                          <p:spTgt spid="13315">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3315">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13315">
                                            <p:txEl>
                                              <p:pRg st="9" end="9"/>
                                            </p:txEl>
                                          </p:spTgt>
                                        </p:tgtEl>
                                        <p:attrNameLst>
                                          <p:attrName>style.visibility</p:attrName>
                                        </p:attrNameLst>
                                      </p:cBhvr>
                                      <p:to>
                                        <p:strVal val="visible"/>
                                      </p:to>
                                    </p:set>
                                    <p:anim calcmode="lin" valueType="num">
                                      <p:cBhvr additive="base">
                                        <p:cTn id="49" dur="500" fill="hold"/>
                                        <p:tgtEl>
                                          <p:spTgt spid="1331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331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13315">
                                            <p:txEl>
                                              <p:pRg st="10" end="10"/>
                                            </p:txEl>
                                          </p:spTgt>
                                        </p:tgtEl>
                                        <p:attrNameLst>
                                          <p:attrName>style.visibility</p:attrName>
                                        </p:attrNameLst>
                                      </p:cBhvr>
                                      <p:to>
                                        <p:strVal val="visible"/>
                                      </p:to>
                                    </p:set>
                                    <p:anim calcmode="lin" valueType="num">
                                      <p:cBhvr additive="base">
                                        <p:cTn id="53" dur="500" fill="hold"/>
                                        <p:tgtEl>
                                          <p:spTgt spid="1331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3315">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13315">
                                            <p:txEl>
                                              <p:pRg st="11" end="11"/>
                                            </p:txEl>
                                          </p:spTgt>
                                        </p:tgtEl>
                                        <p:attrNameLst>
                                          <p:attrName>style.visibility</p:attrName>
                                        </p:attrNameLst>
                                      </p:cBhvr>
                                      <p:to>
                                        <p:strVal val="visible"/>
                                      </p:to>
                                    </p:set>
                                    <p:anim calcmode="lin" valueType="num">
                                      <p:cBhvr additive="base">
                                        <p:cTn id="57" dur="500" fill="hold"/>
                                        <p:tgtEl>
                                          <p:spTgt spid="13315">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13315">
                                            <p:txEl>
                                              <p:pRg st="11" end="11"/>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13315">
                                            <p:txEl>
                                              <p:pRg st="12" end="12"/>
                                            </p:txEl>
                                          </p:spTgt>
                                        </p:tgtEl>
                                        <p:attrNameLst>
                                          <p:attrName>style.visibility</p:attrName>
                                        </p:attrNameLst>
                                      </p:cBhvr>
                                      <p:to>
                                        <p:strVal val="visible"/>
                                      </p:to>
                                    </p:set>
                                    <p:anim calcmode="lin" valueType="num">
                                      <p:cBhvr additive="base">
                                        <p:cTn id="61" dur="500" fill="hold"/>
                                        <p:tgtEl>
                                          <p:spTgt spid="13315">
                                            <p:txEl>
                                              <p:pRg st="12" end="12"/>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13315">
                                            <p:txEl>
                                              <p:pRg st="12" end="12"/>
                                            </p:tx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13315">
                                            <p:txEl>
                                              <p:pRg st="13" end="13"/>
                                            </p:txEl>
                                          </p:spTgt>
                                        </p:tgtEl>
                                        <p:attrNameLst>
                                          <p:attrName>style.visibility</p:attrName>
                                        </p:attrNameLst>
                                      </p:cBhvr>
                                      <p:to>
                                        <p:strVal val="visible"/>
                                      </p:to>
                                    </p:set>
                                    <p:anim calcmode="lin" valueType="num">
                                      <p:cBhvr additive="base">
                                        <p:cTn id="65" dur="500" fill="hold"/>
                                        <p:tgtEl>
                                          <p:spTgt spid="13315">
                                            <p:txEl>
                                              <p:pRg st="13" end="13"/>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1331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Letters of Evaluation</a:t>
            </a:r>
          </a:p>
        </p:txBody>
      </p:sp>
      <p:sp>
        <p:nvSpPr>
          <p:cNvPr id="13315" name="Rectangle 3"/>
          <p:cNvSpPr>
            <a:spLocks noGrp="1" noChangeArrowheads="1"/>
          </p:cNvSpPr>
          <p:nvPr>
            <p:ph type="body" idx="1"/>
          </p:nvPr>
        </p:nvSpPr>
        <p:spPr bwMode="auto">
          <a:xfrm>
            <a:off x="76200" y="1066800"/>
            <a:ext cx="8991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0" indent="0" algn="ctr">
              <a:lnSpc>
                <a:spcPct val="90000"/>
              </a:lnSpc>
              <a:buNone/>
            </a:pPr>
            <a:r>
              <a:rPr lang="en-US" altLang="en-US" sz="2400" b="1" i="1" u="sng" dirty="0" smtClean="0">
                <a:ea typeface="ＭＳ Ｐゴシック" panose="020B0600070205080204" pitchFamily="34" charset="-128"/>
              </a:rPr>
              <a:t>Tips for getting the best letters of evaluation cont.</a:t>
            </a:r>
          </a:p>
          <a:p>
            <a:pPr marL="514350" indent="-514350">
              <a:lnSpc>
                <a:spcPct val="90000"/>
              </a:lnSpc>
              <a:buFont typeface="+mj-lt"/>
              <a:buAutoNum type="arabicPeriod" startAt="4"/>
            </a:pPr>
            <a:r>
              <a:rPr lang="en-US" altLang="en-US" sz="2400" b="1" dirty="0" smtClean="0">
                <a:ea typeface="ＭＳ Ｐゴシック" panose="020B0600070205080204" pitchFamily="34" charset="-128"/>
              </a:rPr>
              <a:t>Follow the application instructions</a:t>
            </a:r>
          </a:p>
          <a:p>
            <a:pPr marL="514350" indent="-514350">
              <a:lnSpc>
                <a:spcPct val="90000"/>
              </a:lnSpc>
              <a:buFont typeface="+mj-lt"/>
              <a:buAutoNum type="arabicPeriod" startAt="4"/>
            </a:pPr>
            <a:r>
              <a:rPr lang="en-US" altLang="en-US" sz="2400" b="1" dirty="0" smtClean="0">
                <a:ea typeface="ＭＳ Ｐゴシック" panose="020B0600070205080204" pitchFamily="34" charset="-128"/>
              </a:rPr>
              <a:t>Nurture your relationships</a:t>
            </a:r>
          </a:p>
          <a:p>
            <a:pPr marL="914400" lvl="1" indent="-514350">
              <a:lnSpc>
                <a:spcPct val="90000"/>
              </a:lnSpc>
              <a:buFont typeface="+mj-lt"/>
              <a:buAutoNum type="alphaLcPeriod"/>
            </a:pPr>
            <a:r>
              <a:rPr lang="en-US" altLang="en-US" sz="2000" dirty="0" smtClean="0">
                <a:ea typeface="ＭＳ Ｐゴシック" panose="020B0600070205080204" pitchFamily="34" charset="-128"/>
              </a:rPr>
              <a:t>We do not like to write letters to those students that have never come to our office</a:t>
            </a:r>
          </a:p>
          <a:p>
            <a:pPr marL="914400" lvl="1" indent="-514350">
              <a:lnSpc>
                <a:spcPct val="90000"/>
              </a:lnSpc>
              <a:buFont typeface="+mj-lt"/>
              <a:buAutoNum type="alphaLcPeriod"/>
            </a:pPr>
            <a:r>
              <a:rPr lang="en-US" altLang="en-US" sz="2000" dirty="0" smtClean="0">
                <a:ea typeface="ＭＳ Ｐゴシック" panose="020B0600070205080204" pitchFamily="34" charset="-128"/>
              </a:rPr>
              <a:t>Avoid asking a professor with whom you have never talked with to write a letter of evaluation</a:t>
            </a:r>
          </a:p>
          <a:p>
            <a:pPr marL="514350" indent="-514350">
              <a:lnSpc>
                <a:spcPct val="90000"/>
              </a:lnSpc>
              <a:buFont typeface="+mj-lt"/>
              <a:buAutoNum type="arabicPeriod" startAt="4"/>
            </a:pPr>
            <a:r>
              <a:rPr lang="en-US" altLang="en-US" sz="2400" b="1" dirty="0" smtClean="0">
                <a:ea typeface="ＭＳ Ｐゴシック" panose="020B0600070205080204" pitchFamily="34" charset="-128"/>
              </a:rPr>
              <a:t>Express your gratitude</a:t>
            </a:r>
          </a:p>
          <a:p>
            <a:pPr marL="914400" lvl="1" indent="-514350">
              <a:lnSpc>
                <a:spcPct val="90000"/>
              </a:lnSpc>
              <a:buFont typeface="+mj-lt"/>
              <a:buAutoNum type="alphaLcPeriod"/>
            </a:pPr>
            <a:r>
              <a:rPr lang="en-US" altLang="en-US" sz="2000" dirty="0" smtClean="0">
                <a:ea typeface="ＭＳ Ｐゴシック" panose="020B0600070205080204" pitchFamily="34" charset="-128"/>
              </a:rPr>
              <a:t>After they have agreed to write you a letter</a:t>
            </a:r>
          </a:p>
          <a:p>
            <a:pPr marL="914400" lvl="1" indent="-514350">
              <a:lnSpc>
                <a:spcPct val="90000"/>
              </a:lnSpc>
              <a:buFont typeface="+mj-lt"/>
              <a:buAutoNum type="alphaLcPeriod"/>
            </a:pPr>
            <a:r>
              <a:rPr lang="en-US" altLang="en-US" sz="2000" dirty="0" smtClean="0">
                <a:ea typeface="ＭＳ Ｐゴシック" panose="020B0600070205080204" pitchFamily="34" charset="-128"/>
              </a:rPr>
              <a:t>Send a thank-you note (not an email &amp; not a verbal thank you), a small gift, or some other token</a:t>
            </a:r>
          </a:p>
          <a:p>
            <a:pPr marL="914400" lvl="1" indent="-514350">
              <a:lnSpc>
                <a:spcPct val="90000"/>
              </a:lnSpc>
              <a:buFont typeface="+mj-lt"/>
              <a:buAutoNum type="alphaLcPeriod"/>
            </a:pPr>
            <a:r>
              <a:rPr lang="en-US" altLang="en-US" sz="2000" dirty="0" smtClean="0">
                <a:ea typeface="ＭＳ Ｐゴシック" panose="020B0600070205080204" pitchFamily="34" charset="-128"/>
              </a:rPr>
              <a:t>As in many aspects of life, relationships matter. Paying attention to them can bring rewards.</a:t>
            </a:r>
            <a:endParaRPr lang="en-US" altLang="en-US" sz="2400" dirty="0" smtClean="0">
              <a:ea typeface="ＭＳ Ｐゴシック" panose="020B0600070205080204" pitchFamily="34" charset="-128"/>
            </a:endParaRPr>
          </a:p>
          <a:p>
            <a:pPr marL="0" indent="0">
              <a:lnSpc>
                <a:spcPct val="90000"/>
              </a:lnSpc>
              <a:buNone/>
            </a:pPr>
            <a:endParaRPr lang="en-US" altLang="en-US" sz="2400" dirty="0" smtClean="0">
              <a:ea typeface="ＭＳ Ｐゴシック" panose="020B0600070205080204" pitchFamily="34" charset="-128"/>
            </a:endParaRPr>
          </a:p>
        </p:txBody>
      </p:sp>
      <p:sp>
        <p:nvSpPr>
          <p:cNvPr id="4" name="TextBox 3"/>
          <p:cNvSpPr txBox="1"/>
          <p:nvPr/>
        </p:nvSpPr>
        <p:spPr>
          <a:xfrm>
            <a:off x="7010400" y="6292334"/>
            <a:ext cx="1885003" cy="369332"/>
          </a:xfrm>
          <a:prstGeom prst="rect">
            <a:avLst/>
          </a:prstGeom>
          <a:noFill/>
        </p:spPr>
        <p:txBody>
          <a:bodyPr wrap="none" rtlCol="0">
            <a:spAutoFit/>
          </a:bodyPr>
          <a:lstStyle/>
          <a:p>
            <a:r>
              <a:rPr lang="en-US" dirty="0" smtClean="0"/>
              <a:t>www.usnews.com</a:t>
            </a:r>
            <a:endParaRPr lang="en-US" dirty="0"/>
          </a:p>
        </p:txBody>
      </p:sp>
    </p:spTree>
    <p:extLst>
      <p:ext uri="{BB962C8B-B14F-4D97-AF65-F5344CB8AC3E}">
        <p14:creationId xmlns:p14="http://schemas.microsoft.com/office/powerpoint/2010/main" val="147014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3315">
                                            <p:txEl>
                                              <p:pRg st="3" end="3"/>
                                            </p:txEl>
                                          </p:spTgt>
                                        </p:tgtEl>
                                        <p:attrNameLst>
                                          <p:attrName>style.visibility</p:attrName>
                                        </p:attrNameLst>
                                      </p:cBhvr>
                                      <p:to>
                                        <p:strVal val="visible"/>
                                      </p:to>
                                    </p:set>
                                    <p:anim calcmode="lin" valueType="num">
                                      <p:cBhvr additive="base">
                                        <p:cTn id="23"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 calcmode="lin" valueType="num">
                                      <p:cBhvr additive="base">
                                        <p:cTn id="27"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3315">
                                            <p:txEl>
                                              <p:pRg st="5" end="5"/>
                                            </p:txEl>
                                          </p:spTgt>
                                        </p:tgtEl>
                                        <p:attrNameLst>
                                          <p:attrName>style.visibility</p:attrName>
                                        </p:attrNameLst>
                                      </p:cBhvr>
                                      <p:to>
                                        <p:strVal val="visible"/>
                                      </p:to>
                                    </p:set>
                                    <p:anim calcmode="lin" valueType="num">
                                      <p:cBhvr additive="base">
                                        <p:cTn id="33"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3315">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 calcmode="lin" valueType="num">
                                      <p:cBhvr additive="base">
                                        <p:cTn id="37" dur="500" fill="hold"/>
                                        <p:tgtEl>
                                          <p:spTgt spid="13315">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3315">
                                            <p:txEl>
                                              <p:pRg st="7" end="7"/>
                                            </p:txEl>
                                          </p:spTgt>
                                        </p:tgtEl>
                                        <p:attrNameLst>
                                          <p:attrName>style.visibility</p:attrName>
                                        </p:attrNameLst>
                                      </p:cBhvr>
                                      <p:to>
                                        <p:strVal val="visible"/>
                                      </p:to>
                                    </p:set>
                                    <p:anim calcmode="lin" valueType="num">
                                      <p:cBhvr additive="base">
                                        <p:cTn id="41" dur="500" fill="hold"/>
                                        <p:tgtEl>
                                          <p:spTgt spid="13315">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3315">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3315">
                                            <p:txEl>
                                              <p:pRg st="8" end="8"/>
                                            </p:txEl>
                                          </p:spTgt>
                                        </p:tgtEl>
                                        <p:attrNameLst>
                                          <p:attrName>style.visibility</p:attrName>
                                        </p:attrNameLst>
                                      </p:cBhvr>
                                      <p:to>
                                        <p:strVal val="visible"/>
                                      </p:to>
                                    </p:set>
                                    <p:anim calcmode="lin" valueType="num">
                                      <p:cBhvr additive="base">
                                        <p:cTn id="45" dur="500" fill="hold"/>
                                        <p:tgtEl>
                                          <p:spTgt spid="13315">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133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Research</a:t>
            </a:r>
          </a:p>
        </p:txBody>
      </p:sp>
      <p:sp>
        <p:nvSpPr>
          <p:cNvPr id="13315" name="Rectangle 3"/>
          <p:cNvSpPr>
            <a:spLocks noGrp="1" noChangeArrowheads="1"/>
          </p:cNvSpPr>
          <p:nvPr>
            <p:ph type="body" idx="1"/>
          </p:nvPr>
        </p:nvSpPr>
        <p:spPr bwMode="auto">
          <a:xfrm>
            <a:off x="76200" y="1066800"/>
            <a:ext cx="8991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altLang="en-US" dirty="0" smtClean="0">
                <a:ea typeface="ＭＳ Ｐゴシック" panose="020B0600070205080204" pitchFamily="34" charset="-128"/>
              </a:rPr>
              <a:t>Research teaches you a lot of skills you can’t get in a classroom</a:t>
            </a:r>
          </a:p>
          <a:p>
            <a:pPr lvl="1">
              <a:lnSpc>
                <a:spcPct val="90000"/>
              </a:lnSpc>
            </a:pPr>
            <a:r>
              <a:rPr lang="en-US" altLang="en-US" dirty="0" smtClean="0">
                <a:ea typeface="ＭＳ Ｐゴシック" panose="020B0600070205080204" pitchFamily="34" charset="-128"/>
              </a:rPr>
              <a:t>Independence, working as a team, problem solving skills, oral &amp; written presentation, how to communicate in laymen’s terms, etc…</a:t>
            </a:r>
          </a:p>
          <a:p>
            <a:pPr>
              <a:lnSpc>
                <a:spcPct val="90000"/>
              </a:lnSpc>
            </a:pPr>
            <a:r>
              <a:rPr lang="en-US" altLang="en-US" dirty="0" smtClean="0">
                <a:ea typeface="ＭＳ Ｐゴシック" panose="020B0600070205080204" pitchFamily="34" charset="-128"/>
              </a:rPr>
              <a:t>It expands your knowledge</a:t>
            </a:r>
          </a:p>
          <a:p>
            <a:pPr>
              <a:lnSpc>
                <a:spcPct val="90000"/>
              </a:lnSpc>
            </a:pPr>
            <a:r>
              <a:rPr lang="en-US" altLang="en-US" dirty="0" smtClean="0">
                <a:ea typeface="ＭＳ Ｐゴシック" panose="020B0600070205080204" pitchFamily="34" charset="-128"/>
              </a:rPr>
              <a:t>Research experience is a critical component to your application packet.</a:t>
            </a:r>
          </a:p>
        </p:txBody>
      </p:sp>
    </p:spTree>
    <p:extLst>
      <p:ext uri="{BB962C8B-B14F-4D97-AF65-F5344CB8AC3E}">
        <p14:creationId xmlns:p14="http://schemas.microsoft.com/office/powerpoint/2010/main" val="3007214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4"/>
            <a:ext cx="9144000" cy="1426535"/>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Percent of Students Accepted with Different Experiences</a:t>
            </a:r>
          </a:p>
        </p:txBody>
      </p:sp>
      <p:graphicFrame>
        <p:nvGraphicFramePr>
          <p:cNvPr id="3" name="Table 2"/>
          <p:cNvGraphicFramePr>
            <a:graphicFrameLocks noGrp="1"/>
          </p:cNvGraphicFramePr>
          <p:nvPr>
            <p:extLst>
              <p:ext uri="{D42A27DB-BD31-4B8C-83A1-F6EECF244321}">
                <p14:modId xmlns:p14="http://schemas.microsoft.com/office/powerpoint/2010/main" val="1892574885"/>
              </p:ext>
            </p:extLst>
          </p:nvPr>
        </p:nvGraphicFramePr>
        <p:xfrm>
          <a:off x="419098" y="1447800"/>
          <a:ext cx="8305803" cy="4670824"/>
        </p:xfrm>
        <a:graphic>
          <a:graphicData uri="http://schemas.openxmlformats.org/drawingml/2006/table">
            <a:tbl>
              <a:tblPr>
                <a:tableStyleId>{5C22544A-7EE6-4342-B048-85BDC9FD1C3A}</a:tableStyleId>
              </a:tblPr>
              <a:tblGrid>
                <a:gridCol w="1726950">
                  <a:extLst>
                    <a:ext uri="{9D8B030D-6E8A-4147-A177-3AD203B41FA5}">
                      <a16:colId xmlns:a16="http://schemas.microsoft.com/office/drawing/2014/main" val="2201837896"/>
                    </a:ext>
                  </a:extLst>
                </a:gridCol>
                <a:gridCol w="1480242">
                  <a:extLst>
                    <a:ext uri="{9D8B030D-6E8A-4147-A177-3AD203B41FA5}">
                      <a16:colId xmlns:a16="http://schemas.microsoft.com/office/drawing/2014/main" val="1440572572"/>
                    </a:ext>
                  </a:extLst>
                </a:gridCol>
                <a:gridCol w="1233535">
                  <a:extLst>
                    <a:ext uri="{9D8B030D-6E8A-4147-A177-3AD203B41FA5}">
                      <a16:colId xmlns:a16="http://schemas.microsoft.com/office/drawing/2014/main" val="1240094604"/>
                    </a:ext>
                  </a:extLst>
                </a:gridCol>
                <a:gridCol w="1480242">
                  <a:extLst>
                    <a:ext uri="{9D8B030D-6E8A-4147-A177-3AD203B41FA5}">
                      <a16:colId xmlns:a16="http://schemas.microsoft.com/office/drawing/2014/main" val="2696868040"/>
                    </a:ext>
                  </a:extLst>
                </a:gridCol>
                <a:gridCol w="1398006">
                  <a:extLst>
                    <a:ext uri="{9D8B030D-6E8A-4147-A177-3AD203B41FA5}">
                      <a16:colId xmlns:a16="http://schemas.microsoft.com/office/drawing/2014/main" val="299934006"/>
                    </a:ext>
                  </a:extLst>
                </a:gridCol>
                <a:gridCol w="986828">
                  <a:extLst>
                    <a:ext uri="{9D8B030D-6E8A-4147-A177-3AD203B41FA5}">
                      <a16:colId xmlns:a16="http://schemas.microsoft.com/office/drawing/2014/main" val="1624573830"/>
                    </a:ext>
                  </a:extLst>
                </a:gridCol>
              </a:tblGrid>
              <a:tr h="370525">
                <a:tc>
                  <a:txBody>
                    <a:bodyPr/>
                    <a:lstStyle/>
                    <a:p>
                      <a:pPr algn="l" fontAlgn="b"/>
                      <a:endParaRPr lang="en-US" sz="1400" b="0" i="0" u="none" strike="noStrike">
                        <a:solidFill>
                          <a:srgbClr val="000000"/>
                        </a:solidFill>
                        <a:effectLst/>
                        <a:latin typeface="+mj-lt"/>
                      </a:endParaRPr>
                    </a:p>
                  </a:txBody>
                  <a:tcPr marL="6350" marR="6350" marT="6350" marB="0" anchor="b"/>
                </a:tc>
                <a:tc gridSpan="5">
                  <a:txBody>
                    <a:bodyPr/>
                    <a:lstStyle/>
                    <a:p>
                      <a:pPr algn="ctr" fontAlgn="b"/>
                      <a:r>
                        <a:rPr lang="en-US" sz="1800" b="1" u="none" strike="noStrike" dirty="0">
                          <a:effectLst/>
                          <a:latin typeface="+mj-lt"/>
                        </a:rPr>
                        <a:t>% of </a:t>
                      </a:r>
                      <a:r>
                        <a:rPr lang="en-US" sz="1800" b="1" u="none" strike="noStrike" dirty="0" smtClean="0">
                          <a:effectLst/>
                          <a:latin typeface="+mj-lt"/>
                        </a:rPr>
                        <a:t>Students </a:t>
                      </a:r>
                      <a:r>
                        <a:rPr lang="en-US" sz="1800" b="1" u="none" strike="noStrike" dirty="0">
                          <a:effectLst/>
                          <a:latin typeface="+mj-lt"/>
                        </a:rPr>
                        <a:t>with </a:t>
                      </a:r>
                      <a:r>
                        <a:rPr lang="en-US" sz="1800" b="1" u="none" strike="noStrike" dirty="0" smtClean="0">
                          <a:effectLst/>
                          <a:latin typeface="+mj-lt"/>
                        </a:rPr>
                        <a:t>Different Experience</a:t>
                      </a:r>
                      <a:endParaRPr lang="en-US" sz="1800" b="1" i="0" u="none" strike="noStrike" dirty="0">
                        <a:solidFill>
                          <a:srgbClr val="000000"/>
                        </a:solidFill>
                        <a:effectLst/>
                        <a:latin typeface="+mj-lt"/>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10180501"/>
                  </a:ext>
                </a:extLst>
              </a:tr>
              <a:tr h="856039">
                <a:tc>
                  <a:txBody>
                    <a:bodyPr/>
                    <a:lstStyle/>
                    <a:p>
                      <a:pPr algn="l" fontAlgn="b"/>
                      <a:r>
                        <a:rPr lang="en-US" sz="1400" u="sng" strike="noStrike" dirty="0">
                          <a:effectLst/>
                          <a:latin typeface="+mj-lt"/>
                        </a:rPr>
                        <a:t>Medical School</a:t>
                      </a:r>
                      <a:endParaRPr lang="en-US" sz="1400" b="1" i="0" u="sng" strike="noStrike" dirty="0">
                        <a:solidFill>
                          <a:srgbClr val="000000"/>
                        </a:solidFill>
                        <a:effectLst/>
                        <a:latin typeface="+mj-lt"/>
                      </a:endParaRPr>
                    </a:p>
                  </a:txBody>
                  <a:tcPr marL="6350" marR="6350" marT="6350" marB="0" anchor="b"/>
                </a:tc>
                <a:tc>
                  <a:txBody>
                    <a:bodyPr/>
                    <a:lstStyle/>
                    <a:p>
                      <a:pPr algn="ctr" fontAlgn="b"/>
                      <a:r>
                        <a:rPr lang="en-US" sz="1400" u="sng" strike="noStrike" dirty="0" smtClean="0">
                          <a:effectLst/>
                          <a:latin typeface="+mj-lt"/>
                        </a:rPr>
                        <a:t>Community service/volunteer</a:t>
                      </a:r>
                      <a:endParaRPr lang="en-US" sz="1400" b="1" i="0" u="sng" strike="noStrike" dirty="0">
                        <a:solidFill>
                          <a:srgbClr val="000000"/>
                        </a:solidFill>
                        <a:effectLst/>
                        <a:latin typeface="+mj-lt"/>
                      </a:endParaRPr>
                    </a:p>
                  </a:txBody>
                  <a:tcPr marL="6350" marR="6350" marT="6350" marB="0" anchor="b"/>
                </a:tc>
                <a:tc>
                  <a:txBody>
                    <a:bodyPr/>
                    <a:lstStyle/>
                    <a:p>
                      <a:pPr algn="ctr" fontAlgn="b"/>
                      <a:r>
                        <a:rPr lang="en-US" sz="1400" u="sng" strike="noStrike" dirty="0" smtClean="0">
                          <a:effectLst/>
                          <a:latin typeface="+mj-lt"/>
                        </a:rPr>
                        <a:t>Shadowing</a:t>
                      </a:r>
                      <a:endParaRPr lang="en-US" sz="1400" b="1" i="0" u="sng" strike="noStrike" dirty="0">
                        <a:solidFill>
                          <a:srgbClr val="000000"/>
                        </a:solidFill>
                        <a:effectLst/>
                        <a:latin typeface="+mj-lt"/>
                      </a:endParaRPr>
                    </a:p>
                  </a:txBody>
                  <a:tcPr marL="6350" marR="6350" marT="6350" marB="0" anchor="b"/>
                </a:tc>
                <a:tc>
                  <a:txBody>
                    <a:bodyPr/>
                    <a:lstStyle/>
                    <a:p>
                      <a:pPr algn="ctr" fontAlgn="b"/>
                      <a:r>
                        <a:rPr lang="en-US" sz="1400" b="1" u="sng" strike="noStrike" dirty="0">
                          <a:effectLst/>
                          <a:latin typeface="+mj-lt"/>
                        </a:rPr>
                        <a:t>Medical/clinical volunteering</a:t>
                      </a:r>
                      <a:endParaRPr lang="en-US" sz="1400" b="1" i="0" u="sng" strike="noStrike" dirty="0">
                        <a:solidFill>
                          <a:srgbClr val="000000"/>
                        </a:solidFill>
                        <a:effectLst/>
                        <a:latin typeface="+mj-lt"/>
                      </a:endParaRPr>
                    </a:p>
                  </a:txBody>
                  <a:tcPr marL="6350" marR="6350" marT="6350" marB="0" anchor="b"/>
                </a:tc>
                <a:tc>
                  <a:txBody>
                    <a:bodyPr/>
                    <a:lstStyle/>
                    <a:p>
                      <a:pPr algn="ctr" fontAlgn="b"/>
                      <a:r>
                        <a:rPr lang="en-US" sz="1400" u="sng" strike="noStrike" dirty="0">
                          <a:effectLst/>
                          <a:latin typeface="+mj-lt"/>
                        </a:rPr>
                        <a:t>Scribe/medical </a:t>
                      </a:r>
                      <a:r>
                        <a:rPr lang="en-US" sz="1400" u="sng" strike="noStrike" dirty="0" smtClean="0">
                          <a:effectLst/>
                          <a:latin typeface="+mj-lt"/>
                        </a:rPr>
                        <a:t>employed</a:t>
                      </a:r>
                      <a:endParaRPr lang="en-US" sz="1400" b="1" i="0" u="sng" strike="noStrike" dirty="0">
                        <a:solidFill>
                          <a:srgbClr val="000000"/>
                        </a:solidFill>
                        <a:effectLst/>
                        <a:latin typeface="+mj-lt"/>
                      </a:endParaRPr>
                    </a:p>
                  </a:txBody>
                  <a:tcPr marL="6350" marR="6350" marT="6350" marB="0" anchor="b"/>
                </a:tc>
                <a:tc>
                  <a:txBody>
                    <a:bodyPr/>
                    <a:lstStyle/>
                    <a:p>
                      <a:pPr algn="ctr" fontAlgn="b"/>
                      <a:r>
                        <a:rPr lang="en-US" sz="1400" b="1" u="sng" strike="noStrike" dirty="0">
                          <a:effectLst/>
                          <a:latin typeface="+mj-lt"/>
                        </a:rPr>
                        <a:t>Research</a:t>
                      </a:r>
                      <a:endParaRPr lang="en-US" sz="1400" b="1" i="0" u="sng"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1832761632"/>
                  </a:ext>
                </a:extLst>
              </a:tr>
              <a:tr h="370525">
                <a:tc>
                  <a:txBody>
                    <a:bodyPr/>
                    <a:lstStyle/>
                    <a:p>
                      <a:pPr algn="l" fontAlgn="b"/>
                      <a:r>
                        <a:rPr lang="en-US" sz="1400" u="none" strike="noStrike" dirty="0">
                          <a:effectLst/>
                          <a:latin typeface="+mj-lt"/>
                        </a:rPr>
                        <a:t>Boston Univ.</a:t>
                      </a:r>
                      <a:endParaRPr lang="en-US" sz="1400" b="0" i="0" u="none" strike="noStrike" dirty="0">
                        <a:solidFill>
                          <a:srgbClr val="1F1F1F"/>
                        </a:solidFill>
                        <a:effectLst/>
                        <a:latin typeface="+mj-lt"/>
                      </a:endParaRPr>
                    </a:p>
                  </a:txBody>
                  <a:tcPr marL="6350" marR="6350" marT="6350" marB="0" anchor="b"/>
                </a:tc>
                <a:tc>
                  <a:txBody>
                    <a:bodyPr/>
                    <a:lstStyle/>
                    <a:p>
                      <a:pPr algn="ctr" fontAlgn="b"/>
                      <a:r>
                        <a:rPr lang="en-US" sz="1400" u="none" strike="noStrike">
                          <a:effectLst/>
                          <a:latin typeface="+mj-lt"/>
                        </a:rPr>
                        <a:t>80%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85%</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40%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2385737016"/>
                  </a:ext>
                </a:extLst>
              </a:tr>
              <a:tr h="480060">
                <a:tc>
                  <a:txBody>
                    <a:bodyPr/>
                    <a:lstStyle/>
                    <a:p>
                      <a:pPr algn="l" fontAlgn="b"/>
                      <a:r>
                        <a:rPr lang="en-US" sz="1400" u="none" strike="noStrike">
                          <a:effectLst/>
                          <a:latin typeface="+mj-lt"/>
                        </a:rPr>
                        <a:t>USC Keck School of Medicine</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85%</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40%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2116819740"/>
                  </a:ext>
                </a:extLst>
              </a:tr>
              <a:tr h="370525">
                <a:tc>
                  <a:txBody>
                    <a:bodyPr/>
                    <a:lstStyle/>
                    <a:p>
                      <a:pPr algn="l" fontAlgn="b"/>
                      <a:r>
                        <a:rPr lang="en-US" sz="1400" u="none" strike="noStrike">
                          <a:effectLst/>
                          <a:latin typeface="+mj-lt"/>
                        </a:rPr>
                        <a:t>Mayo Clinic</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a:effectLst/>
                          <a:latin typeface="+mj-lt"/>
                        </a:rPr>
                        <a:t>90%</a:t>
                      </a:r>
                      <a:endParaRPr lang="en-US" sz="1400" b="1"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40%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2138085784"/>
                  </a:ext>
                </a:extLst>
              </a:tr>
              <a:tr h="370525">
                <a:tc>
                  <a:txBody>
                    <a:bodyPr/>
                    <a:lstStyle/>
                    <a:p>
                      <a:pPr algn="l" fontAlgn="b"/>
                      <a:r>
                        <a:rPr lang="en-US" sz="1400" u="none" strike="noStrike">
                          <a:effectLst/>
                          <a:latin typeface="+mj-lt"/>
                        </a:rPr>
                        <a:t>Case Western</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35%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2528198249"/>
                  </a:ext>
                </a:extLst>
              </a:tr>
              <a:tr h="370525">
                <a:tc>
                  <a:txBody>
                    <a:bodyPr/>
                    <a:lstStyle/>
                    <a:p>
                      <a:pPr algn="l" fontAlgn="b"/>
                      <a:r>
                        <a:rPr lang="en-US" sz="1400" u="none" strike="noStrike">
                          <a:effectLst/>
                          <a:latin typeface="+mj-lt"/>
                        </a:rPr>
                        <a:t>UC Davis</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65%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50%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2681937129"/>
                  </a:ext>
                </a:extLst>
              </a:tr>
              <a:tr h="370525">
                <a:tc>
                  <a:txBody>
                    <a:bodyPr/>
                    <a:lstStyle/>
                    <a:p>
                      <a:pPr algn="l" fontAlgn="b"/>
                      <a:r>
                        <a:rPr lang="en-US" sz="1400" u="none" strike="noStrike">
                          <a:effectLst/>
                          <a:latin typeface="+mj-lt"/>
                        </a:rPr>
                        <a:t>UC Irvine</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45%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3001759701"/>
                  </a:ext>
                </a:extLst>
              </a:tr>
              <a:tr h="370525">
                <a:tc>
                  <a:txBody>
                    <a:bodyPr/>
                    <a:lstStyle/>
                    <a:p>
                      <a:pPr algn="l" fontAlgn="b"/>
                      <a:r>
                        <a:rPr lang="en-US" sz="1400" u="none" strike="noStrike">
                          <a:effectLst/>
                          <a:latin typeface="+mj-lt"/>
                        </a:rPr>
                        <a:t>UCLA</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40%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1377700442"/>
                  </a:ext>
                </a:extLst>
              </a:tr>
              <a:tr h="370525">
                <a:tc>
                  <a:txBody>
                    <a:bodyPr/>
                    <a:lstStyle/>
                    <a:p>
                      <a:pPr algn="l" fontAlgn="b"/>
                      <a:r>
                        <a:rPr lang="en-US" sz="1400" u="none" strike="noStrike">
                          <a:effectLst/>
                          <a:latin typeface="+mj-lt"/>
                        </a:rPr>
                        <a:t>UC Riverside</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65%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40%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453881388"/>
                  </a:ext>
                </a:extLst>
              </a:tr>
              <a:tr h="370525">
                <a:tc>
                  <a:txBody>
                    <a:bodyPr/>
                    <a:lstStyle/>
                    <a:p>
                      <a:pPr algn="l" fontAlgn="b"/>
                      <a:r>
                        <a:rPr lang="en-US" sz="1400" u="none" strike="noStrike">
                          <a:effectLst/>
                          <a:latin typeface="+mj-lt"/>
                        </a:rPr>
                        <a:t>UC San Francisco</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80%</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75%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90%</a:t>
                      </a:r>
                      <a:endParaRPr lang="en-US" sz="1400" b="1" i="0" u="none" strike="noStrike" dirty="0">
                        <a:solidFill>
                          <a:srgbClr val="000000"/>
                        </a:solidFill>
                        <a:effectLst/>
                        <a:latin typeface="+mj-lt"/>
                      </a:endParaRPr>
                    </a:p>
                  </a:txBody>
                  <a:tcPr marL="6350" marR="6350" marT="6350" marB="0" anchor="b"/>
                </a:tc>
                <a:tc>
                  <a:txBody>
                    <a:bodyPr/>
                    <a:lstStyle/>
                    <a:p>
                      <a:pPr algn="ctr" fontAlgn="b"/>
                      <a:r>
                        <a:rPr lang="en-US" sz="1400" u="none" strike="noStrike">
                          <a:effectLst/>
                          <a:latin typeface="+mj-lt"/>
                        </a:rPr>
                        <a:t>35%</a:t>
                      </a:r>
                      <a:endParaRPr lang="en-US" sz="1400" b="0" i="0" u="none" strike="noStrike">
                        <a:solidFill>
                          <a:srgbClr val="000000"/>
                        </a:solidFill>
                        <a:effectLst/>
                        <a:latin typeface="+mj-lt"/>
                      </a:endParaRPr>
                    </a:p>
                  </a:txBody>
                  <a:tcPr marL="6350" marR="6350" marT="6350" marB="0" anchor="b"/>
                </a:tc>
                <a:tc>
                  <a:txBody>
                    <a:bodyPr/>
                    <a:lstStyle/>
                    <a:p>
                      <a:pPr algn="ctr" fontAlgn="b"/>
                      <a:r>
                        <a:rPr lang="en-US" sz="1400" b="1" u="none" strike="noStrike" dirty="0">
                          <a:effectLst/>
                          <a:latin typeface="+mj-lt"/>
                        </a:rPr>
                        <a:t>95%</a:t>
                      </a:r>
                      <a:endParaRPr lang="en-US" sz="1400" b="1" i="0" u="none" strike="noStrike" dirty="0">
                        <a:solidFill>
                          <a:srgbClr val="000000"/>
                        </a:solidFill>
                        <a:effectLst/>
                        <a:latin typeface="+mj-lt"/>
                      </a:endParaRPr>
                    </a:p>
                  </a:txBody>
                  <a:tcPr marL="6350" marR="6350" marT="6350" marB="0" anchor="b"/>
                </a:tc>
                <a:extLst>
                  <a:ext uri="{0D108BD9-81ED-4DB2-BD59-A6C34878D82A}">
                    <a16:rowId xmlns:a16="http://schemas.microsoft.com/office/drawing/2014/main" val="1491815807"/>
                  </a:ext>
                </a:extLst>
              </a:tr>
            </a:tbl>
          </a:graphicData>
        </a:graphic>
      </p:graphicFrame>
    </p:spTree>
    <p:extLst>
      <p:ext uri="{BB962C8B-B14F-4D97-AF65-F5344CB8AC3E}">
        <p14:creationId xmlns:p14="http://schemas.microsoft.com/office/powerpoint/2010/main" val="3854602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Personal Statement</a:t>
            </a:r>
          </a:p>
        </p:txBody>
      </p:sp>
      <p:sp>
        <p:nvSpPr>
          <p:cNvPr id="13315" name="Rectangle 3"/>
          <p:cNvSpPr>
            <a:spLocks noGrp="1" noChangeArrowheads="1"/>
          </p:cNvSpPr>
          <p:nvPr>
            <p:ph type="body" idx="1"/>
          </p:nvPr>
        </p:nvSpPr>
        <p:spPr bwMode="auto">
          <a:xfrm>
            <a:off x="76200" y="1066800"/>
            <a:ext cx="8991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altLang="en-US" dirty="0" smtClean="0">
                <a:ea typeface="ＭＳ Ｐゴシック" panose="020B0600070205080204" pitchFamily="34" charset="-128"/>
              </a:rPr>
              <a:t>5300 characters or about 1 ½ page single spaced at 12-point font.</a:t>
            </a:r>
          </a:p>
          <a:p>
            <a:pPr>
              <a:lnSpc>
                <a:spcPct val="90000"/>
              </a:lnSpc>
            </a:pPr>
            <a:r>
              <a:rPr lang="en-US" dirty="0"/>
              <a:t>It takes a lot of reflection and introspection to prepare, edit, and polish a strong statement. </a:t>
            </a:r>
            <a:endParaRPr lang="en-US" altLang="en-US" dirty="0">
              <a:ea typeface="ＭＳ Ｐゴシック" panose="020B0600070205080204" pitchFamily="34" charset="-128"/>
            </a:endParaRPr>
          </a:p>
          <a:p>
            <a:pPr>
              <a:lnSpc>
                <a:spcPct val="90000"/>
              </a:lnSpc>
            </a:pPr>
            <a:r>
              <a:rPr lang="en-US" dirty="0" smtClean="0"/>
              <a:t>Don’t </a:t>
            </a:r>
            <a:r>
              <a:rPr lang="en-US" dirty="0"/>
              <a:t>rehash your resume or other parts of your application in your essay. Be creative, think outside the box and review certain aspects of your life.</a:t>
            </a:r>
          </a:p>
          <a:p>
            <a:pPr>
              <a:lnSpc>
                <a:spcPct val="90000"/>
              </a:lnSpc>
            </a:pPr>
            <a:endParaRPr lang="en-US" dirty="0" smtClean="0"/>
          </a:p>
          <a:p>
            <a:pPr lvl="1">
              <a:lnSpc>
                <a:spcPct val="90000"/>
              </a:lnSpc>
            </a:pPr>
            <a:endParaRPr lang="en-US" sz="3200" dirty="0" smtClean="0"/>
          </a:p>
        </p:txBody>
      </p:sp>
    </p:spTree>
    <p:extLst>
      <p:ext uri="{BB962C8B-B14F-4D97-AF65-F5344CB8AC3E}">
        <p14:creationId xmlns:p14="http://schemas.microsoft.com/office/powerpoint/2010/main" val="864402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Personal Statement: Suggestions</a:t>
            </a:r>
          </a:p>
        </p:txBody>
      </p:sp>
      <p:sp>
        <p:nvSpPr>
          <p:cNvPr id="13315" name="Rectangle 3"/>
          <p:cNvSpPr>
            <a:spLocks noGrp="1" noChangeArrowheads="1"/>
          </p:cNvSpPr>
          <p:nvPr>
            <p:ph type="body" idx="1"/>
          </p:nvPr>
        </p:nvSpPr>
        <p:spPr bwMode="auto">
          <a:xfrm>
            <a:off x="76200" y="1066800"/>
            <a:ext cx="8991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sz="2400" dirty="0" smtClean="0"/>
              <a:t>Start early, minimum 6 months. I suggest to start now by writing a mini-autobiography about your life experiences that have resulted in you wanting to apply to medical school.	</a:t>
            </a:r>
          </a:p>
          <a:p>
            <a:pPr lvl="1">
              <a:lnSpc>
                <a:spcPct val="90000"/>
              </a:lnSpc>
            </a:pPr>
            <a:r>
              <a:rPr lang="en-US" sz="2400" dirty="0" smtClean="0"/>
              <a:t>This does not need to be perfect, just thoughts that you can use in your personal statement.</a:t>
            </a:r>
          </a:p>
          <a:p>
            <a:pPr>
              <a:lnSpc>
                <a:spcPct val="90000"/>
              </a:lnSpc>
            </a:pPr>
            <a:r>
              <a:rPr lang="en-US" sz="2400" dirty="0" smtClean="0"/>
              <a:t>Write, re-write, let it sit, and write again. After you spend time writing set it aside for a minimum of 24 hours before you review and re-write.</a:t>
            </a:r>
          </a:p>
          <a:p>
            <a:pPr>
              <a:lnSpc>
                <a:spcPct val="90000"/>
              </a:lnSpc>
            </a:pPr>
            <a:r>
              <a:rPr lang="en-US" sz="2400" dirty="0" smtClean="0"/>
              <a:t>Stay focused: highlight interesting aspects of your journey – not your entire life story. </a:t>
            </a:r>
          </a:p>
          <a:p>
            <a:pPr lvl="1">
              <a:lnSpc>
                <a:spcPct val="90000"/>
              </a:lnSpc>
            </a:pPr>
            <a:r>
              <a:rPr lang="en-US" sz="2400" dirty="0" smtClean="0"/>
              <a:t>Choose a theme and stick to it, and support it with specific examples</a:t>
            </a:r>
          </a:p>
          <a:p>
            <a:pPr lvl="1">
              <a:lnSpc>
                <a:spcPct val="90000"/>
              </a:lnSpc>
            </a:pPr>
            <a:endParaRPr lang="en-US" sz="2400" dirty="0" smtClean="0"/>
          </a:p>
        </p:txBody>
      </p:sp>
      <p:sp>
        <p:nvSpPr>
          <p:cNvPr id="4" name="TextBox 3"/>
          <p:cNvSpPr txBox="1"/>
          <p:nvPr/>
        </p:nvSpPr>
        <p:spPr>
          <a:xfrm>
            <a:off x="6340058" y="5943600"/>
            <a:ext cx="2704651" cy="369332"/>
          </a:xfrm>
          <a:prstGeom prst="rect">
            <a:avLst/>
          </a:prstGeom>
          <a:noFill/>
        </p:spPr>
        <p:txBody>
          <a:bodyPr wrap="none" rtlCol="0">
            <a:spAutoFit/>
          </a:bodyPr>
          <a:lstStyle/>
          <a:p>
            <a:r>
              <a:rPr lang="en-US" dirty="0" smtClean="0"/>
              <a:t>www.princetonreview.com</a:t>
            </a:r>
            <a:endParaRPr lang="en-US" dirty="0"/>
          </a:p>
        </p:txBody>
      </p:sp>
    </p:spTree>
    <p:extLst>
      <p:ext uri="{BB962C8B-B14F-4D97-AF65-F5344CB8AC3E}">
        <p14:creationId xmlns:p14="http://schemas.microsoft.com/office/powerpoint/2010/main" val="195470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Personal Statement: Suggestions</a:t>
            </a:r>
          </a:p>
        </p:txBody>
      </p:sp>
      <p:sp>
        <p:nvSpPr>
          <p:cNvPr id="13315" name="Rectangle 3"/>
          <p:cNvSpPr>
            <a:spLocks noGrp="1" noChangeArrowheads="1"/>
          </p:cNvSpPr>
          <p:nvPr>
            <p:ph type="body" idx="1"/>
          </p:nvPr>
        </p:nvSpPr>
        <p:spPr bwMode="auto">
          <a:xfrm>
            <a:off x="76200" y="1066800"/>
            <a:ext cx="89916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sz="2400" dirty="0" smtClean="0"/>
              <a:t>Back off the clichés.</a:t>
            </a:r>
          </a:p>
          <a:p>
            <a:pPr lvl="1">
              <a:lnSpc>
                <a:spcPct val="90000"/>
              </a:lnSpc>
            </a:pPr>
            <a:r>
              <a:rPr lang="en-US" sz="2400" dirty="0" smtClean="0"/>
              <a:t>Be personal and specific</a:t>
            </a:r>
          </a:p>
          <a:p>
            <a:pPr>
              <a:lnSpc>
                <a:spcPct val="90000"/>
              </a:lnSpc>
            </a:pPr>
            <a:r>
              <a:rPr lang="en-US" sz="2400" dirty="0" smtClean="0"/>
              <a:t>Find your unique angle</a:t>
            </a:r>
          </a:p>
          <a:p>
            <a:pPr lvl="1">
              <a:lnSpc>
                <a:spcPct val="90000"/>
              </a:lnSpc>
            </a:pPr>
            <a:r>
              <a:rPr lang="en-US" sz="2400" dirty="0" smtClean="0"/>
              <a:t>What can you say about yourself that no one else can. </a:t>
            </a:r>
          </a:p>
          <a:p>
            <a:pPr lvl="1">
              <a:lnSpc>
                <a:spcPct val="90000"/>
              </a:lnSpc>
            </a:pPr>
            <a:r>
              <a:rPr lang="en-US" sz="2400" dirty="0" smtClean="0"/>
              <a:t>Every one has trials in life</a:t>
            </a:r>
          </a:p>
          <a:p>
            <a:pPr lvl="2">
              <a:lnSpc>
                <a:spcPct val="90000"/>
              </a:lnSpc>
            </a:pPr>
            <a:r>
              <a:rPr lang="en-US" sz="2000" dirty="0" smtClean="0"/>
              <a:t>What‘s important and unique is how you reacted to those incidents.</a:t>
            </a:r>
          </a:p>
          <a:p>
            <a:pPr>
              <a:lnSpc>
                <a:spcPct val="90000"/>
              </a:lnSpc>
            </a:pPr>
            <a:r>
              <a:rPr lang="en-US" sz="2400" dirty="0" smtClean="0"/>
              <a:t>Be interesting</a:t>
            </a:r>
          </a:p>
          <a:p>
            <a:pPr lvl="1">
              <a:lnSpc>
                <a:spcPct val="90000"/>
              </a:lnSpc>
            </a:pPr>
            <a:r>
              <a:rPr lang="en-US" sz="2400" dirty="0" smtClean="0"/>
              <a:t>Create intrigue before launching into the story of who you are.</a:t>
            </a:r>
          </a:p>
          <a:p>
            <a:pPr>
              <a:lnSpc>
                <a:spcPct val="90000"/>
              </a:lnSpc>
            </a:pPr>
            <a:r>
              <a:rPr lang="en-US" sz="2400" dirty="0" smtClean="0"/>
              <a:t>Show don’t tell</a:t>
            </a:r>
          </a:p>
          <a:p>
            <a:pPr lvl="1">
              <a:lnSpc>
                <a:spcPct val="90000"/>
              </a:lnSpc>
            </a:pPr>
            <a:r>
              <a:rPr lang="en-US" sz="2400" dirty="0" smtClean="0"/>
              <a:t>Don’t tell them about your unique qualities (</a:t>
            </a:r>
            <a:r>
              <a:rPr lang="en-US" sz="2400" dirty="0" err="1" smtClean="0"/>
              <a:t>ie</a:t>
            </a:r>
            <a:r>
              <a:rPr lang="en-US" sz="2400" dirty="0" smtClean="0"/>
              <a:t>. I’m compassionate) show them through the stories you tell about yourself</a:t>
            </a:r>
          </a:p>
          <a:p>
            <a:pPr lvl="1">
              <a:lnSpc>
                <a:spcPct val="90000"/>
              </a:lnSpc>
            </a:pPr>
            <a:endParaRPr lang="en-US" sz="2400" dirty="0" smtClean="0"/>
          </a:p>
        </p:txBody>
      </p:sp>
      <p:sp>
        <p:nvSpPr>
          <p:cNvPr id="4" name="TextBox 3"/>
          <p:cNvSpPr txBox="1"/>
          <p:nvPr/>
        </p:nvSpPr>
        <p:spPr>
          <a:xfrm>
            <a:off x="6340058" y="5943600"/>
            <a:ext cx="2704651" cy="369332"/>
          </a:xfrm>
          <a:prstGeom prst="rect">
            <a:avLst/>
          </a:prstGeom>
          <a:noFill/>
        </p:spPr>
        <p:txBody>
          <a:bodyPr wrap="none" rtlCol="0">
            <a:spAutoFit/>
          </a:bodyPr>
          <a:lstStyle/>
          <a:p>
            <a:r>
              <a:rPr lang="en-US" dirty="0" smtClean="0"/>
              <a:t>www.princetonreview.com</a:t>
            </a:r>
            <a:endParaRPr lang="en-US" dirty="0"/>
          </a:p>
        </p:txBody>
      </p:sp>
    </p:spTree>
    <p:extLst>
      <p:ext uri="{BB962C8B-B14F-4D97-AF65-F5344CB8AC3E}">
        <p14:creationId xmlns:p14="http://schemas.microsoft.com/office/powerpoint/2010/main" val="172842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685800" y="1524000"/>
            <a:ext cx="7772400" cy="3200400"/>
          </a:xfrm>
          <a:noFill/>
          <a:ln/>
        </p:spPr>
        <p:txBody>
          <a:bodyPr lIns="92075" tIns="46038" rIns="92075" bIns="46038"/>
          <a:lstStyle/>
          <a:p>
            <a:r>
              <a:rPr lang="en-US" sz="4800" b="1" dirty="0" smtClean="0"/>
              <a:t>The Journey Towards a Medical Doctor (MD) &amp; Doctor of Osteopathy (DO)</a:t>
            </a:r>
            <a:r>
              <a:rPr lang="en-US" sz="4800" b="1" dirty="0" smtClean="0">
                <a:solidFill>
                  <a:srgbClr val="C41230"/>
                </a:solidFill>
              </a:rPr>
              <a:t/>
            </a:r>
            <a:br>
              <a:rPr lang="en-US" sz="4800" b="1" dirty="0" smtClean="0">
                <a:solidFill>
                  <a:srgbClr val="C41230"/>
                </a:solidFill>
              </a:rPr>
            </a:br>
            <a:r>
              <a:rPr lang="en-US" sz="4800" b="1" i="1" dirty="0" smtClean="0">
                <a:solidFill>
                  <a:srgbClr val="C00000"/>
                </a:solidFill>
              </a:rPr>
              <a:t>Additional Requirements</a:t>
            </a:r>
            <a:endParaRPr lang="en-US" sz="4800" b="1" i="1" dirty="0">
              <a:solidFill>
                <a:srgbClr val="C00000"/>
              </a:solidFill>
            </a:endParaRPr>
          </a:p>
        </p:txBody>
      </p:sp>
    </p:spTree>
    <p:extLst>
      <p:ext uri="{BB962C8B-B14F-4D97-AF65-F5344CB8AC3E}">
        <p14:creationId xmlns:p14="http://schemas.microsoft.com/office/powerpoint/2010/main" val="394491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Personal Statement: Suggestions</a:t>
            </a:r>
          </a:p>
        </p:txBody>
      </p:sp>
      <p:sp>
        <p:nvSpPr>
          <p:cNvPr id="13315" name="Rectangle 3"/>
          <p:cNvSpPr>
            <a:spLocks noGrp="1" noChangeArrowheads="1"/>
          </p:cNvSpPr>
          <p:nvPr>
            <p:ph type="body" idx="1"/>
          </p:nvPr>
        </p:nvSpPr>
        <p:spPr bwMode="auto">
          <a:xfrm>
            <a:off x="76200" y="1066800"/>
            <a:ext cx="8991600" cy="3581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sz="2400" dirty="0" smtClean="0"/>
              <a:t>Be thoughtful about transitions</a:t>
            </a:r>
          </a:p>
          <a:p>
            <a:pPr lvl="1">
              <a:lnSpc>
                <a:spcPct val="90000"/>
              </a:lnSpc>
            </a:pPr>
            <a:r>
              <a:rPr lang="en-US" sz="2000" dirty="0" smtClean="0"/>
              <a:t>Vary sentence structure</a:t>
            </a:r>
          </a:p>
          <a:p>
            <a:pPr lvl="1">
              <a:lnSpc>
                <a:spcPct val="90000"/>
              </a:lnSpc>
            </a:pPr>
            <a:r>
              <a:rPr lang="en-US" sz="2000" dirty="0" smtClean="0"/>
              <a:t>You don’t want your essay to be boring</a:t>
            </a:r>
          </a:p>
          <a:p>
            <a:pPr>
              <a:lnSpc>
                <a:spcPct val="90000"/>
              </a:lnSpc>
            </a:pPr>
            <a:r>
              <a:rPr lang="en-US" sz="2400" dirty="0" smtClean="0"/>
              <a:t>Stick to the guidelines</a:t>
            </a:r>
          </a:p>
          <a:p>
            <a:pPr>
              <a:lnSpc>
                <a:spcPct val="90000"/>
              </a:lnSpc>
            </a:pPr>
            <a:r>
              <a:rPr lang="en-US" sz="2400" dirty="0" smtClean="0"/>
              <a:t>Stay on topic</a:t>
            </a:r>
          </a:p>
          <a:p>
            <a:pPr lvl="1">
              <a:lnSpc>
                <a:spcPct val="90000"/>
              </a:lnSpc>
            </a:pPr>
            <a:r>
              <a:rPr lang="en-US" sz="2000" dirty="0" smtClean="0"/>
              <a:t>Don’t ramble, it uses up precious space, it also can cause confusion</a:t>
            </a:r>
          </a:p>
          <a:p>
            <a:pPr>
              <a:lnSpc>
                <a:spcPct val="90000"/>
              </a:lnSpc>
            </a:pPr>
            <a:r>
              <a:rPr lang="en-US" sz="2400" dirty="0" smtClean="0"/>
              <a:t>Don’t overdo it</a:t>
            </a:r>
          </a:p>
          <a:p>
            <a:pPr lvl="1">
              <a:lnSpc>
                <a:spcPct val="90000"/>
              </a:lnSpc>
            </a:pPr>
            <a:r>
              <a:rPr lang="en-US" sz="2000" dirty="0" smtClean="0"/>
              <a:t>Beware of being to self-congratulatory or too self-deprecating</a:t>
            </a:r>
          </a:p>
          <a:p>
            <a:pPr>
              <a:lnSpc>
                <a:spcPct val="90000"/>
              </a:lnSpc>
            </a:pPr>
            <a:r>
              <a:rPr lang="en-US" sz="2400" dirty="0" smtClean="0"/>
              <a:t>Ask for feedback before you submit</a:t>
            </a:r>
          </a:p>
          <a:p>
            <a:pPr lvl="1">
              <a:lnSpc>
                <a:spcPct val="90000"/>
              </a:lnSpc>
            </a:pPr>
            <a:endParaRPr lang="en-US" sz="2400" dirty="0" smtClean="0"/>
          </a:p>
        </p:txBody>
      </p:sp>
      <p:sp>
        <p:nvSpPr>
          <p:cNvPr id="2" name="TextBox 1"/>
          <p:cNvSpPr txBox="1"/>
          <p:nvPr/>
        </p:nvSpPr>
        <p:spPr>
          <a:xfrm>
            <a:off x="6172200" y="4278868"/>
            <a:ext cx="2704651" cy="369332"/>
          </a:xfrm>
          <a:prstGeom prst="rect">
            <a:avLst/>
          </a:prstGeom>
          <a:noFill/>
        </p:spPr>
        <p:txBody>
          <a:bodyPr wrap="none" rtlCol="0">
            <a:spAutoFit/>
          </a:bodyPr>
          <a:lstStyle/>
          <a:p>
            <a:r>
              <a:rPr lang="en-US" dirty="0" smtClean="0"/>
              <a:t>www.princetonreview.com</a:t>
            </a:r>
            <a:endParaRPr lang="en-US" dirty="0"/>
          </a:p>
        </p:txBody>
      </p:sp>
      <p:sp>
        <p:nvSpPr>
          <p:cNvPr id="3" name="Rectangle 2"/>
          <p:cNvSpPr/>
          <p:nvPr/>
        </p:nvSpPr>
        <p:spPr>
          <a:xfrm>
            <a:off x="145473" y="5453467"/>
            <a:ext cx="8991600" cy="646331"/>
          </a:xfrm>
          <a:prstGeom prst="rect">
            <a:avLst/>
          </a:prstGeom>
        </p:spPr>
        <p:txBody>
          <a:bodyPr wrap="square">
            <a:spAutoFit/>
          </a:bodyPr>
          <a:lstStyle/>
          <a:p>
            <a:r>
              <a:rPr lang="en-US" dirty="0"/>
              <a:t>https://www.usnews.com/education/best-graduate-schools/top-medical-schools/articles/2017-06-12/2-medical-school-essays-that-admissions-officers-loved</a:t>
            </a:r>
          </a:p>
        </p:txBody>
      </p:sp>
      <p:sp>
        <p:nvSpPr>
          <p:cNvPr id="4" name="TextBox 3"/>
          <p:cNvSpPr txBox="1"/>
          <p:nvPr/>
        </p:nvSpPr>
        <p:spPr>
          <a:xfrm>
            <a:off x="152400" y="5084135"/>
            <a:ext cx="8534400" cy="369332"/>
          </a:xfrm>
          <a:prstGeom prst="rect">
            <a:avLst/>
          </a:prstGeom>
          <a:noFill/>
        </p:spPr>
        <p:txBody>
          <a:bodyPr wrap="square" rtlCol="0">
            <a:spAutoFit/>
          </a:bodyPr>
          <a:lstStyle/>
          <a:p>
            <a:r>
              <a:rPr lang="en-US" b="1" u="sng" dirty="0" smtClean="0"/>
              <a:t>Two med school essays that admission officers loved</a:t>
            </a:r>
            <a:endParaRPr lang="en-US" b="1" u="sng" dirty="0"/>
          </a:p>
        </p:txBody>
      </p:sp>
    </p:spTree>
    <p:extLst>
      <p:ext uri="{BB962C8B-B14F-4D97-AF65-F5344CB8AC3E}">
        <p14:creationId xmlns:p14="http://schemas.microsoft.com/office/powerpoint/2010/main" val="2148782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26581" y="-10414"/>
            <a:ext cx="9144000" cy="620014"/>
          </a:xfrm>
          <a:noFill/>
          <a:extLst/>
        </p:spPr>
        <p:txBody>
          <a:bodyPr vert="horz" wrap="square" lIns="92075" tIns="46038" rIns="92075" bIns="46038" numCol="1" anchor="t" anchorCtr="0" compatLnSpc="1">
            <a:prstTxWarp prst="textNoShape">
              <a:avLst/>
            </a:prstTxWarp>
          </a:bodyPr>
          <a:lstStyle/>
          <a:p>
            <a:r>
              <a:rPr lang="en-US" altLang="en-US" sz="3600" b="1" dirty="0" smtClean="0">
                <a:solidFill>
                  <a:srgbClr val="C00000"/>
                </a:solidFill>
                <a:ea typeface="ＭＳ Ｐゴシック" panose="020B0600070205080204" pitchFamily="34" charset="-128"/>
              </a:rPr>
              <a:t>Additional Requirements</a:t>
            </a:r>
          </a:p>
        </p:txBody>
      </p:sp>
      <p:sp>
        <p:nvSpPr>
          <p:cNvPr id="56323" name="Rectangle 3"/>
          <p:cNvSpPr>
            <a:spLocks noGrp="1" noChangeArrowheads="1"/>
          </p:cNvSpPr>
          <p:nvPr>
            <p:ph type="body" idx="1"/>
          </p:nvPr>
        </p:nvSpPr>
        <p:spPr bwMode="auto">
          <a:xfrm>
            <a:off x="609600" y="1563707"/>
            <a:ext cx="7086600" cy="228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spcBef>
                <a:spcPts val="0"/>
              </a:spcBef>
              <a:spcAft>
                <a:spcPts val="600"/>
              </a:spcAft>
            </a:pPr>
            <a:r>
              <a:rPr lang="en-US" altLang="en-US" sz="2400" dirty="0" smtClean="0">
                <a:ea typeface="ＭＳ Ｐゴシック" panose="020B0600070205080204" pitchFamily="34" charset="-128"/>
              </a:rPr>
              <a:t>Extracurricular Activities</a:t>
            </a:r>
          </a:p>
          <a:p>
            <a:pPr>
              <a:spcBef>
                <a:spcPts val="0"/>
              </a:spcBef>
              <a:spcAft>
                <a:spcPts val="600"/>
              </a:spcAft>
            </a:pPr>
            <a:r>
              <a:rPr lang="en-US" altLang="en-US" sz="2400" dirty="0" smtClean="0">
                <a:ea typeface="ＭＳ Ｐゴシック" panose="020B0600070205080204" pitchFamily="34" charset="-128"/>
              </a:rPr>
              <a:t>Medically-Related Experiences &amp; Exposure</a:t>
            </a:r>
          </a:p>
          <a:p>
            <a:pPr>
              <a:spcBef>
                <a:spcPts val="0"/>
              </a:spcBef>
              <a:spcAft>
                <a:spcPts val="600"/>
              </a:spcAft>
            </a:pPr>
            <a:r>
              <a:rPr lang="en-US" altLang="en-US" sz="2400" dirty="0" smtClean="0">
                <a:ea typeface="ＭＳ Ｐゴシック" panose="020B0600070205080204" pitchFamily="34" charset="-128"/>
              </a:rPr>
              <a:t>Employment</a:t>
            </a:r>
          </a:p>
          <a:p>
            <a:pPr>
              <a:spcBef>
                <a:spcPts val="0"/>
              </a:spcBef>
              <a:spcAft>
                <a:spcPts val="600"/>
              </a:spcAft>
            </a:pPr>
            <a:r>
              <a:rPr lang="en-US" altLang="en-US" sz="2400" dirty="0" smtClean="0">
                <a:ea typeface="ＭＳ Ｐゴシック" panose="020B0600070205080204" pitchFamily="34" charset="-128"/>
              </a:rPr>
              <a:t>Volunteer Work </a:t>
            </a:r>
          </a:p>
          <a:p>
            <a:pPr>
              <a:spcBef>
                <a:spcPts val="0"/>
              </a:spcBef>
              <a:spcAft>
                <a:spcPts val="600"/>
              </a:spcAft>
            </a:pPr>
            <a:r>
              <a:rPr lang="en-US" altLang="en-US" sz="2400" dirty="0" smtClean="0">
                <a:ea typeface="ＭＳ Ｐゴシック" panose="020B0600070205080204" pitchFamily="34" charset="-128"/>
              </a:rPr>
              <a:t>Internships and/or Research</a:t>
            </a:r>
          </a:p>
          <a:p>
            <a:pPr>
              <a:spcBef>
                <a:spcPts val="0"/>
              </a:spcBef>
              <a:spcAft>
                <a:spcPts val="600"/>
              </a:spcAft>
            </a:pPr>
            <a:r>
              <a:rPr lang="en-US" altLang="en-US" sz="2400" dirty="0" smtClean="0">
                <a:ea typeface="ＭＳ Ｐゴシック" panose="020B0600070205080204" pitchFamily="34" charset="-128"/>
              </a:rPr>
              <a:t>Letters of Evaluation</a:t>
            </a:r>
          </a:p>
          <a:p>
            <a:pPr>
              <a:spcBef>
                <a:spcPts val="0"/>
              </a:spcBef>
              <a:spcAft>
                <a:spcPts val="600"/>
              </a:spcAft>
            </a:pPr>
            <a:r>
              <a:rPr lang="en-US" altLang="en-US" sz="2400" dirty="0" smtClean="0">
                <a:ea typeface="ＭＳ Ｐゴシック" panose="020B0600070205080204" pitchFamily="34" charset="-128"/>
              </a:rPr>
              <a:t>Personal Statement</a:t>
            </a:r>
          </a:p>
        </p:txBody>
      </p:sp>
      <p:sp>
        <p:nvSpPr>
          <p:cNvPr id="2" name="TextBox 1"/>
          <p:cNvSpPr txBox="1"/>
          <p:nvPr/>
        </p:nvSpPr>
        <p:spPr>
          <a:xfrm>
            <a:off x="448340" y="609600"/>
            <a:ext cx="8001000" cy="954107"/>
          </a:xfrm>
          <a:prstGeom prst="rect">
            <a:avLst/>
          </a:prstGeom>
          <a:noFill/>
        </p:spPr>
        <p:txBody>
          <a:bodyPr wrap="square" rtlCol="0">
            <a:spAutoFit/>
          </a:bodyPr>
          <a:lstStyle/>
          <a:p>
            <a:r>
              <a:rPr lang="en-US" sz="2800" dirty="0" smtClean="0"/>
              <a:t>You are able to highlight up to 15 separate Work and Activity Experiences on you application including:</a:t>
            </a:r>
            <a:endParaRPr lang="en-US" sz="2800" dirty="0"/>
          </a:p>
        </p:txBody>
      </p:sp>
      <p:sp>
        <p:nvSpPr>
          <p:cNvPr id="3" name="Rectangle 2"/>
          <p:cNvSpPr/>
          <p:nvPr/>
        </p:nvSpPr>
        <p:spPr>
          <a:xfrm>
            <a:off x="517451" y="4953000"/>
            <a:ext cx="8162260" cy="923330"/>
          </a:xfrm>
          <a:prstGeom prst="rect">
            <a:avLst/>
          </a:prstGeom>
        </p:spPr>
        <p:txBody>
          <a:bodyPr wrap="square">
            <a:spAutoFit/>
          </a:bodyPr>
          <a:lstStyle/>
          <a:p>
            <a:r>
              <a:rPr lang="en-US" dirty="0" smtClean="0">
                <a:solidFill>
                  <a:srgbClr val="1F1F1F"/>
                </a:solidFill>
                <a:latin typeface="+mj-lt"/>
              </a:rPr>
              <a:t>**You </a:t>
            </a:r>
            <a:r>
              <a:rPr lang="en-US" dirty="0">
                <a:solidFill>
                  <a:srgbClr val="1F1F1F"/>
                </a:solidFill>
                <a:latin typeface="+mj-lt"/>
              </a:rPr>
              <a:t>may also identify up to three of these Work and Activity experiences that you consider to be the most meaningful. This designation will allow you an additional 1,325 characters to explain why this experience was particularly meaningful to </a:t>
            </a:r>
            <a:r>
              <a:rPr lang="en-US" dirty="0" smtClean="0">
                <a:solidFill>
                  <a:srgbClr val="1F1F1F"/>
                </a:solidFill>
                <a:latin typeface="+mj-lt"/>
              </a:rPr>
              <a:t>you.</a:t>
            </a:r>
            <a:endParaRPr lang="en-US" dirty="0">
              <a:latin typeface="+mj-lt"/>
            </a:endParaRPr>
          </a:p>
        </p:txBody>
      </p:sp>
    </p:spTree>
    <p:extLst>
      <p:ext uri="{BB962C8B-B14F-4D97-AF65-F5344CB8AC3E}">
        <p14:creationId xmlns:p14="http://schemas.microsoft.com/office/powerpoint/2010/main" val="23519169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1000"/>
                                        <p:tgtEl>
                                          <p:spTgt spid="56323">
                                            <p:txEl>
                                              <p:pRg st="0" end="0"/>
                                            </p:txEl>
                                          </p:spTgt>
                                        </p:tgtEl>
                                      </p:cBhvr>
                                    </p:animEffect>
                                    <p:anim calcmode="lin" valueType="num">
                                      <p:cBhvr>
                                        <p:cTn id="8" dur="1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63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6323">
                                            <p:txEl>
                                              <p:pRg st="1" end="1"/>
                                            </p:txEl>
                                          </p:spTgt>
                                        </p:tgtEl>
                                        <p:attrNameLst>
                                          <p:attrName>style.visibility</p:attrName>
                                        </p:attrNameLst>
                                      </p:cBhvr>
                                      <p:to>
                                        <p:strVal val="visible"/>
                                      </p:to>
                                    </p:set>
                                    <p:animEffect transition="in" filter="fade">
                                      <p:cBhvr>
                                        <p:cTn id="14" dur="1000"/>
                                        <p:tgtEl>
                                          <p:spTgt spid="56323">
                                            <p:txEl>
                                              <p:pRg st="1" end="1"/>
                                            </p:txEl>
                                          </p:spTgt>
                                        </p:tgtEl>
                                      </p:cBhvr>
                                    </p:animEffect>
                                    <p:anim calcmode="lin" valueType="num">
                                      <p:cBhvr>
                                        <p:cTn id="15" dur="1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63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fade">
                                      <p:cBhvr>
                                        <p:cTn id="21" dur="1000"/>
                                        <p:tgtEl>
                                          <p:spTgt spid="56323">
                                            <p:txEl>
                                              <p:pRg st="2" end="2"/>
                                            </p:txEl>
                                          </p:spTgt>
                                        </p:tgtEl>
                                      </p:cBhvr>
                                    </p:animEffect>
                                    <p:anim calcmode="lin" valueType="num">
                                      <p:cBhvr>
                                        <p:cTn id="22" dur="10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63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6323">
                                            <p:txEl>
                                              <p:pRg st="3" end="3"/>
                                            </p:txEl>
                                          </p:spTgt>
                                        </p:tgtEl>
                                        <p:attrNameLst>
                                          <p:attrName>style.visibility</p:attrName>
                                        </p:attrNameLst>
                                      </p:cBhvr>
                                      <p:to>
                                        <p:strVal val="visible"/>
                                      </p:to>
                                    </p:set>
                                    <p:animEffect transition="in" filter="fade">
                                      <p:cBhvr>
                                        <p:cTn id="28" dur="1000"/>
                                        <p:tgtEl>
                                          <p:spTgt spid="56323">
                                            <p:txEl>
                                              <p:pRg st="3" end="3"/>
                                            </p:txEl>
                                          </p:spTgt>
                                        </p:tgtEl>
                                      </p:cBhvr>
                                    </p:animEffect>
                                    <p:anim calcmode="lin" valueType="num">
                                      <p:cBhvr>
                                        <p:cTn id="29" dur="1000" fill="hold"/>
                                        <p:tgtEl>
                                          <p:spTgt spid="563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63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6323">
                                            <p:txEl>
                                              <p:pRg st="4" end="4"/>
                                            </p:txEl>
                                          </p:spTgt>
                                        </p:tgtEl>
                                        <p:attrNameLst>
                                          <p:attrName>style.visibility</p:attrName>
                                        </p:attrNameLst>
                                      </p:cBhvr>
                                      <p:to>
                                        <p:strVal val="visible"/>
                                      </p:to>
                                    </p:set>
                                    <p:animEffect transition="in" filter="fade">
                                      <p:cBhvr>
                                        <p:cTn id="35" dur="1000"/>
                                        <p:tgtEl>
                                          <p:spTgt spid="56323">
                                            <p:txEl>
                                              <p:pRg st="4" end="4"/>
                                            </p:txEl>
                                          </p:spTgt>
                                        </p:tgtEl>
                                      </p:cBhvr>
                                    </p:animEffect>
                                    <p:anim calcmode="lin" valueType="num">
                                      <p:cBhvr>
                                        <p:cTn id="36" dur="10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63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6323">
                                            <p:txEl>
                                              <p:pRg st="5" end="5"/>
                                            </p:txEl>
                                          </p:spTgt>
                                        </p:tgtEl>
                                        <p:attrNameLst>
                                          <p:attrName>style.visibility</p:attrName>
                                        </p:attrNameLst>
                                      </p:cBhvr>
                                      <p:to>
                                        <p:strVal val="visible"/>
                                      </p:to>
                                    </p:set>
                                    <p:animEffect transition="in" filter="fade">
                                      <p:cBhvr>
                                        <p:cTn id="42" dur="1000"/>
                                        <p:tgtEl>
                                          <p:spTgt spid="56323">
                                            <p:txEl>
                                              <p:pRg st="5" end="5"/>
                                            </p:txEl>
                                          </p:spTgt>
                                        </p:tgtEl>
                                      </p:cBhvr>
                                    </p:animEffect>
                                    <p:anim calcmode="lin" valueType="num">
                                      <p:cBhvr>
                                        <p:cTn id="43" dur="10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632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6323">
                                            <p:txEl>
                                              <p:pRg st="6" end="6"/>
                                            </p:txEl>
                                          </p:spTgt>
                                        </p:tgtEl>
                                        <p:attrNameLst>
                                          <p:attrName>style.visibility</p:attrName>
                                        </p:attrNameLst>
                                      </p:cBhvr>
                                      <p:to>
                                        <p:strVal val="visible"/>
                                      </p:to>
                                    </p:set>
                                    <p:animEffect transition="in" filter="fade">
                                      <p:cBhvr>
                                        <p:cTn id="49" dur="1000"/>
                                        <p:tgtEl>
                                          <p:spTgt spid="56323">
                                            <p:txEl>
                                              <p:pRg st="6" end="6"/>
                                            </p:txEl>
                                          </p:spTgt>
                                        </p:tgtEl>
                                      </p:cBhvr>
                                    </p:animEffect>
                                    <p:anim calcmode="lin" valueType="num">
                                      <p:cBhvr>
                                        <p:cTn id="50" dur="1000" fill="hold"/>
                                        <p:tgtEl>
                                          <p:spTgt spid="5632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63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21265" y="76200"/>
            <a:ext cx="9144000" cy="609600"/>
          </a:xfrm>
          <a:noFill/>
          <a:extLst/>
        </p:spPr>
        <p:txBody>
          <a:bodyPr vert="horz" wrap="square" lIns="91440" tIns="45720" rIns="91440" bIns="45720"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Keep Good Notes</a:t>
            </a:r>
          </a:p>
        </p:txBody>
      </p:sp>
      <p:sp>
        <p:nvSpPr>
          <p:cNvPr id="58371" name="Rectangle 3"/>
          <p:cNvSpPr>
            <a:spLocks noGrp="1" noChangeArrowheads="1"/>
          </p:cNvSpPr>
          <p:nvPr>
            <p:ph type="body" idx="1"/>
          </p:nvPr>
        </p:nvSpPr>
        <p:spPr bwMode="auto">
          <a:xfrm>
            <a:off x="435935" y="990600"/>
            <a:ext cx="82296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ea typeface="ＭＳ Ｐゴシック" panose="020B0600070205080204" pitchFamily="34" charset="-128"/>
              </a:rPr>
              <a:t>Keep track of all your work and activity experiences and the hours you devote.</a:t>
            </a:r>
          </a:p>
          <a:p>
            <a:r>
              <a:rPr lang="en-US" altLang="en-US" dirty="0" smtClean="0">
                <a:ea typeface="ＭＳ Ｐゴシック" panose="020B0600070205080204" pitchFamily="34" charset="-128"/>
              </a:rPr>
              <a:t>Consider keeping a journal of clinical experience, volunteer service, research, etc… to record your experiences and maturation: </a:t>
            </a:r>
            <a:r>
              <a:rPr lang="en-US" altLang="en-US" u="sng" dirty="0" smtClean="0">
                <a:ea typeface="ＭＳ Ｐゴシック" panose="020B0600070205080204" pitchFamily="34" charset="-128"/>
              </a:rPr>
              <a:t>its good material for your personal statement</a:t>
            </a:r>
            <a:r>
              <a:rPr lang="en-US" altLang="en-US" dirty="0" smtClean="0">
                <a:ea typeface="ＭＳ Ｐゴシック" panose="020B0600070205080204" pitchFamily="34" charset="-128"/>
              </a:rPr>
              <a:t>. </a:t>
            </a:r>
          </a:p>
          <a:p>
            <a:r>
              <a:rPr lang="en-US" altLang="en-US" dirty="0" smtClean="0">
                <a:ea typeface="ＭＳ Ｐゴシック" panose="020B0600070205080204" pitchFamily="34" charset="-128"/>
              </a:rPr>
              <a:t>Working a service job could provide you with leadership opportunities (i.e. shift-manager), patience, compassion. Don’t disregard your job experiences.</a:t>
            </a:r>
          </a:p>
        </p:txBody>
      </p:sp>
    </p:spTree>
    <p:extLst>
      <p:ext uri="{BB962C8B-B14F-4D97-AF65-F5344CB8AC3E}">
        <p14:creationId xmlns:p14="http://schemas.microsoft.com/office/powerpoint/2010/main" val="2692655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Extracurricular Activities</a:t>
            </a:r>
          </a:p>
        </p:txBody>
      </p:sp>
      <p:sp>
        <p:nvSpPr>
          <p:cNvPr id="13315" name="Rectangle 3"/>
          <p:cNvSpPr>
            <a:spLocks noGrp="1" noChangeArrowheads="1"/>
          </p:cNvSpPr>
          <p:nvPr>
            <p:ph type="body" idx="1"/>
          </p:nvPr>
        </p:nvSpPr>
        <p:spPr bwMode="auto">
          <a:xfrm>
            <a:off x="685800" y="1143000"/>
            <a:ext cx="80010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altLang="en-US" dirty="0" smtClean="0">
                <a:ea typeface="ＭＳ Ｐゴシック" panose="020B0600070205080204" pitchFamily="34" charset="-128"/>
              </a:rPr>
              <a:t>Activities that you like to do</a:t>
            </a:r>
          </a:p>
          <a:p>
            <a:pPr>
              <a:lnSpc>
                <a:spcPct val="90000"/>
              </a:lnSpc>
            </a:pPr>
            <a:r>
              <a:rPr lang="en-US" altLang="en-US" dirty="0" smtClean="0">
                <a:ea typeface="ＭＳ Ｐゴシック" panose="020B0600070205080204" pitchFamily="34" charset="-128"/>
              </a:rPr>
              <a:t>Hobbies</a:t>
            </a:r>
          </a:p>
          <a:p>
            <a:pPr lvl="1">
              <a:lnSpc>
                <a:spcPct val="90000"/>
              </a:lnSpc>
              <a:buFont typeface="Arial" panose="020B0604020202020204" pitchFamily="34" charset="0"/>
              <a:buChar char="•"/>
            </a:pPr>
            <a:r>
              <a:rPr lang="en-US" altLang="en-US" dirty="0">
                <a:ea typeface="ＭＳ Ｐゴシック" panose="020B0600070205080204" pitchFamily="34" charset="-128"/>
              </a:rPr>
              <a:t>Reading</a:t>
            </a:r>
          </a:p>
          <a:p>
            <a:pPr lvl="1">
              <a:lnSpc>
                <a:spcPct val="90000"/>
              </a:lnSpc>
              <a:buFont typeface="Arial" panose="020B0604020202020204" pitchFamily="34" charset="0"/>
              <a:buChar char="•"/>
            </a:pPr>
            <a:r>
              <a:rPr lang="en-US" altLang="en-US" dirty="0">
                <a:ea typeface="ＭＳ Ｐゴシック" panose="020B0600070205080204" pitchFamily="34" charset="-128"/>
              </a:rPr>
              <a:t>Exercise</a:t>
            </a:r>
          </a:p>
          <a:p>
            <a:pPr lvl="1">
              <a:lnSpc>
                <a:spcPct val="90000"/>
              </a:lnSpc>
              <a:buFont typeface="Arial" panose="020B0604020202020204" pitchFamily="34" charset="0"/>
              <a:buChar char="•"/>
            </a:pPr>
            <a:r>
              <a:rPr lang="en-US" altLang="en-US" dirty="0">
                <a:ea typeface="ＭＳ Ｐゴシック" panose="020B0600070205080204" pitchFamily="34" charset="-128"/>
              </a:rPr>
              <a:t>Playing music</a:t>
            </a:r>
          </a:p>
          <a:p>
            <a:pPr lvl="1">
              <a:lnSpc>
                <a:spcPct val="90000"/>
              </a:lnSpc>
              <a:buFont typeface="Arial" panose="020B0604020202020204" pitchFamily="34" charset="0"/>
              <a:buChar char="•"/>
            </a:pPr>
            <a:r>
              <a:rPr lang="en-US" altLang="en-US" dirty="0">
                <a:ea typeface="ＭＳ Ｐゴシック" panose="020B0600070205080204" pitchFamily="34" charset="-128"/>
              </a:rPr>
              <a:t>Etc…</a:t>
            </a:r>
          </a:p>
          <a:p>
            <a:pPr>
              <a:lnSpc>
                <a:spcPct val="90000"/>
              </a:lnSpc>
            </a:pPr>
            <a:r>
              <a:rPr lang="en-US" altLang="en-US" dirty="0" smtClean="0">
                <a:ea typeface="ＭＳ Ｐゴシック" panose="020B0600070205080204" pitchFamily="34" charset="-128"/>
              </a:rPr>
              <a:t>Describe any personal growth that these activities may have had on you and shaped the person you are.</a:t>
            </a:r>
          </a:p>
          <a:p>
            <a:pPr lvl="1">
              <a:lnSpc>
                <a:spcPct val="90000"/>
              </a:lnSpc>
              <a:buFont typeface="Arial" panose="020B0604020202020204" pitchFamily="34" charset="0"/>
              <a:buChar char="•"/>
            </a:pPr>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3237980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 calcmode="lin" valueType="num">
                                      <p:cBhvr additive="base">
                                        <p:cTn id="2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 calcmode="lin" valueType="num">
                                      <p:cBhvr additive="base">
                                        <p:cTn id="25"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315">
                                            <p:txEl>
                                              <p:pRg st="5" end="5"/>
                                            </p:txEl>
                                          </p:spTgt>
                                        </p:tgtEl>
                                        <p:attrNameLst>
                                          <p:attrName>style.visibility</p:attrName>
                                        </p:attrNameLst>
                                      </p:cBhvr>
                                      <p:to>
                                        <p:strVal val="visible"/>
                                      </p:to>
                                    </p:set>
                                    <p:anim calcmode="lin" valueType="num">
                                      <p:cBhvr additive="base">
                                        <p:cTn id="29"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 calcmode="lin" valueType="num">
                                      <p:cBhvr additive="base">
                                        <p:cTn id="35" dur="500" fill="hold"/>
                                        <p:tgtEl>
                                          <p:spTgt spid="1331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33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Clinical Experience</a:t>
            </a:r>
          </a:p>
        </p:txBody>
      </p:sp>
      <p:sp>
        <p:nvSpPr>
          <p:cNvPr id="13315" name="Rectangle 3"/>
          <p:cNvSpPr>
            <a:spLocks noGrp="1" noChangeArrowheads="1"/>
          </p:cNvSpPr>
          <p:nvPr>
            <p:ph type="body" idx="1"/>
          </p:nvPr>
        </p:nvSpPr>
        <p:spPr bwMode="auto">
          <a:xfrm>
            <a:off x="0" y="990600"/>
            <a:ext cx="8991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dirty="0" smtClean="0"/>
              <a:t>Admissions </a:t>
            </a:r>
            <a:r>
              <a:rPr lang="en-US" dirty="0"/>
              <a:t>committees look to see that your application conveys evidence of </a:t>
            </a:r>
            <a:r>
              <a:rPr lang="en-US" dirty="0" smtClean="0"/>
              <a:t>…</a:t>
            </a:r>
          </a:p>
          <a:p>
            <a:pPr lvl="1">
              <a:lnSpc>
                <a:spcPct val="90000"/>
              </a:lnSpc>
              <a:buFont typeface="Arial" panose="020B0604020202020204" pitchFamily="34" charset="0"/>
              <a:buChar char="•"/>
            </a:pPr>
            <a:r>
              <a:rPr lang="en-US" dirty="0" smtClean="0"/>
              <a:t>empathy</a:t>
            </a:r>
            <a:r>
              <a:rPr lang="en-US" dirty="0"/>
              <a:t>, </a:t>
            </a:r>
            <a:endParaRPr lang="en-US" dirty="0" smtClean="0"/>
          </a:p>
          <a:p>
            <a:pPr lvl="1">
              <a:lnSpc>
                <a:spcPct val="90000"/>
              </a:lnSpc>
              <a:buFont typeface="Arial" panose="020B0604020202020204" pitchFamily="34" charset="0"/>
              <a:buChar char="•"/>
            </a:pPr>
            <a:r>
              <a:rPr lang="en-US" dirty="0" smtClean="0"/>
              <a:t>service </a:t>
            </a:r>
            <a:r>
              <a:rPr lang="en-US" dirty="0"/>
              <a:t>orientation, </a:t>
            </a:r>
            <a:endParaRPr lang="en-US" dirty="0" smtClean="0"/>
          </a:p>
          <a:p>
            <a:pPr lvl="1">
              <a:lnSpc>
                <a:spcPct val="90000"/>
              </a:lnSpc>
              <a:buFont typeface="Arial" panose="020B0604020202020204" pitchFamily="34" charset="0"/>
              <a:buChar char="•"/>
            </a:pPr>
            <a:r>
              <a:rPr lang="en-US" dirty="0" smtClean="0"/>
              <a:t>ethical </a:t>
            </a:r>
            <a:r>
              <a:rPr lang="en-US" dirty="0"/>
              <a:t>responsibility to self and others, </a:t>
            </a:r>
            <a:endParaRPr lang="en-US" dirty="0" smtClean="0"/>
          </a:p>
          <a:p>
            <a:pPr lvl="1">
              <a:lnSpc>
                <a:spcPct val="90000"/>
              </a:lnSpc>
              <a:buFont typeface="Arial" panose="020B0604020202020204" pitchFamily="34" charset="0"/>
              <a:buChar char="•"/>
            </a:pPr>
            <a:r>
              <a:rPr lang="en-US" dirty="0" smtClean="0"/>
              <a:t>an </a:t>
            </a:r>
            <a:r>
              <a:rPr lang="en-US" dirty="0"/>
              <a:t>awareness of what a career as a practicing physician entails, </a:t>
            </a:r>
            <a:endParaRPr lang="en-US" dirty="0" smtClean="0"/>
          </a:p>
          <a:p>
            <a:pPr lvl="1">
              <a:lnSpc>
                <a:spcPct val="90000"/>
              </a:lnSpc>
              <a:buFont typeface="Arial" panose="020B0604020202020204" pitchFamily="34" charset="0"/>
              <a:buChar char="•"/>
            </a:pPr>
            <a:r>
              <a:rPr lang="en-US" dirty="0" smtClean="0"/>
              <a:t>as </a:t>
            </a:r>
            <a:r>
              <a:rPr lang="en-US" dirty="0"/>
              <a:t>well as other characteristics and strengths. </a:t>
            </a:r>
            <a:endParaRPr lang="en-US" altLang="en-US" dirty="0" smtClean="0">
              <a:ea typeface="ＭＳ Ｐゴシック" panose="020B0600070205080204" pitchFamily="34" charset="-128"/>
            </a:endParaRPr>
          </a:p>
        </p:txBody>
      </p:sp>
      <p:sp>
        <p:nvSpPr>
          <p:cNvPr id="4" name="TextBox 3"/>
          <p:cNvSpPr txBox="1"/>
          <p:nvPr/>
        </p:nvSpPr>
        <p:spPr>
          <a:xfrm>
            <a:off x="7366000" y="6172200"/>
            <a:ext cx="1600200" cy="369332"/>
          </a:xfrm>
          <a:prstGeom prst="rect">
            <a:avLst/>
          </a:prstGeom>
          <a:noFill/>
        </p:spPr>
        <p:txBody>
          <a:bodyPr wrap="square" rtlCol="0">
            <a:spAutoFit/>
          </a:bodyPr>
          <a:lstStyle/>
          <a:p>
            <a:r>
              <a:rPr lang="en-US" dirty="0" smtClean="0"/>
              <a:t>www.aamc.org</a:t>
            </a:r>
            <a:endParaRPr lang="en-US" dirty="0"/>
          </a:p>
        </p:txBody>
      </p:sp>
    </p:spTree>
    <p:extLst>
      <p:ext uri="{BB962C8B-B14F-4D97-AF65-F5344CB8AC3E}">
        <p14:creationId xmlns:p14="http://schemas.microsoft.com/office/powerpoint/2010/main" val="1880216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additive="base">
                                        <p:cTn id="19"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 calcmode="lin" valueType="num">
                                      <p:cBhvr additive="base">
                                        <p:cTn id="23"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331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anim calcmode="lin" valueType="num">
                                      <p:cBhvr additive="base">
                                        <p:cTn id="27"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Clinical Experience</a:t>
            </a:r>
          </a:p>
        </p:txBody>
      </p:sp>
      <p:sp>
        <p:nvSpPr>
          <p:cNvPr id="13315" name="Rectangle 3"/>
          <p:cNvSpPr>
            <a:spLocks noGrp="1" noChangeArrowheads="1"/>
          </p:cNvSpPr>
          <p:nvPr>
            <p:ph type="body" idx="1"/>
          </p:nvPr>
        </p:nvSpPr>
        <p:spPr bwMode="auto">
          <a:xfrm>
            <a:off x="0" y="990600"/>
            <a:ext cx="89916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dirty="0" smtClean="0"/>
              <a:t>Shadowing a physician may </a:t>
            </a:r>
            <a:r>
              <a:rPr lang="en-US" dirty="0"/>
              <a:t>offer you exposure to the patient care environment, </a:t>
            </a:r>
            <a:r>
              <a:rPr lang="en-US" b="1" dirty="0" smtClean="0"/>
              <a:t>BUT</a:t>
            </a:r>
            <a:r>
              <a:rPr lang="en-US" dirty="0" smtClean="0"/>
              <a:t> it’s </a:t>
            </a:r>
            <a:r>
              <a:rPr lang="en-US" dirty="0"/>
              <a:t>not the only way to demonstrate these skills and attributes</a:t>
            </a:r>
            <a:r>
              <a:rPr lang="en-US" dirty="0" smtClean="0"/>
              <a:t>.</a:t>
            </a:r>
          </a:p>
          <a:p>
            <a:pPr>
              <a:lnSpc>
                <a:spcPct val="90000"/>
              </a:lnSpc>
            </a:pPr>
            <a:r>
              <a:rPr lang="en-US" altLang="en-US" dirty="0" smtClean="0">
                <a:ea typeface="ＭＳ Ｐゴシック" panose="020B0600070205080204" pitchFamily="34" charset="-128"/>
              </a:rPr>
              <a:t>Shadowing may not be a possibility for you due to…</a:t>
            </a:r>
          </a:p>
          <a:p>
            <a:pPr lvl="1">
              <a:lnSpc>
                <a:spcPct val="90000"/>
              </a:lnSpc>
            </a:pPr>
            <a:r>
              <a:rPr lang="en-US" altLang="en-US" dirty="0">
                <a:ea typeface="ＭＳ Ｐゴシック" panose="020B0600070205080204" pitchFamily="34" charset="-128"/>
              </a:rPr>
              <a:t>Balancing a rigorous academic schedule</a:t>
            </a:r>
          </a:p>
          <a:p>
            <a:pPr lvl="1">
              <a:lnSpc>
                <a:spcPct val="90000"/>
              </a:lnSpc>
            </a:pPr>
            <a:r>
              <a:rPr lang="en-US" altLang="en-US" dirty="0">
                <a:ea typeface="ＭＳ Ｐゴシック" panose="020B0600070205080204" pitchFamily="34" charset="-128"/>
              </a:rPr>
              <a:t>Extracurricular activities</a:t>
            </a:r>
          </a:p>
          <a:p>
            <a:pPr lvl="1">
              <a:lnSpc>
                <a:spcPct val="90000"/>
              </a:lnSpc>
            </a:pPr>
            <a:r>
              <a:rPr lang="en-US" altLang="en-US" dirty="0">
                <a:ea typeface="ＭＳ Ｐゴシック" panose="020B0600070205080204" pitchFamily="34" charset="-128"/>
              </a:rPr>
              <a:t>Personal responsibilities</a:t>
            </a:r>
          </a:p>
          <a:p>
            <a:pPr lvl="1">
              <a:lnSpc>
                <a:spcPct val="90000"/>
              </a:lnSpc>
            </a:pPr>
            <a:r>
              <a:rPr lang="en-US" altLang="en-US" dirty="0">
                <a:ea typeface="ＭＳ Ｐゴシック" panose="020B0600070205080204" pitchFamily="34" charset="-128"/>
              </a:rPr>
              <a:t>Etc…</a:t>
            </a:r>
          </a:p>
          <a:p>
            <a:pPr>
              <a:lnSpc>
                <a:spcPct val="90000"/>
              </a:lnSpc>
            </a:pPr>
            <a:r>
              <a:rPr lang="en-US" altLang="en-US" dirty="0" smtClean="0">
                <a:ea typeface="ＭＳ Ｐゴシック" panose="020B0600070205080204" pitchFamily="34" charset="-128"/>
              </a:rPr>
              <a:t>How do you can gain such experiences? </a:t>
            </a:r>
          </a:p>
        </p:txBody>
      </p:sp>
      <p:sp>
        <p:nvSpPr>
          <p:cNvPr id="4" name="TextBox 3"/>
          <p:cNvSpPr txBox="1"/>
          <p:nvPr/>
        </p:nvSpPr>
        <p:spPr>
          <a:xfrm>
            <a:off x="7366000" y="6172200"/>
            <a:ext cx="1600200" cy="369332"/>
          </a:xfrm>
          <a:prstGeom prst="rect">
            <a:avLst/>
          </a:prstGeom>
          <a:noFill/>
        </p:spPr>
        <p:txBody>
          <a:bodyPr wrap="square" rtlCol="0">
            <a:spAutoFit/>
          </a:bodyPr>
          <a:lstStyle/>
          <a:p>
            <a:r>
              <a:rPr lang="en-US" dirty="0" smtClean="0"/>
              <a:t>www.aamc.org</a:t>
            </a:r>
            <a:endParaRPr lang="en-US" dirty="0"/>
          </a:p>
        </p:txBody>
      </p:sp>
    </p:spTree>
    <p:extLst>
      <p:ext uri="{BB962C8B-B14F-4D97-AF65-F5344CB8AC3E}">
        <p14:creationId xmlns:p14="http://schemas.microsoft.com/office/powerpoint/2010/main" val="3070346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 calcmode="lin" valueType="num">
                                      <p:cBhvr additive="base">
                                        <p:cTn id="17"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33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 calcmode="lin" valueType="num">
                                      <p:cBhvr additive="base">
                                        <p:cTn id="21"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331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 calcmode="lin" valueType="num">
                                      <p:cBhvr additive="base">
                                        <p:cTn id="25"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3315">
                                            <p:txEl>
                                              <p:pRg st="5" end="5"/>
                                            </p:txEl>
                                          </p:spTgt>
                                        </p:tgtEl>
                                        <p:attrNameLst>
                                          <p:attrName>style.visibility</p:attrName>
                                        </p:attrNameLst>
                                      </p:cBhvr>
                                      <p:to>
                                        <p:strVal val="visible"/>
                                      </p:to>
                                    </p:set>
                                    <p:anim calcmode="lin" valueType="num">
                                      <p:cBhvr additive="base">
                                        <p:cTn id="29"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 calcmode="lin" valueType="num">
                                      <p:cBhvr additive="base">
                                        <p:cTn id="35" dur="500" fill="hold"/>
                                        <p:tgtEl>
                                          <p:spTgt spid="1331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33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Alternatives to Shadowing</a:t>
            </a:r>
          </a:p>
        </p:txBody>
      </p:sp>
      <p:sp>
        <p:nvSpPr>
          <p:cNvPr id="13315" name="Rectangle 3"/>
          <p:cNvSpPr>
            <a:spLocks noGrp="1" noChangeArrowheads="1"/>
          </p:cNvSpPr>
          <p:nvPr>
            <p:ph type="body" idx="1"/>
          </p:nvPr>
        </p:nvSpPr>
        <p:spPr bwMode="auto">
          <a:xfrm>
            <a:off x="457200" y="990600"/>
            <a:ext cx="82296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0" indent="0">
              <a:lnSpc>
                <a:spcPct val="90000"/>
              </a:lnSpc>
              <a:buNone/>
            </a:pPr>
            <a:r>
              <a:rPr lang="en-US" dirty="0" smtClean="0"/>
              <a:t>A recent survey of medical school admissions officers conducted by the AAMC found that 87% of respondents indicated that they accept an alternative activity, such as…</a:t>
            </a:r>
          </a:p>
          <a:p>
            <a:pPr marL="514350" indent="-514350">
              <a:lnSpc>
                <a:spcPct val="90000"/>
              </a:lnSpc>
              <a:buFont typeface="+mj-lt"/>
              <a:buAutoNum type="arabicPeriod"/>
            </a:pPr>
            <a:r>
              <a:rPr lang="en-US" dirty="0" smtClean="0"/>
              <a:t>Hospice Volunteer</a:t>
            </a:r>
          </a:p>
          <a:p>
            <a:pPr marL="514350" indent="-514350">
              <a:lnSpc>
                <a:spcPct val="90000"/>
              </a:lnSpc>
              <a:buFont typeface="+mj-lt"/>
              <a:buAutoNum type="arabicPeriod"/>
            </a:pPr>
            <a:r>
              <a:rPr lang="en-US" dirty="0" smtClean="0"/>
              <a:t>Certified Nursing Assistant (CNA)</a:t>
            </a:r>
          </a:p>
          <a:p>
            <a:pPr marL="514350" indent="-514350">
              <a:lnSpc>
                <a:spcPct val="90000"/>
              </a:lnSpc>
              <a:buFont typeface="+mj-lt"/>
              <a:buAutoNum type="arabicPeriod"/>
            </a:pPr>
            <a:r>
              <a:rPr lang="en-US" dirty="0" smtClean="0"/>
              <a:t>Volunteer EMT</a:t>
            </a:r>
          </a:p>
          <a:p>
            <a:pPr marL="514350" indent="-514350">
              <a:lnSpc>
                <a:spcPct val="90000"/>
              </a:lnSpc>
              <a:buFont typeface="+mj-lt"/>
              <a:buAutoNum type="arabicPeriod"/>
            </a:pPr>
            <a:r>
              <a:rPr lang="en-US" dirty="0" smtClean="0"/>
              <a:t>Hospital Scribe</a:t>
            </a:r>
          </a:p>
          <a:p>
            <a:pPr marL="514350" indent="-514350">
              <a:lnSpc>
                <a:spcPct val="90000"/>
              </a:lnSpc>
              <a:buFont typeface="+mj-lt"/>
              <a:buAutoNum type="arabicPeriod"/>
            </a:pPr>
            <a:r>
              <a:rPr lang="en-US" dirty="0" smtClean="0"/>
              <a:t>Caretaker (outside the home </a:t>
            </a:r>
            <a:r>
              <a:rPr lang="en-US" b="1" u="sng" dirty="0" smtClean="0"/>
              <a:t>or</a:t>
            </a:r>
            <a:r>
              <a:rPr lang="en-US" dirty="0" smtClean="0"/>
              <a:t> for an ill family member)</a:t>
            </a:r>
          </a:p>
          <a:p>
            <a:pPr>
              <a:lnSpc>
                <a:spcPct val="90000"/>
              </a:lnSpc>
            </a:pPr>
            <a:endParaRPr lang="en-US" altLang="en-US" dirty="0" smtClean="0">
              <a:ea typeface="ＭＳ Ｐゴシック" panose="020B0600070205080204" pitchFamily="34" charset="-128"/>
            </a:endParaRPr>
          </a:p>
        </p:txBody>
      </p:sp>
      <p:sp>
        <p:nvSpPr>
          <p:cNvPr id="4" name="TextBox 3"/>
          <p:cNvSpPr txBox="1"/>
          <p:nvPr/>
        </p:nvSpPr>
        <p:spPr>
          <a:xfrm>
            <a:off x="7366000" y="6172200"/>
            <a:ext cx="1600200" cy="369332"/>
          </a:xfrm>
          <a:prstGeom prst="rect">
            <a:avLst/>
          </a:prstGeom>
          <a:noFill/>
        </p:spPr>
        <p:txBody>
          <a:bodyPr wrap="square" rtlCol="0">
            <a:spAutoFit/>
          </a:bodyPr>
          <a:lstStyle/>
          <a:p>
            <a:r>
              <a:rPr lang="en-US" dirty="0" smtClean="0"/>
              <a:t>www.aamc.org</a:t>
            </a:r>
            <a:endParaRPr lang="en-US" dirty="0"/>
          </a:p>
        </p:txBody>
      </p:sp>
    </p:spTree>
    <p:extLst>
      <p:ext uri="{BB962C8B-B14F-4D97-AF65-F5344CB8AC3E}">
        <p14:creationId xmlns:p14="http://schemas.microsoft.com/office/powerpoint/2010/main" val="3625292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0" y="21265"/>
            <a:ext cx="9144000" cy="609600"/>
          </a:xfrm>
          <a:noFill/>
          <a:extLst/>
        </p:spPr>
        <p:txBody>
          <a:bodyPr vert="horz" wrap="square" lIns="92075" tIns="46038" rIns="92075" bIns="46038" numCol="1" anchor="t" anchorCtr="0" compatLnSpc="1">
            <a:prstTxWarp prst="textNoShape">
              <a:avLst/>
            </a:prstTxWarp>
          </a:bodyPr>
          <a:lstStyle/>
          <a:p>
            <a:r>
              <a:rPr lang="en-US" altLang="en-US" sz="4000" b="1" dirty="0" smtClean="0">
                <a:solidFill>
                  <a:srgbClr val="C00000"/>
                </a:solidFill>
                <a:ea typeface="ＭＳ Ｐゴシック" panose="020B0600070205080204" pitchFamily="34" charset="-128"/>
              </a:rPr>
              <a:t>Alternatives to Shadowing</a:t>
            </a:r>
          </a:p>
        </p:txBody>
      </p:sp>
      <p:sp>
        <p:nvSpPr>
          <p:cNvPr id="13315" name="Rectangle 3"/>
          <p:cNvSpPr>
            <a:spLocks noGrp="1" noChangeArrowheads="1"/>
          </p:cNvSpPr>
          <p:nvPr>
            <p:ph type="body" idx="1"/>
          </p:nvPr>
        </p:nvSpPr>
        <p:spPr bwMode="auto">
          <a:xfrm>
            <a:off x="0" y="990600"/>
            <a:ext cx="89916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a:lnSpc>
                <a:spcPct val="90000"/>
              </a:lnSpc>
            </a:pPr>
            <a:r>
              <a:rPr lang="en-US" dirty="0" smtClean="0"/>
              <a:t>No matter how you choose to gain clinical experience, it’s important to remember quality is more important than quantity.</a:t>
            </a:r>
          </a:p>
          <a:p>
            <a:pPr>
              <a:lnSpc>
                <a:spcPct val="90000"/>
              </a:lnSpc>
            </a:pPr>
            <a:r>
              <a:rPr lang="en-US" dirty="0" smtClean="0"/>
              <a:t>Admission officers want you to not only show depth of experience and a longitudinal commitment to the work you choose, but also to be able to articulate how your medical exposure has informed your motivation for a career in medicine</a:t>
            </a:r>
          </a:p>
          <a:p>
            <a:pPr>
              <a:lnSpc>
                <a:spcPct val="90000"/>
              </a:lnSpc>
            </a:pPr>
            <a:endParaRPr lang="en-US" altLang="en-US" dirty="0" smtClean="0">
              <a:ea typeface="ＭＳ Ｐゴシック" panose="020B0600070205080204" pitchFamily="34" charset="-128"/>
            </a:endParaRPr>
          </a:p>
        </p:txBody>
      </p:sp>
      <p:sp>
        <p:nvSpPr>
          <p:cNvPr id="2" name="TextBox 1"/>
          <p:cNvSpPr txBox="1"/>
          <p:nvPr/>
        </p:nvSpPr>
        <p:spPr>
          <a:xfrm>
            <a:off x="7366000" y="6172200"/>
            <a:ext cx="1600200" cy="369332"/>
          </a:xfrm>
          <a:prstGeom prst="rect">
            <a:avLst/>
          </a:prstGeom>
          <a:noFill/>
        </p:spPr>
        <p:txBody>
          <a:bodyPr wrap="square" rtlCol="0">
            <a:spAutoFit/>
          </a:bodyPr>
          <a:lstStyle/>
          <a:p>
            <a:r>
              <a:rPr lang="en-US" dirty="0" smtClean="0"/>
              <a:t>www.aamc.org</a:t>
            </a:r>
            <a:endParaRPr lang="en-US" dirty="0"/>
          </a:p>
        </p:txBody>
      </p:sp>
    </p:spTree>
    <p:extLst>
      <p:ext uri="{BB962C8B-B14F-4D97-AF65-F5344CB8AC3E}">
        <p14:creationId xmlns:p14="http://schemas.microsoft.com/office/powerpoint/2010/main" val="2140702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6588</TotalTime>
  <Words>1345</Words>
  <Application>Microsoft Office PowerPoint</Application>
  <PresentationFormat>On-screen Show (4:3)</PresentationFormat>
  <Paragraphs>215</Paragraphs>
  <Slides>20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ＭＳ Ｐゴシック</vt:lpstr>
      <vt:lpstr>Arial</vt:lpstr>
      <vt:lpstr>Calibri</vt:lpstr>
      <vt:lpstr>Copperplate Gothic Bold</vt:lpstr>
      <vt:lpstr>Office Theme</vt:lpstr>
      <vt:lpstr>Office Theme</vt:lpstr>
      <vt:lpstr> Pre-medical Studies at Fresno State </vt:lpstr>
      <vt:lpstr>The Journey Towards a Medical Doctor (MD) &amp; Doctor of Osteopathy (DO) Additional Requirements</vt:lpstr>
      <vt:lpstr>Additional Requirements</vt:lpstr>
      <vt:lpstr>Keep Good Notes</vt:lpstr>
      <vt:lpstr>Extracurricular Activities</vt:lpstr>
      <vt:lpstr>Clinical Experience</vt:lpstr>
      <vt:lpstr>Clinical Experience</vt:lpstr>
      <vt:lpstr>Alternatives to Shadowing</vt:lpstr>
      <vt:lpstr>Alternatives to Shadowing</vt:lpstr>
      <vt:lpstr>Work &amp; Volunteering </vt:lpstr>
      <vt:lpstr>Letters of Evaluation</vt:lpstr>
      <vt:lpstr>Letters of Evaluation</vt:lpstr>
      <vt:lpstr>Letters of Evaluation</vt:lpstr>
      <vt:lpstr>Letters of Evaluation</vt:lpstr>
      <vt:lpstr>Research</vt:lpstr>
      <vt:lpstr>Percent of Students Accepted with Different Experiences</vt:lpstr>
      <vt:lpstr>Personal Statement</vt:lpstr>
      <vt:lpstr>Personal Statement: Suggestions</vt:lpstr>
      <vt:lpstr>Personal Statement: Suggestions</vt:lpstr>
      <vt:lpstr>Personal Statement: Suggestions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Fresno State Powerpoint Template</dc:title>
  <dc:creator>University Communications;Kevin Medeiros</dc:creator>
  <cp:lastModifiedBy>Larry Riley</cp:lastModifiedBy>
  <cp:revision>155</cp:revision>
  <dcterms:created xsi:type="dcterms:W3CDTF">2012-05-16T23:31:48Z</dcterms:created>
  <dcterms:modified xsi:type="dcterms:W3CDTF">2018-07-17T18:16:13Z</dcterms:modified>
</cp:coreProperties>
</file>