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60" r:id="rId3"/>
  </p:sldMasterIdLst>
  <p:notesMasterIdLst>
    <p:notesMasterId r:id="rId8"/>
  </p:notesMasterIdLst>
  <p:handoutMasterIdLst>
    <p:handoutMasterId r:id="rId9"/>
  </p:handoutMasterIdLst>
  <p:sldIdLst>
    <p:sldId id="256" r:id="rId4"/>
    <p:sldId id="271" r:id="rId5"/>
    <p:sldId id="273" r:id="rId6"/>
    <p:sldId id="270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Microsoft Office User" initials="Office [7]" lastIdx="1" clrIdx="6">
    <p:extLst/>
  </p:cmAuthor>
  <p:cmAuthor id="1" name="Microsoft Office User" initials="Office" lastIdx="1" clrIdx="0">
    <p:extLst/>
  </p:cmAuthor>
  <p:cmAuthor id="8" name="Microsoft Office User" initials="Office [8]" lastIdx="1" clrIdx="7">
    <p:extLst/>
  </p:cmAuthor>
  <p:cmAuthor id="2" name="Microsoft Office User" initials="Office [2]" lastIdx="1" clrIdx="1">
    <p:extLst/>
  </p:cmAuthor>
  <p:cmAuthor id="9" name="Microsoft Office User" initials="Office [9]" lastIdx="1" clrIdx="8">
    <p:extLst/>
  </p:cmAuthor>
  <p:cmAuthor id="3" name="Microsoft Office User" initials="Office [3]" lastIdx="1" clrIdx="2">
    <p:extLst/>
  </p:cmAuthor>
  <p:cmAuthor id="10" name="Microsoft Office User" initials="Office [10]" lastIdx="1" clrIdx="9">
    <p:extLst/>
  </p:cmAuthor>
  <p:cmAuthor id="4" name="Microsoft Office User" initials="Office [4]" lastIdx="1" clrIdx="3">
    <p:extLst/>
  </p:cmAuthor>
  <p:cmAuthor id="11" name="Microsoft Office User" initials="Office [10] [2]" lastIdx="1" clrIdx="10">
    <p:extLst/>
  </p:cmAuthor>
  <p:cmAuthor id="5" name="Microsoft Office User" initials="Office [5]" lastIdx="1" clrIdx="4">
    <p:extLst/>
  </p:cmAuthor>
  <p:cmAuthor id="12" name="Microsoft Office User" initials="Office [11]" lastIdx="1" clrIdx="11">
    <p:extLst/>
  </p:cmAuthor>
  <p:cmAuthor id="6" name="Microsoft Office User" initials="Office [6]" lastIdx="1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6FA7"/>
    <a:srgbClr val="2B6FA5"/>
    <a:srgbClr val="2D6FA3"/>
    <a:srgbClr val="3073A5"/>
    <a:srgbClr val="3174A6"/>
    <a:srgbClr val="2C74A6"/>
    <a:srgbClr val="2C72A6"/>
    <a:srgbClr val="317AB0"/>
    <a:srgbClr val="2C75AA"/>
    <a:srgbClr val="2C7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85619" autoAdjust="0"/>
  </p:normalViewPr>
  <p:slideViewPr>
    <p:cSldViewPr>
      <p:cViewPr varScale="1">
        <p:scale>
          <a:sx n="59" d="100"/>
          <a:sy n="59" d="100"/>
        </p:scale>
        <p:origin x="150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-4432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35811AE-FA12-D44B-BD11-EFBAF0AA83AE}" type="datetimeFigureOut">
              <a:rPr lang="en-US" smtClean="0"/>
              <a:pPr/>
              <a:t>7/22/2020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3E5C63-3C5C-8640-866B-3214C5CCEF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354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298DC5B-9267-429A-854D-6DE55F7C2184}" type="datetimeFigureOut">
              <a:rPr lang="en-US" smtClean="0"/>
              <a:pPr/>
              <a:t>7/22/2020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0BB67CE-21F5-432D-9FED-D2DD7C89A76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478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bout.citiprogram.org/en/homepage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snostate.edu/academics/humansubjects/training-modules/index.html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>
                <a:latin typeface="Georgia" panose="02040502050405020303" pitchFamily="18" charset="0"/>
                <a:hlinkClick r:id="rId3"/>
              </a:rPr>
              <a:t>https://about.citiprogram.org/en/homepage/</a:t>
            </a:r>
            <a:endParaRPr lang="en-US" dirty="0">
              <a:latin typeface="Georgia" panose="02040502050405020303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861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http://www.fresnostate.edu/academics/humansubjects/training-modules/index.html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295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602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5401"/>
            <a:ext cx="8229600" cy="114299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667000"/>
            <a:ext cx="8229600" cy="3429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800">
                <a:solidFill>
                  <a:srgbClr val="DD3B3B"/>
                </a:solidFill>
              </a:defRPr>
            </a:lvl1pPr>
          </a:lstStyle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1"/>
            <a:ext cx="6019800" cy="48006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713D-9985-4D16-B8B3-D7EB27C155BC}" type="datetimeFigureOut">
              <a:rPr lang="en-US" smtClean="0"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F38C5-572B-4FDB-B7CE-F1F723D80B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734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713D-9985-4D16-B8B3-D7EB27C155BC}" type="datetimeFigureOut">
              <a:rPr lang="en-US" smtClean="0"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F38C5-572B-4FDB-B7CE-F1F723D80B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178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713D-9985-4D16-B8B3-D7EB27C155BC}" type="datetimeFigureOut">
              <a:rPr lang="en-US" smtClean="0"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F38C5-572B-4FDB-B7CE-F1F723D80B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225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713D-9985-4D16-B8B3-D7EB27C155BC}" type="datetimeFigureOut">
              <a:rPr lang="en-US" smtClean="0"/>
              <a:t>7/22/2020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F38C5-572B-4FDB-B7CE-F1F723D80B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5093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713D-9985-4D16-B8B3-D7EB27C155BC}" type="datetimeFigureOut">
              <a:rPr lang="en-US" smtClean="0"/>
              <a:t>7/22/2020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F38C5-572B-4FDB-B7CE-F1F723D80B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099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713D-9985-4D16-B8B3-D7EB27C155BC}" type="datetimeFigureOut">
              <a:rPr lang="en-US" smtClean="0"/>
              <a:t>7/22/2020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F38C5-572B-4FDB-B7CE-F1F723D80B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8180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713D-9985-4D16-B8B3-D7EB27C155BC}" type="datetimeFigureOut">
              <a:rPr lang="en-US" smtClean="0"/>
              <a:t>7/22/2020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F38C5-572B-4FDB-B7CE-F1F723D80B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2462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713D-9985-4D16-B8B3-D7EB27C155BC}" type="datetimeFigureOut">
              <a:rPr lang="en-US" smtClean="0"/>
              <a:t>7/22/2020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F38C5-572B-4FDB-B7CE-F1F723D80B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181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713D-9985-4D16-B8B3-D7EB27C155BC}" type="datetimeFigureOut">
              <a:rPr lang="en-US" smtClean="0"/>
              <a:t>7/22/2020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F38C5-572B-4FDB-B7CE-F1F723D80B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2184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713D-9985-4D16-B8B3-D7EB27C155BC}" type="datetimeFigureOut">
              <a:rPr lang="en-US" smtClean="0"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F38C5-572B-4FDB-B7CE-F1F723D80B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9613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713D-9985-4D16-B8B3-D7EB27C155BC}" type="datetimeFigureOut">
              <a:rPr lang="en-US" smtClean="0"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F38C5-572B-4FDB-B7CE-F1F723D80B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3198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7/22/2020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7/22/2020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7/22/2020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7/22/2020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81599"/>
            <a:ext cx="8229600" cy="91440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36575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7/22/2020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7/22/2020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1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1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1"/>
            <a:ext cx="4040188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1"/>
            <a:ext cx="4041775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3008313" cy="99060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95401"/>
            <a:ext cx="51117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38401"/>
            <a:ext cx="3008313" cy="3657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399"/>
            <a:ext cx="5486400" cy="3432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728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1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667000"/>
            <a:ext cx="8229600" cy="3429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20"/>
          <p:cNvSpPr txBox="1">
            <a:spLocks/>
          </p:cNvSpPr>
          <p:nvPr userDrawn="1"/>
        </p:nvSpPr>
        <p:spPr>
          <a:xfrm>
            <a:off x="457200" y="6324600"/>
            <a:ext cx="7467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California State University, Fresno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Division of Research and Graduate Studies, Office of Research and Sponsored Programs 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9" descr="fslogo-sanserif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81001" y="347017"/>
            <a:ext cx="2971799" cy="6359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0713D-9985-4D16-B8B3-D7EB27C155BC}" type="datetimeFigureOut">
              <a:rPr lang="en-US" smtClean="0"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F38C5-572B-4FDB-B7CE-F1F723D80B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235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70000">
              <a:schemeClr val="bg1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0"/>
          <p:cNvSpPr txBox="1">
            <a:spLocks/>
          </p:cNvSpPr>
          <p:nvPr userDrawn="1"/>
        </p:nvSpPr>
        <p:spPr>
          <a:xfrm>
            <a:off x="457200" y="6324600"/>
            <a:ext cx="47244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California State University, Fresno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Department of ? (Edit in Master – Slide Master)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bout.citiprogram.org/en/homepag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fresnostate.edu/academics/grants/citi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8382000" cy="28194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222222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Human Subjects Protection Training and Collaborative Institutional Training Initiative (CITI) Program </a:t>
            </a:r>
            <a:endParaRPr lang="en-US" sz="3600" b="1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Subtitle 18"/>
          <p:cNvSpPr>
            <a:spLocks noGrp="1"/>
          </p:cNvSpPr>
          <p:nvPr>
            <p:ph type="subTitle" idx="1"/>
          </p:nvPr>
        </p:nvSpPr>
        <p:spPr>
          <a:xfrm>
            <a:off x="457200" y="4876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Svetlana Bagdasarov, MPH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Research Compliance Officer</a:t>
            </a:r>
            <a:endParaRPr lang="en-US" sz="2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Georgia" panose="02040502050405020303" pitchFamily="18" charset="0"/>
              </a:rPr>
              <a:t>CITI Program </a:t>
            </a:r>
            <a:endParaRPr lang="en-US" sz="3200" b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624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Georgia" panose="02040502050405020303" pitchFamily="18" charset="0"/>
              </a:rPr>
              <a:t>CITI HSR Basic Course:</a:t>
            </a:r>
          </a:p>
          <a:p>
            <a:endParaRPr lang="en-US" sz="1000" dirty="0" smtClean="0">
              <a:latin typeface="Georgia" panose="02040502050405020303" pitchFamily="18" charset="0"/>
            </a:endParaRPr>
          </a:p>
          <a:p>
            <a:endParaRPr lang="en-US" sz="1000" dirty="0">
              <a:latin typeface="Georgia" panose="02040502050405020303" pitchFamily="18" charset="0"/>
            </a:endParaRPr>
          </a:p>
          <a:p>
            <a:pPr lvl="1"/>
            <a:r>
              <a:rPr lang="en-US" sz="1800" dirty="0">
                <a:latin typeface="Georgia" panose="02040502050405020303" pitchFamily="18" charset="0"/>
              </a:rPr>
              <a:t>Provides foundational training in human subjects </a:t>
            </a:r>
            <a:r>
              <a:rPr lang="en-US" sz="1800" dirty="0" smtClean="0">
                <a:latin typeface="Georgia" panose="02040502050405020303" pitchFamily="18" charset="0"/>
              </a:rPr>
              <a:t>research. </a:t>
            </a:r>
            <a:endParaRPr lang="en-US" sz="1800" dirty="0">
              <a:latin typeface="Georgia" panose="02040502050405020303" pitchFamily="18" charset="0"/>
            </a:endParaRPr>
          </a:p>
          <a:p>
            <a:pPr lvl="1"/>
            <a:r>
              <a:rPr lang="en-US" sz="1800" dirty="0" smtClean="0">
                <a:latin typeface="Georgia" panose="02040502050405020303" pitchFamily="18" charset="0"/>
              </a:rPr>
              <a:t>Includes </a:t>
            </a:r>
            <a:r>
              <a:rPr lang="en-US" sz="1800" dirty="0">
                <a:latin typeface="Georgia" panose="02040502050405020303" pitchFamily="18" charset="0"/>
              </a:rPr>
              <a:t>the historical development of human subject protections, ethical issues, and current regulatory and guidance information</a:t>
            </a:r>
            <a:r>
              <a:rPr lang="en-US" sz="1800" dirty="0" smtClean="0">
                <a:latin typeface="Georgia" panose="02040502050405020303" pitchFamily="18" charset="0"/>
              </a:rPr>
              <a:t>.</a:t>
            </a:r>
            <a:endParaRPr lang="en-US" sz="1800" dirty="0">
              <a:latin typeface="Georgia" panose="02040502050405020303" pitchFamily="18" charset="0"/>
            </a:endParaRPr>
          </a:p>
          <a:p>
            <a:pPr lvl="1"/>
            <a:r>
              <a:rPr lang="en-US" sz="1800" dirty="0" smtClean="0">
                <a:latin typeface="Georgia" panose="02040502050405020303" pitchFamily="18" charset="0"/>
              </a:rPr>
              <a:t>Case studies and video examples are used to supplement key concepts. </a:t>
            </a:r>
          </a:p>
          <a:p>
            <a:pPr lvl="1"/>
            <a:r>
              <a:rPr lang="en-US" sz="1800" dirty="0" smtClean="0">
                <a:latin typeface="Georgia" panose="02040502050405020303" pitchFamily="18" charset="0"/>
              </a:rPr>
              <a:t>Suitable for any person involved in human subjects research ranging from  undergraduates to established faculty.</a:t>
            </a:r>
          </a:p>
          <a:p>
            <a:pPr lvl="1"/>
            <a:r>
              <a:rPr lang="en-US" sz="1800" dirty="0" smtClean="0">
                <a:latin typeface="Georgia" panose="02040502050405020303" pitchFamily="18" charset="0"/>
              </a:rPr>
              <a:t>Satisfies institutional and funding agency requirements.</a:t>
            </a:r>
          </a:p>
          <a:p>
            <a:endParaRPr lang="en-US" sz="2200" dirty="0">
              <a:latin typeface="Georgia" panose="02040502050405020303" pitchFamily="18" charset="0"/>
            </a:endParaRPr>
          </a:p>
          <a:p>
            <a:endParaRPr lang="en-US" sz="1800" dirty="0" smtClean="0">
              <a:latin typeface="Georgia" panose="02040502050405020303" pitchFamily="18" charset="0"/>
            </a:endParaRPr>
          </a:p>
          <a:p>
            <a:endParaRPr lang="en-US" sz="1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32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096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Georgia" panose="02040502050405020303" pitchFamily="18" charset="0"/>
              </a:rPr>
              <a:t>How to Complete </a:t>
            </a:r>
            <a:r>
              <a:rPr lang="en-US" sz="2800" b="1" dirty="0" smtClean="0">
                <a:latin typeface="Georgia" panose="02040502050405020303" pitchFamily="18" charset="0"/>
              </a:rPr>
              <a:t>CITI Training</a:t>
            </a:r>
            <a:endParaRPr lang="en-US" sz="2800" b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910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000" dirty="0" smtClean="0">
                <a:latin typeface="Georgia" panose="02040502050405020303" pitchFamily="18" charset="0"/>
              </a:rPr>
              <a:t>1. Visit </a:t>
            </a:r>
            <a:r>
              <a:rPr lang="en-US" sz="4000" dirty="0">
                <a:latin typeface="Georgia" panose="02040502050405020303" pitchFamily="18" charset="0"/>
              </a:rPr>
              <a:t>the CITI program website: </a:t>
            </a:r>
            <a:r>
              <a:rPr lang="en-US" sz="4000" dirty="0">
                <a:latin typeface="Georgia" panose="02040502050405020303" pitchFamily="18" charset="0"/>
                <a:hlinkClick r:id="rId3"/>
              </a:rPr>
              <a:t>https://about.citiprogram.org/en/homepage</a:t>
            </a:r>
            <a:r>
              <a:rPr lang="en-US" sz="4000" dirty="0" smtClean="0">
                <a:latin typeface="Georgia" panose="02040502050405020303" pitchFamily="18" charset="0"/>
                <a:hlinkClick r:id="rId3"/>
              </a:rPr>
              <a:t>/</a:t>
            </a:r>
            <a:endParaRPr lang="en-US" sz="40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Georgia" panose="02040502050405020303" pitchFamily="18" charset="0"/>
              </a:rPr>
              <a:t>2. Login </a:t>
            </a:r>
            <a:r>
              <a:rPr lang="en-US" sz="4000" dirty="0">
                <a:latin typeface="Georgia" panose="02040502050405020303" pitchFamily="18" charset="0"/>
              </a:rPr>
              <a:t>or register for a new account. (Be sure to select California State University, Fresno as your institution during the registration </a:t>
            </a:r>
            <a:r>
              <a:rPr lang="en-US" sz="4000" dirty="0" smtClean="0">
                <a:latin typeface="Georgia" panose="02040502050405020303" pitchFamily="18" charset="0"/>
              </a:rPr>
              <a:t>process).</a:t>
            </a:r>
            <a:endParaRPr lang="en-US" sz="40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Georgia" panose="02040502050405020303" pitchFamily="18" charset="0"/>
              </a:rPr>
              <a:t>3. Once </a:t>
            </a:r>
            <a:r>
              <a:rPr lang="en-US" sz="4000" dirty="0">
                <a:latin typeface="Georgia" panose="02040502050405020303" pitchFamily="18" charset="0"/>
              </a:rPr>
              <a:t>registered, add the most applicable course to your queue. Available CITI Human Subjects Protection courses include the following</a:t>
            </a:r>
            <a:r>
              <a:rPr lang="en-US" sz="4000" dirty="0" smtClean="0">
                <a:latin typeface="Georgia" panose="02040502050405020303" pitchFamily="18" charset="0"/>
              </a:rPr>
              <a:t>:</a:t>
            </a:r>
          </a:p>
          <a:p>
            <a:pPr marL="0" indent="0">
              <a:buNone/>
            </a:pPr>
            <a:endParaRPr lang="en-US" sz="3400" dirty="0">
              <a:latin typeface="Georgia" panose="02040502050405020303" pitchFamily="18" charset="0"/>
            </a:endParaRPr>
          </a:p>
          <a:p>
            <a:pPr lvl="1"/>
            <a:r>
              <a:rPr lang="en-US" sz="3400" dirty="0" smtClean="0">
                <a:latin typeface="Georgia" panose="02040502050405020303" pitchFamily="18" charset="0"/>
              </a:rPr>
              <a:t>Social </a:t>
            </a:r>
            <a:r>
              <a:rPr lang="en-US" sz="3400" dirty="0">
                <a:latin typeface="Georgia" panose="02040502050405020303" pitchFamily="18" charset="0"/>
              </a:rPr>
              <a:t>&amp; Behavioral Research Investigators: Choose this group to satisfy CITI training requirements for Investigators and staff involved primarily in Social and Behavioral research with human </a:t>
            </a:r>
            <a:r>
              <a:rPr lang="en-US" sz="3400" dirty="0" smtClean="0">
                <a:latin typeface="Georgia" panose="02040502050405020303" pitchFamily="18" charset="0"/>
              </a:rPr>
              <a:t>subjects.</a:t>
            </a:r>
          </a:p>
          <a:p>
            <a:pPr lvl="1"/>
            <a:r>
              <a:rPr lang="en-US" sz="3400" dirty="0" smtClean="0">
                <a:latin typeface="Georgia" panose="02040502050405020303" pitchFamily="18" charset="0"/>
              </a:rPr>
              <a:t>Biomedical </a:t>
            </a:r>
            <a:r>
              <a:rPr lang="en-US" sz="3400" dirty="0">
                <a:latin typeface="Georgia" panose="02040502050405020303" pitchFamily="18" charset="0"/>
              </a:rPr>
              <a:t>Research Investigators: Choose this group to satisfy CITI training requirements for Investigators and staff involved primarily in Biomedical research with human </a:t>
            </a:r>
            <a:r>
              <a:rPr lang="en-US" sz="3400" dirty="0" smtClean="0">
                <a:latin typeface="Georgia" panose="02040502050405020303" pitchFamily="18" charset="0"/>
              </a:rPr>
              <a:t>subjects.</a:t>
            </a:r>
          </a:p>
          <a:p>
            <a:pPr lvl="1"/>
            <a:r>
              <a:rPr lang="en-US" sz="3400" dirty="0" smtClean="0">
                <a:latin typeface="Georgia" panose="02040502050405020303" pitchFamily="18" charset="0"/>
              </a:rPr>
              <a:t>Research </a:t>
            </a:r>
            <a:r>
              <a:rPr lang="en-US" sz="3400" dirty="0">
                <a:latin typeface="Georgia" panose="02040502050405020303" pitchFamily="18" charset="0"/>
              </a:rPr>
              <a:t>with data or laboratory specimens- ONLY: No direct contact with human </a:t>
            </a:r>
            <a:r>
              <a:rPr lang="en-US" sz="3400" dirty="0" smtClean="0">
                <a:latin typeface="Georgia" panose="02040502050405020303" pitchFamily="18" charset="0"/>
              </a:rPr>
              <a:t>subjects.</a:t>
            </a:r>
          </a:p>
          <a:p>
            <a:pPr lvl="1"/>
            <a:r>
              <a:rPr lang="en-US" sz="3400" dirty="0" smtClean="0">
                <a:latin typeface="Georgia" panose="02040502050405020303" pitchFamily="18" charset="0"/>
              </a:rPr>
              <a:t>IRB </a:t>
            </a:r>
            <a:r>
              <a:rPr lang="en-US" sz="3400" dirty="0">
                <a:latin typeface="Georgia" panose="02040502050405020303" pitchFamily="18" charset="0"/>
              </a:rPr>
              <a:t>Members: This Basic Course is appropriate for IRB or Ethics Committee </a:t>
            </a:r>
            <a:r>
              <a:rPr lang="en-US" sz="3400" dirty="0" smtClean="0">
                <a:latin typeface="Georgia" panose="02040502050405020303" pitchFamily="18" charset="0"/>
              </a:rPr>
              <a:t>members.</a:t>
            </a:r>
          </a:p>
          <a:p>
            <a:pPr lvl="1"/>
            <a:endParaRPr lang="en-US" sz="3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Georgia" panose="02040502050405020303" pitchFamily="18" charset="0"/>
              </a:rPr>
              <a:t>4. Complete </a:t>
            </a:r>
            <a:r>
              <a:rPr lang="en-US" sz="4000" dirty="0">
                <a:latin typeface="Georgia" panose="02040502050405020303" pitchFamily="18" charset="0"/>
              </a:rPr>
              <a:t>the course. CITI will issue a completion report once you finish the required course</a:t>
            </a:r>
            <a:r>
              <a:rPr lang="en-US" sz="4000" dirty="0" smtClean="0"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endParaRPr lang="en-US" sz="35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Georgia" panose="02040502050405020303" pitchFamily="18" charset="0"/>
              </a:rPr>
              <a:t>***</a:t>
            </a:r>
            <a:r>
              <a:rPr lang="en-US" sz="4000" dirty="0">
                <a:latin typeface="Georgia" panose="02040502050405020303" pitchFamily="18" charset="0"/>
              </a:rPr>
              <a:t>Students, please choose a course that most closely matches your research field. If you are not sure about which research field to choose, please contact your faculty advisor.</a:t>
            </a:r>
          </a:p>
          <a:p>
            <a:endParaRPr lang="en-US" sz="2200" dirty="0">
              <a:latin typeface="Georgia" panose="02040502050405020303" pitchFamily="18" charset="0"/>
            </a:endParaRPr>
          </a:p>
          <a:p>
            <a:endParaRPr lang="en-US" sz="1800" dirty="0" smtClean="0">
              <a:latin typeface="Georgia" panose="02040502050405020303" pitchFamily="18" charset="0"/>
            </a:endParaRPr>
          </a:p>
          <a:p>
            <a:endParaRPr lang="en-US" sz="1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56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0574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Georgia" panose="02040502050405020303" pitchFamily="18" charset="0"/>
              </a:rPr>
              <a:t>Contact Information!</a:t>
            </a:r>
            <a:r>
              <a:rPr lang="en-US" sz="3200" b="1" dirty="0" smtClean="0">
                <a:latin typeface="Georgia" panose="02040502050405020303" pitchFamily="18" charset="0"/>
              </a:rPr>
              <a:t/>
            </a:r>
            <a:br>
              <a:rPr lang="en-US" sz="3200" b="1" dirty="0" smtClean="0">
                <a:latin typeface="Georgia" panose="02040502050405020303" pitchFamily="18" charset="0"/>
              </a:rPr>
            </a:br>
            <a:endParaRPr lang="en-US" sz="3200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8610600" cy="3276600"/>
          </a:xfrm>
        </p:spPr>
        <p:txBody>
          <a:bodyPr>
            <a:normAutofit/>
          </a:bodyPr>
          <a:lstStyle/>
          <a:p>
            <a:endParaRPr lang="en-US" sz="800" dirty="0" smtClean="0">
              <a:latin typeface="Georgia" panose="02040502050405020303" pitchFamily="18" charset="0"/>
            </a:endParaRPr>
          </a:p>
          <a:p>
            <a:endParaRPr lang="en-US" sz="800" dirty="0">
              <a:latin typeface="Georgia" panose="02040502050405020303" pitchFamily="18" charset="0"/>
            </a:endParaRPr>
          </a:p>
          <a:p>
            <a:endParaRPr lang="en-US" sz="2000" dirty="0" smtClean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Georgia" panose="02040502050405020303" pitchFamily="18" charset="0"/>
              </a:rPr>
              <a:t>Svetlana </a:t>
            </a:r>
            <a:r>
              <a:rPr lang="en-US" sz="2000" dirty="0">
                <a:latin typeface="Georgia" panose="02040502050405020303" pitchFamily="18" charset="0"/>
              </a:rPr>
              <a:t>Bagdasarov, MPH  </a:t>
            </a:r>
            <a:endParaRPr lang="en-US" sz="2000" dirty="0" smtClean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Georgia" panose="02040502050405020303" pitchFamily="18" charset="0"/>
              </a:rPr>
              <a:t>Email: svetlanab@mail.fresnostate.edu</a:t>
            </a:r>
          </a:p>
          <a:p>
            <a:pPr marL="0" indent="0" algn="ctr">
              <a:buNone/>
            </a:pPr>
            <a:r>
              <a:rPr lang="en-US" sz="2000" dirty="0" smtClean="0">
                <a:latin typeface="Georgia" panose="02040502050405020303" pitchFamily="18" charset="0"/>
              </a:rPr>
              <a:t>Phone: (559) 278-0857</a:t>
            </a:r>
            <a:endParaRPr lang="en-US" sz="2000" dirty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en-US" sz="2000" dirty="0">
                <a:latin typeface="Georgia" panose="02040502050405020303" pitchFamily="18" charset="0"/>
              </a:rPr>
              <a:t>Frank W. </a:t>
            </a:r>
            <a:r>
              <a:rPr lang="en-US" sz="2000" dirty="0" smtClean="0">
                <a:latin typeface="Georgia" panose="02040502050405020303" pitchFamily="18" charset="0"/>
              </a:rPr>
              <a:t>Thomas, Room 121</a:t>
            </a:r>
          </a:p>
          <a:p>
            <a:pPr marL="0" indent="0" algn="ctr">
              <a:buNone/>
            </a:pPr>
            <a:r>
              <a:rPr lang="en-US" sz="2000" dirty="0">
                <a:hlinkClick r:id="rId3"/>
              </a:rPr>
              <a:t>http://fresnostate.edu/academics/grants/citi/</a:t>
            </a:r>
            <a:endParaRPr lang="en-US" sz="20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20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2000" dirty="0">
              <a:latin typeface="Georgia" panose="02040502050405020303" pitchFamily="18" charset="0"/>
            </a:endParaRPr>
          </a:p>
          <a:p>
            <a:endParaRPr lang="en-US" sz="2000" dirty="0"/>
          </a:p>
          <a:p>
            <a:endParaRPr lang="en-US" sz="2000" dirty="0"/>
          </a:p>
          <a:p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96714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26925</TotalTime>
  <Words>333</Words>
  <Application>Microsoft Office PowerPoint</Application>
  <PresentationFormat>On-screen Show (4:3)</PresentationFormat>
  <Paragraphs>45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Georgia</vt:lpstr>
      <vt:lpstr>Times New Roman</vt:lpstr>
      <vt:lpstr>Office Theme</vt:lpstr>
      <vt:lpstr>Custom Design</vt:lpstr>
      <vt:lpstr>Office Theme</vt:lpstr>
      <vt:lpstr>Human Subjects Protection Training and Collaborative Institutional Training Initiative (CITI) Program </vt:lpstr>
      <vt:lpstr>CITI Program </vt:lpstr>
      <vt:lpstr>How to Complete CITI Training</vt:lpstr>
      <vt:lpstr>Contact Information!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Fresno State Powerpoint Template</dc:title>
  <dc:creator>University Communications;Kevin Medeiros</dc:creator>
  <cp:lastModifiedBy>Svetlana Bagdasarov</cp:lastModifiedBy>
  <cp:revision>326</cp:revision>
  <cp:lastPrinted>2020-02-25T17:03:42Z</cp:lastPrinted>
  <dcterms:created xsi:type="dcterms:W3CDTF">2012-05-16T23:31:48Z</dcterms:created>
  <dcterms:modified xsi:type="dcterms:W3CDTF">2020-07-23T01:26:41Z</dcterms:modified>
</cp:coreProperties>
</file>