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7" r:id="rId4"/>
    <p:sldId id="257" r:id="rId5"/>
    <p:sldId id="258" r:id="rId6"/>
    <p:sldId id="259" r:id="rId7"/>
    <p:sldId id="261" r:id="rId8"/>
    <p:sldId id="262" r:id="rId9"/>
    <p:sldId id="263" r:id="rId10"/>
    <p:sldId id="264" r:id="rId11"/>
    <p:sldId id="265" r:id="rId12"/>
    <p:sldId id="270" r:id="rId13"/>
    <p:sldId id="268"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A1A74A-3A8C-4AA0-95F2-02EAAC810273}" type="doc">
      <dgm:prSet loTypeId="urn:microsoft.com/office/officeart/2005/8/layout/cycle4" loCatId="cycle" qsTypeId="urn:microsoft.com/office/officeart/2005/8/quickstyle/3d2" qsCatId="3D" csTypeId="urn:microsoft.com/office/officeart/2005/8/colors/colorful3" csCatId="colorful" phldr="1"/>
      <dgm:spPr/>
      <dgm:t>
        <a:bodyPr/>
        <a:lstStyle/>
        <a:p>
          <a:endParaRPr lang="en-US"/>
        </a:p>
      </dgm:t>
    </dgm:pt>
    <dgm:pt modelId="{D82ED150-7421-4D9D-A9F2-861A854FD97B}">
      <dgm:prSet phldrT="[Text]"/>
      <dgm:spPr>
        <a:xfrm>
          <a:off x="529318" y="329293"/>
          <a:ext cx="1107222" cy="1107222"/>
        </a:xfrm>
        <a:solidFill>
          <a:srgbClr val="9BBB59">
            <a:lumMod val="7500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slope"/>
        </a:sp3d>
      </dgm:spPr>
      <dgm:t>
        <a:bodyPr/>
        <a:lstStyle/>
        <a:p>
          <a:pPr algn="ctr"/>
          <a:r>
            <a:rPr lang="en-US" dirty="0" smtClean="0">
              <a:solidFill>
                <a:sysClr val="window" lastClr="FFFFFF"/>
              </a:solidFill>
              <a:latin typeface="Calibri"/>
              <a:ea typeface="+mn-ea"/>
              <a:cs typeface="+mn-cs"/>
            </a:rPr>
            <a:t>Phase I</a:t>
          </a:r>
        </a:p>
        <a:p>
          <a:pPr algn="ctr"/>
          <a:r>
            <a:rPr lang="en-US" dirty="0" smtClean="0">
              <a:solidFill>
                <a:sysClr val="window" lastClr="FFFFFF"/>
              </a:solidFill>
              <a:latin typeface="Calibri"/>
              <a:ea typeface="+mn-ea"/>
              <a:cs typeface="+mn-cs"/>
            </a:rPr>
            <a:t>Pre Award </a:t>
          </a:r>
        </a:p>
      </dgm:t>
    </dgm:pt>
    <dgm:pt modelId="{E1A6E310-BBFC-474D-9E6D-416A09BEF501}" type="parTrans" cxnId="{681EDD02-66E5-46AD-B076-905BF0468BD5}">
      <dgm:prSet/>
      <dgm:spPr/>
      <dgm:t>
        <a:bodyPr/>
        <a:lstStyle/>
        <a:p>
          <a:pPr algn="ctr"/>
          <a:endParaRPr lang="en-US"/>
        </a:p>
      </dgm:t>
    </dgm:pt>
    <dgm:pt modelId="{96E57C36-B84B-4817-B72D-22397220B1B7}" type="sibTrans" cxnId="{681EDD02-66E5-46AD-B076-905BF0468BD5}">
      <dgm:prSet/>
      <dgm:spPr/>
      <dgm:t>
        <a:bodyPr/>
        <a:lstStyle/>
        <a:p>
          <a:pPr algn="ctr"/>
          <a:endParaRPr lang="en-US"/>
        </a:p>
      </dgm:t>
    </dgm:pt>
    <dgm:pt modelId="{453BCA2B-EAB8-4BBE-A247-2075D77E0B65}">
      <dgm:prSet phldrT="[Text]"/>
      <dgm:spPr>
        <a:xfrm rot="5400000">
          <a:off x="1687683" y="329293"/>
          <a:ext cx="1107222" cy="1107222"/>
        </a:xfrm>
        <a:solidFill>
          <a:srgbClr val="C0504D">
            <a:lumMod val="7500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slope"/>
        </a:sp3d>
      </dgm:spPr>
      <dgm:t>
        <a:bodyPr/>
        <a:lstStyle/>
        <a:p>
          <a:pPr algn="ctr"/>
          <a:r>
            <a:rPr lang="en-US" dirty="0" smtClean="0">
              <a:solidFill>
                <a:sysClr val="window" lastClr="FFFFFF"/>
              </a:solidFill>
              <a:latin typeface="Calibri"/>
              <a:ea typeface="+mn-ea"/>
              <a:cs typeface="+mn-cs"/>
            </a:rPr>
            <a:t>Phase II</a:t>
          </a:r>
        </a:p>
        <a:p>
          <a:pPr algn="ctr"/>
          <a:r>
            <a:rPr lang="en-US" dirty="0" smtClean="0">
              <a:solidFill>
                <a:sysClr val="window" lastClr="FFFFFF"/>
              </a:solidFill>
              <a:latin typeface="Calibri"/>
              <a:ea typeface="+mn-ea"/>
              <a:cs typeface="+mn-cs"/>
            </a:rPr>
            <a:t>Award Notification</a:t>
          </a:r>
        </a:p>
      </dgm:t>
    </dgm:pt>
    <dgm:pt modelId="{EB4B1B6F-3B05-41F4-875B-AE4C0AADBC64}" type="parTrans" cxnId="{252FF405-C5EB-4122-8FE3-373BBAE5DEBF}">
      <dgm:prSet/>
      <dgm:spPr/>
      <dgm:t>
        <a:bodyPr/>
        <a:lstStyle/>
        <a:p>
          <a:pPr algn="ctr"/>
          <a:endParaRPr lang="en-US"/>
        </a:p>
      </dgm:t>
    </dgm:pt>
    <dgm:pt modelId="{907AD047-D809-4173-9E5B-E785918DA675}" type="sibTrans" cxnId="{252FF405-C5EB-4122-8FE3-373BBAE5DEBF}">
      <dgm:prSet/>
      <dgm:spPr/>
      <dgm:t>
        <a:bodyPr/>
        <a:lstStyle/>
        <a:p>
          <a:pPr algn="ctr"/>
          <a:endParaRPr lang="en-US"/>
        </a:p>
      </dgm:t>
    </dgm:pt>
    <dgm:pt modelId="{D70F8456-4E1D-4E1E-8863-4C6641903435}">
      <dgm:prSet phldrT="[Text]"/>
      <dgm:spPr>
        <a:xfrm rot="16200000">
          <a:off x="529318" y="1487658"/>
          <a:ext cx="1107222" cy="1107222"/>
        </a:xfrm>
        <a:solidFill>
          <a:srgbClr val="1F497D">
            <a:lumMod val="7500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slope"/>
        </a:sp3d>
      </dgm:spPr>
      <dgm:t>
        <a:bodyPr/>
        <a:lstStyle/>
        <a:p>
          <a:pPr algn="ctr"/>
          <a:r>
            <a:rPr lang="en-US" dirty="0" smtClean="0">
              <a:solidFill>
                <a:sysClr val="window" lastClr="FFFFFF"/>
              </a:solidFill>
              <a:latin typeface="Calibri"/>
              <a:ea typeface="+mn-ea"/>
              <a:cs typeface="+mn-cs"/>
            </a:rPr>
            <a:t>Phase IV</a:t>
          </a:r>
        </a:p>
        <a:p>
          <a:pPr algn="ctr"/>
          <a:r>
            <a:rPr lang="en-US" dirty="0" smtClean="0">
              <a:solidFill>
                <a:sysClr val="window" lastClr="FFFFFF"/>
              </a:solidFill>
              <a:latin typeface="Calibri"/>
              <a:ea typeface="+mn-ea"/>
              <a:cs typeface="+mn-cs"/>
            </a:rPr>
            <a:t>Post Award </a:t>
          </a:r>
          <a:br>
            <a:rPr lang="en-US" dirty="0" smtClean="0">
              <a:solidFill>
                <a:sysClr val="window" lastClr="FFFFFF"/>
              </a:solidFill>
              <a:latin typeface="Calibri"/>
              <a:ea typeface="+mn-ea"/>
              <a:cs typeface="+mn-cs"/>
            </a:rPr>
          </a:br>
          <a:r>
            <a:rPr lang="en-US" dirty="0" smtClean="0">
              <a:solidFill>
                <a:sysClr val="window" lastClr="FFFFFF"/>
              </a:solidFill>
              <a:latin typeface="Calibri"/>
              <a:ea typeface="+mn-ea"/>
              <a:cs typeface="+mn-cs"/>
            </a:rPr>
            <a:t>Closeout</a:t>
          </a:r>
        </a:p>
      </dgm:t>
    </dgm:pt>
    <dgm:pt modelId="{7A812BC3-D9F7-4C0F-BEC1-A71D3E2B7B48}" type="parTrans" cxnId="{F599F133-9CB6-4A52-8D9A-16C4BAD3242F}">
      <dgm:prSet/>
      <dgm:spPr/>
      <dgm:t>
        <a:bodyPr/>
        <a:lstStyle/>
        <a:p>
          <a:pPr algn="ctr"/>
          <a:endParaRPr lang="en-US"/>
        </a:p>
      </dgm:t>
    </dgm:pt>
    <dgm:pt modelId="{3E6C7C30-828C-4946-8EA1-898ACD53D56A}" type="sibTrans" cxnId="{F599F133-9CB6-4A52-8D9A-16C4BAD3242F}">
      <dgm:prSet/>
      <dgm:spPr/>
      <dgm:t>
        <a:bodyPr/>
        <a:lstStyle/>
        <a:p>
          <a:pPr algn="ctr"/>
          <a:endParaRPr lang="en-US"/>
        </a:p>
      </dgm:t>
    </dgm:pt>
    <dgm:pt modelId="{06E32727-047D-4062-AA09-34FCE22B0E5A}">
      <dgm:prSet phldrT="[Text]"/>
      <dgm:spPr>
        <a:xfrm rot="10800000">
          <a:off x="1700372" y="1500347"/>
          <a:ext cx="1107222" cy="1107222"/>
        </a:xfrm>
        <a:solidFill>
          <a:srgbClr val="4F81BD">
            <a:lumMod val="7500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slope"/>
        </a:sp3d>
      </dgm:spPr>
      <dgm:t>
        <a:bodyPr/>
        <a:lstStyle/>
        <a:p>
          <a:pPr algn="ctr"/>
          <a:r>
            <a:rPr lang="en-US" dirty="0" smtClean="0">
              <a:solidFill>
                <a:sysClr val="window" lastClr="FFFFFF"/>
              </a:solidFill>
              <a:latin typeface="Calibri"/>
              <a:ea typeface="+mn-ea"/>
              <a:cs typeface="+mn-cs"/>
            </a:rPr>
            <a:t>Phase III</a:t>
          </a:r>
        </a:p>
        <a:p>
          <a:pPr algn="ctr"/>
          <a:r>
            <a:rPr lang="en-US" dirty="0" smtClean="0">
              <a:solidFill>
                <a:sysClr val="window" lastClr="FFFFFF"/>
              </a:solidFill>
              <a:latin typeface="Calibri"/>
              <a:ea typeface="+mn-ea"/>
              <a:cs typeface="+mn-cs"/>
            </a:rPr>
            <a:t>Post Award</a:t>
          </a:r>
          <a:br>
            <a:rPr lang="en-US" dirty="0" smtClean="0">
              <a:solidFill>
                <a:sysClr val="window" lastClr="FFFFFF"/>
              </a:solidFill>
              <a:latin typeface="Calibri"/>
              <a:ea typeface="+mn-ea"/>
              <a:cs typeface="+mn-cs"/>
            </a:rPr>
          </a:br>
          <a:r>
            <a:rPr lang="en-US" dirty="0" smtClean="0">
              <a:solidFill>
                <a:sysClr val="window" lastClr="FFFFFF"/>
              </a:solidFill>
              <a:latin typeface="Calibri"/>
              <a:ea typeface="+mn-ea"/>
              <a:cs typeface="+mn-cs"/>
            </a:rPr>
            <a:t>Management</a:t>
          </a:r>
          <a:endParaRPr lang="en-US" dirty="0">
            <a:solidFill>
              <a:sysClr val="window" lastClr="FFFFFF"/>
            </a:solidFill>
            <a:latin typeface="Calibri"/>
            <a:ea typeface="+mn-ea"/>
            <a:cs typeface="+mn-cs"/>
          </a:endParaRPr>
        </a:p>
      </dgm:t>
    </dgm:pt>
    <dgm:pt modelId="{44751A24-094F-4005-969A-CF9FB40A0138}" type="sibTrans" cxnId="{50322E1D-6BFB-4C39-B3C1-5DEA7728112D}">
      <dgm:prSet/>
      <dgm:spPr/>
      <dgm:t>
        <a:bodyPr/>
        <a:lstStyle/>
        <a:p>
          <a:pPr algn="ctr"/>
          <a:endParaRPr lang="en-US"/>
        </a:p>
      </dgm:t>
    </dgm:pt>
    <dgm:pt modelId="{AD60564D-6289-4CCB-8577-A4F8E8E223E2}" type="parTrans" cxnId="{50322E1D-6BFB-4C39-B3C1-5DEA7728112D}">
      <dgm:prSet/>
      <dgm:spPr/>
      <dgm:t>
        <a:bodyPr/>
        <a:lstStyle/>
        <a:p>
          <a:pPr algn="ctr"/>
          <a:endParaRPr lang="en-US"/>
        </a:p>
      </dgm:t>
    </dgm:pt>
    <dgm:pt modelId="{44F89965-1116-4C95-B7B2-37DF7F980777}" type="pres">
      <dgm:prSet presAssocID="{9AA1A74A-3A8C-4AA0-95F2-02EAAC810273}" presName="cycleMatrixDiagram" presStyleCnt="0">
        <dgm:presLayoutVars>
          <dgm:chMax val="1"/>
          <dgm:dir/>
          <dgm:animLvl val="lvl"/>
          <dgm:resizeHandles val="exact"/>
        </dgm:presLayoutVars>
      </dgm:prSet>
      <dgm:spPr/>
      <dgm:t>
        <a:bodyPr/>
        <a:lstStyle/>
        <a:p>
          <a:endParaRPr lang="en-US"/>
        </a:p>
      </dgm:t>
    </dgm:pt>
    <dgm:pt modelId="{32E0A53B-CFE2-424F-AE5C-6B212F8DD0D2}" type="pres">
      <dgm:prSet presAssocID="{9AA1A74A-3A8C-4AA0-95F2-02EAAC810273}" presName="children" presStyleCnt="0"/>
      <dgm:spPr>
        <a:scene3d>
          <a:camera prst="orthographicFront"/>
          <a:lightRig rig="threePt" dir="t"/>
        </a:scene3d>
        <a:sp3d>
          <a:bevelT prst="slope"/>
        </a:sp3d>
      </dgm:spPr>
      <dgm:t>
        <a:bodyPr/>
        <a:lstStyle/>
        <a:p>
          <a:endParaRPr lang="en-US"/>
        </a:p>
      </dgm:t>
    </dgm:pt>
    <dgm:pt modelId="{78363080-5E8C-4CD4-98B2-B7D8080E29DD}" type="pres">
      <dgm:prSet presAssocID="{9AA1A74A-3A8C-4AA0-95F2-02EAAC810273}" presName="childPlaceholder" presStyleCnt="0"/>
      <dgm:spPr>
        <a:scene3d>
          <a:camera prst="orthographicFront"/>
          <a:lightRig rig="threePt" dir="t"/>
        </a:scene3d>
        <a:sp3d>
          <a:bevelT prst="slope"/>
        </a:sp3d>
      </dgm:spPr>
      <dgm:t>
        <a:bodyPr/>
        <a:lstStyle/>
        <a:p>
          <a:endParaRPr lang="en-US"/>
        </a:p>
      </dgm:t>
    </dgm:pt>
    <dgm:pt modelId="{78F3E31E-35A7-403D-9338-1410697A60A9}" type="pres">
      <dgm:prSet presAssocID="{9AA1A74A-3A8C-4AA0-95F2-02EAAC810273}" presName="circle" presStyleCnt="0"/>
      <dgm:spPr>
        <a:scene3d>
          <a:camera prst="orthographicFront"/>
          <a:lightRig rig="threePt" dir="t"/>
        </a:scene3d>
        <a:sp3d>
          <a:bevelT prst="slope"/>
        </a:sp3d>
      </dgm:spPr>
      <dgm:t>
        <a:bodyPr/>
        <a:lstStyle/>
        <a:p>
          <a:endParaRPr lang="en-US"/>
        </a:p>
      </dgm:t>
    </dgm:pt>
    <dgm:pt modelId="{E348F926-3372-4363-B30C-94C30607CDF0}" type="pres">
      <dgm:prSet presAssocID="{9AA1A74A-3A8C-4AA0-95F2-02EAAC810273}" presName="quadrant1" presStyleLbl="node1" presStyleIdx="0" presStyleCnt="4">
        <dgm:presLayoutVars>
          <dgm:chMax val="1"/>
          <dgm:bulletEnabled val="1"/>
        </dgm:presLayoutVars>
      </dgm:prSet>
      <dgm:spPr>
        <a:prstGeom prst="pieWedge">
          <a:avLst/>
        </a:prstGeom>
      </dgm:spPr>
      <dgm:t>
        <a:bodyPr/>
        <a:lstStyle/>
        <a:p>
          <a:endParaRPr lang="en-US"/>
        </a:p>
      </dgm:t>
    </dgm:pt>
    <dgm:pt modelId="{7FA0A589-FA56-4752-8367-2E3E9D85CBA6}" type="pres">
      <dgm:prSet presAssocID="{9AA1A74A-3A8C-4AA0-95F2-02EAAC810273}" presName="quadrant2" presStyleLbl="node1" presStyleIdx="1" presStyleCnt="4">
        <dgm:presLayoutVars>
          <dgm:chMax val="1"/>
          <dgm:bulletEnabled val="1"/>
        </dgm:presLayoutVars>
      </dgm:prSet>
      <dgm:spPr>
        <a:prstGeom prst="pieWedge">
          <a:avLst/>
        </a:prstGeom>
      </dgm:spPr>
      <dgm:t>
        <a:bodyPr/>
        <a:lstStyle/>
        <a:p>
          <a:endParaRPr lang="en-US"/>
        </a:p>
      </dgm:t>
    </dgm:pt>
    <dgm:pt modelId="{DCC3238E-F198-44A9-A7B7-4CE5A301739B}" type="pres">
      <dgm:prSet presAssocID="{9AA1A74A-3A8C-4AA0-95F2-02EAAC810273}" presName="quadrant3" presStyleLbl="node1" presStyleIdx="2" presStyleCnt="4" custLinFactNeighborX="1146" custLinFactNeighborY="1146">
        <dgm:presLayoutVars>
          <dgm:chMax val="1"/>
          <dgm:bulletEnabled val="1"/>
        </dgm:presLayoutVars>
      </dgm:prSet>
      <dgm:spPr>
        <a:prstGeom prst="pieWedge">
          <a:avLst/>
        </a:prstGeom>
      </dgm:spPr>
      <dgm:t>
        <a:bodyPr/>
        <a:lstStyle/>
        <a:p>
          <a:endParaRPr lang="en-US"/>
        </a:p>
      </dgm:t>
    </dgm:pt>
    <dgm:pt modelId="{FC77B873-A4F1-43F4-8F80-2FD74E5D7152}" type="pres">
      <dgm:prSet presAssocID="{9AA1A74A-3A8C-4AA0-95F2-02EAAC810273}" presName="quadrant4" presStyleLbl="node1" presStyleIdx="3" presStyleCnt="4">
        <dgm:presLayoutVars>
          <dgm:chMax val="1"/>
          <dgm:bulletEnabled val="1"/>
        </dgm:presLayoutVars>
      </dgm:prSet>
      <dgm:spPr>
        <a:prstGeom prst="pieWedge">
          <a:avLst/>
        </a:prstGeom>
      </dgm:spPr>
      <dgm:t>
        <a:bodyPr/>
        <a:lstStyle/>
        <a:p>
          <a:endParaRPr lang="en-US"/>
        </a:p>
      </dgm:t>
    </dgm:pt>
    <dgm:pt modelId="{8952E589-EE71-4047-B714-E5F92399320D}" type="pres">
      <dgm:prSet presAssocID="{9AA1A74A-3A8C-4AA0-95F2-02EAAC810273}" presName="quadrantPlaceholder" presStyleCnt="0"/>
      <dgm:spPr>
        <a:scene3d>
          <a:camera prst="orthographicFront"/>
          <a:lightRig rig="threePt" dir="t"/>
        </a:scene3d>
        <a:sp3d>
          <a:bevelT prst="slope"/>
        </a:sp3d>
      </dgm:spPr>
      <dgm:t>
        <a:bodyPr/>
        <a:lstStyle/>
        <a:p>
          <a:endParaRPr lang="en-US"/>
        </a:p>
      </dgm:t>
    </dgm:pt>
    <dgm:pt modelId="{09D702A1-1DB7-4A12-B74F-6A31CD82CD37}" type="pres">
      <dgm:prSet presAssocID="{9AA1A74A-3A8C-4AA0-95F2-02EAAC810273}" presName="center1" presStyleLbl="fgShp" presStyleIdx="0" presStyleCnt="2"/>
      <dgm:spPr>
        <a:xfrm>
          <a:off x="1470969" y="1231948"/>
          <a:ext cx="382285" cy="332422"/>
        </a:xfrm>
        <a:prstGeom prst="circularArrow">
          <a:avLst/>
        </a:prstGeom>
        <a:solidFill>
          <a:srgbClr val="9BBB59">
            <a:tint val="40000"/>
            <a:hueOff val="0"/>
            <a:satOff val="0"/>
            <a:lumOff val="0"/>
            <a:alphaOff val="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slope"/>
          <a:contourClr>
            <a:sysClr val="window" lastClr="FFFFFF"/>
          </a:contourClr>
        </a:sp3d>
      </dgm:spPr>
      <dgm:t>
        <a:bodyPr/>
        <a:lstStyle/>
        <a:p>
          <a:endParaRPr lang="en-US"/>
        </a:p>
      </dgm:t>
    </dgm:pt>
    <dgm:pt modelId="{1549C737-EFFC-40F5-9E0B-322420598600}" type="pres">
      <dgm:prSet presAssocID="{9AA1A74A-3A8C-4AA0-95F2-02EAAC810273}" presName="center2" presStyleLbl="fgShp" presStyleIdx="1" presStyleCnt="2"/>
      <dgm:spPr>
        <a:xfrm rot="10800000">
          <a:off x="1470969" y="1359803"/>
          <a:ext cx="382285" cy="332422"/>
        </a:xfrm>
        <a:prstGeom prst="circularArrow">
          <a:avLst/>
        </a:prstGeom>
        <a:solidFill>
          <a:srgbClr val="9BBB59">
            <a:tint val="40000"/>
            <a:hueOff val="0"/>
            <a:satOff val="0"/>
            <a:lumOff val="0"/>
            <a:alphaOff val="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slope"/>
          <a:contourClr>
            <a:sysClr val="window" lastClr="FFFFFF"/>
          </a:contourClr>
        </a:sp3d>
      </dgm:spPr>
      <dgm:t>
        <a:bodyPr/>
        <a:lstStyle/>
        <a:p>
          <a:endParaRPr lang="en-US"/>
        </a:p>
      </dgm:t>
    </dgm:pt>
  </dgm:ptLst>
  <dgm:cxnLst>
    <dgm:cxn modelId="{35ED297A-12FC-4CA5-BE02-E067DA22347A}" type="presOf" srcId="{06E32727-047D-4062-AA09-34FCE22B0E5A}" destId="{DCC3238E-F198-44A9-A7B7-4CE5A301739B}" srcOrd="0" destOrd="0" presId="urn:microsoft.com/office/officeart/2005/8/layout/cycle4"/>
    <dgm:cxn modelId="{681EDD02-66E5-46AD-B076-905BF0468BD5}" srcId="{9AA1A74A-3A8C-4AA0-95F2-02EAAC810273}" destId="{D82ED150-7421-4D9D-A9F2-861A854FD97B}" srcOrd="0" destOrd="0" parTransId="{E1A6E310-BBFC-474D-9E6D-416A09BEF501}" sibTransId="{96E57C36-B84B-4817-B72D-22397220B1B7}"/>
    <dgm:cxn modelId="{252FF405-C5EB-4122-8FE3-373BBAE5DEBF}" srcId="{9AA1A74A-3A8C-4AA0-95F2-02EAAC810273}" destId="{453BCA2B-EAB8-4BBE-A247-2075D77E0B65}" srcOrd="1" destOrd="0" parTransId="{EB4B1B6F-3B05-41F4-875B-AE4C0AADBC64}" sibTransId="{907AD047-D809-4173-9E5B-E785918DA675}"/>
    <dgm:cxn modelId="{50322E1D-6BFB-4C39-B3C1-5DEA7728112D}" srcId="{9AA1A74A-3A8C-4AA0-95F2-02EAAC810273}" destId="{06E32727-047D-4062-AA09-34FCE22B0E5A}" srcOrd="2" destOrd="0" parTransId="{AD60564D-6289-4CCB-8577-A4F8E8E223E2}" sibTransId="{44751A24-094F-4005-969A-CF9FB40A0138}"/>
    <dgm:cxn modelId="{8BA5B308-3B94-4078-BFF2-0C301574F681}" type="presOf" srcId="{D70F8456-4E1D-4E1E-8863-4C6641903435}" destId="{FC77B873-A4F1-43F4-8F80-2FD74E5D7152}" srcOrd="0" destOrd="0" presId="urn:microsoft.com/office/officeart/2005/8/layout/cycle4"/>
    <dgm:cxn modelId="{C34F8C51-F84E-4A88-A563-4C5C0755196D}" type="presOf" srcId="{9AA1A74A-3A8C-4AA0-95F2-02EAAC810273}" destId="{44F89965-1116-4C95-B7B2-37DF7F980777}" srcOrd="0" destOrd="0" presId="urn:microsoft.com/office/officeart/2005/8/layout/cycle4"/>
    <dgm:cxn modelId="{FD177224-AF89-454A-A36A-CBD73E194EAE}" type="presOf" srcId="{453BCA2B-EAB8-4BBE-A247-2075D77E0B65}" destId="{7FA0A589-FA56-4752-8367-2E3E9D85CBA6}" srcOrd="0" destOrd="0" presId="urn:microsoft.com/office/officeart/2005/8/layout/cycle4"/>
    <dgm:cxn modelId="{F599F133-9CB6-4A52-8D9A-16C4BAD3242F}" srcId="{9AA1A74A-3A8C-4AA0-95F2-02EAAC810273}" destId="{D70F8456-4E1D-4E1E-8863-4C6641903435}" srcOrd="3" destOrd="0" parTransId="{7A812BC3-D9F7-4C0F-BEC1-A71D3E2B7B48}" sibTransId="{3E6C7C30-828C-4946-8EA1-898ACD53D56A}"/>
    <dgm:cxn modelId="{F6860533-7908-4AEE-B8C9-CC296EC8CB36}" type="presOf" srcId="{D82ED150-7421-4D9D-A9F2-861A854FD97B}" destId="{E348F926-3372-4363-B30C-94C30607CDF0}" srcOrd="0" destOrd="0" presId="urn:microsoft.com/office/officeart/2005/8/layout/cycle4"/>
    <dgm:cxn modelId="{5121E639-9729-4644-A16F-F134926403EE}" type="presParOf" srcId="{44F89965-1116-4C95-B7B2-37DF7F980777}" destId="{32E0A53B-CFE2-424F-AE5C-6B212F8DD0D2}" srcOrd="0" destOrd="0" presId="urn:microsoft.com/office/officeart/2005/8/layout/cycle4"/>
    <dgm:cxn modelId="{E9C570CA-B410-46DE-9E98-5081C668E69D}" type="presParOf" srcId="{32E0A53B-CFE2-424F-AE5C-6B212F8DD0D2}" destId="{78363080-5E8C-4CD4-98B2-B7D8080E29DD}" srcOrd="0" destOrd="0" presId="urn:microsoft.com/office/officeart/2005/8/layout/cycle4"/>
    <dgm:cxn modelId="{CCFE052C-AEEC-46CB-90A8-9FDE224FFE17}" type="presParOf" srcId="{44F89965-1116-4C95-B7B2-37DF7F980777}" destId="{78F3E31E-35A7-403D-9338-1410697A60A9}" srcOrd="1" destOrd="0" presId="urn:microsoft.com/office/officeart/2005/8/layout/cycle4"/>
    <dgm:cxn modelId="{4FEFF809-F8A6-471D-9EAC-52F253787D68}" type="presParOf" srcId="{78F3E31E-35A7-403D-9338-1410697A60A9}" destId="{E348F926-3372-4363-B30C-94C30607CDF0}" srcOrd="0" destOrd="0" presId="urn:microsoft.com/office/officeart/2005/8/layout/cycle4"/>
    <dgm:cxn modelId="{66C57FED-8F5E-49C1-86BC-EE41CD8FE28C}" type="presParOf" srcId="{78F3E31E-35A7-403D-9338-1410697A60A9}" destId="{7FA0A589-FA56-4752-8367-2E3E9D85CBA6}" srcOrd="1" destOrd="0" presId="urn:microsoft.com/office/officeart/2005/8/layout/cycle4"/>
    <dgm:cxn modelId="{40889CBE-EA4A-467D-A75E-A6B94D0C9F94}" type="presParOf" srcId="{78F3E31E-35A7-403D-9338-1410697A60A9}" destId="{DCC3238E-F198-44A9-A7B7-4CE5A301739B}" srcOrd="2" destOrd="0" presId="urn:microsoft.com/office/officeart/2005/8/layout/cycle4"/>
    <dgm:cxn modelId="{EBBA5553-4BBC-4DF7-B51E-62B41C5C8872}" type="presParOf" srcId="{78F3E31E-35A7-403D-9338-1410697A60A9}" destId="{FC77B873-A4F1-43F4-8F80-2FD74E5D7152}" srcOrd="3" destOrd="0" presId="urn:microsoft.com/office/officeart/2005/8/layout/cycle4"/>
    <dgm:cxn modelId="{BDB6BD7F-2563-4060-85C0-0411F5FC1E31}" type="presParOf" srcId="{78F3E31E-35A7-403D-9338-1410697A60A9}" destId="{8952E589-EE71-4047-B714-E5F92399320D}" srcOrd="4" destOrd="0" presId="urn:microsoft.com/office/officeart/2005/8/layout/cycle4"/>
    <dgm:cxn modelId="{41914E4B-BD05-4AA4-A56E-C4D63A9B8202}" type="presParOf" srcId="{44F89965-1116-4C95-B7B2-37DF7F980777}" destId="{09D702A1-1DB7-4A12-B74F-6A31CD82CD37}" srcOrd="2" destOrd="0" presId="urn:microsoft.com/office/officeart/2005/8/layout/cycle4"/>
    <dgm:cxn modelId="{CAFF92FA-A088-4E0F-A5E1-1586DFED0368}" type="presParOf" srcId="{44F89965-1116-4C95-B7B2-37DF7F980777}" destId="{1549C737-EFFC-40F5-9E0B-322420598600}"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48F926-3372-4363-B30C-94C30607CDF0}">
      <dsp:nvSpPr>
        <dsp:cNvPr id="0" name=""/>
        <dsp:cNvSpPr/>
      </dsp:nvSpPr>
      <dsp:spPr>
        <a:xfrm>
          <a:off x="1424813" y="304037"/>
          <a:ext cx="2309622" cy="2309622"/>
        </a:xfrm>
        <a:prstGeom prst="pieWedge">
          <a:avLst/>
        </a:prstGeom>
        <a:solidFill>
          <a:srgbClr val="9BBB59">
            <a:lumMod val="7500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slop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solidFill>
                <a:sysClr val="window" lastClr="FFFFFF"/>
              </a:solidFill>
              <a:latin typeface="Calibri"/>
              <a:ea typeface="+mn-ea"/>
              <a:cs typeface="+mn-cs"/>
            </a:rPr>
            <a:t>Phase I</a:t>
          </a:r>
        </a:p>
        <a:p>
          <a:pPr lvl="0" algn="ctr" defTabSz="844550">
            <a:lnSpc>
              <a:spcPct val="90000"/>
            </a:lnSpc>
            <a:spcBef>
              <a:spcPct val="0"/>
            </a:spcBef>
            <a:spcAft>
              <a:spcPct val="35000"/>
            </a:spcAft>
          </a:pPr>
          <a:r>
            <a:rPr lang="en-US" sz="1900" kern="1200" dirty="0" smtClean="0">
              <a:solidFill>
                <a:sysClr val="window" lastClr="FFFFFF"/>
              </a:solidFill>
              <a:latin typeface="Calibri"/>
              <a:ea typeface="+mn-ea"/>
              <a:cs typeface="+mn-cs"/>
            </a:rPr>
            <a:t>Pre Award </a:t>
          </a:r>
        </a:p>
      </dsp:txBody>
      <dsp:txXfrm>
        <a:off x="2101286" y="980510"/>
        <a:ext cx="1633149" cy="1633149"/>
      </dsp:txXfrm>
    </dsp:sp>
    <dsp:sp modelId="{7FA0A589-FA56-4752-8367-2E3E9D85CBA6}">
      <dsp:nvSpPr>
        <dsp:cNvPr id="0" name=""/>
        <dsp:cNvSpPr/>
      </dsp:nvSpPr>
      <dsp:spPr>
        <a:xfrm rot="5400000">
          <a:off x="3841115" y="304037"/>
          <a:ext cx="2309622" cy="2309622"/>
        </a:xfrm>
        <a:prstGeom prst="pieWedge">
          <a:avLst/>
        </a:prstGeom>
        <a:solidFill>
          <a:srgbClr val="C0504D">
            <a:lumMod val="7500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slop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solidFill>
                <a:sysClr val="window" lastClr="FFFFFF"/>
              </a:solidFill>
              <a:latin typeface="Calibri"/>
              <a:ea typeface="+mn-ea"/>
              <a:cs typeface="+mn-cs"/>
            </a:rPr>
            <a:t>Phase II</a:t>
          </a:r>
        </a:p>
        <a:p>
          <a:pPr lvl="0" algn="ctr" defTabSz="844550">
            <a:lnSpc>
              <a:spcPct val="90000"/>
            </a:lnSpc>
            <a:spcBef>
              <a:spcPct val="0"/>
            </a:spcBef>
            <a:spcAft>
              <a:spcPct val="35000"/>
            </a:spcAft>
          </a:pPr>
          <a:r>
            <a:rPr lang="en-US" sz="1900" kern="1200" dirty="0" smtClean="0">
              <a:solidFill>
                <a:sysClr val="window" lastClr="FFFFFF"/>
              </a:solidFill>
              <a:latin typeface="Calibri"/>
              <a:ea typeface="+mn-ea"/>
              <a:cs typeface="+mn-cs"/>
            </a:rPr>
            <a:t>Award Notification</a:t>
          </a:r>
        </a:p>
      </dsp:txBody>
      <dsp:txXfrm rot="-5400000">
        <a:off x="3841115" y="980510"/>
        <a:ext cx="1633149" cy="1633149"/>
      </dsp:txXfrm>
    </dsp:sp>
    <dsp:sp modelId="{DCC3238E-F198-44A9-A7B7-4CE5A301739B}">
      <dsp:nvSpPr>
        <dsp:cNvPr id="0" name=""/>
        <dsp:cNvSpPr/>
      </dsp:nvSpPr>
      <dsp:spPr>
        <a:xfrm rot="10800000">
          <a:off x="3867583" y="2746808"/>
          <a:ext cx="2309622" cy="2309622"/>
        </a:xfrm>
        <a:prstGeom prst="pieWedge">
          <a:avLst/>
        </a:prstGeom>
        <a:solidFill>
          <a:srgbClr val="4F81BD">
            <a:lumMod val="7500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slop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solidFill>
                <a:sysClr val="window" lastClr="FFFFFF"/>
              </a:solidFill>
              <a:latin typeface="Calibri"/>
              <a:ea typeface="+mn-ea"/>
              <a:cs typeface="+mn-cs"/>
            </a:rPr>
            <a:t>Phase III</a:t>
          </a:r>
        </a:p>
        <a:p>
          <a:pPr lvl="0" algn="ctr" defTabSz="844550">
            <a:lnSpc>
              <a:spcPct val="90000"/>
            </a:lnSpc>
            <a:spcBef>
              <a:spcPct val="0"/>
            </a:spcBef>
            <a:spcAft>
              <a:spcPct val="35000"/>
            </a:spcAft>
          </a:pPr>
          <a:r>
            <a:rPr lang="en-US" sz="1900" kern="1200" dirty="0" smtClean="0">
              <a:solidFill>
                <a:sysClr val="window" lastClr="FFFFFF"/>
              </a:solidFill>
              <a:latin typeface="Calibri"/>
              <a:ea typeface="+mn-ea"/>
              <a:cs typeface="+mn-cs"/>
            </a:rPr>
            <a:t>Post Award</a:t>
          </a:r>
          <a:br>
            <a:rPr lang="en-US" sz="1900" kern="1200" dirty="0" smtClean="0">
              <a:solidFill>
                <a:sysClr val="window" lastClr="FFFFFF"/>
              </a:solidFill>
              <a:latin typeface="Calibri"/>
              <a:ea typeface="+mn-ea"/>
              <a:cs typeface="+mn-cs"/>
            </a:rPr>
          </a:br>
          <a:r>
            <a:rPr lang="en-US" sz="1900" kern="1200" dirty="0" smtClean="0">
              <a:solidFill>
                <a:sysClr val="window" lastClr="FFFFFF"/>
              </a:solidFill>
              <a:latin typeface="Calibri"/>
              <a:ea typeface="+mn-ea"/>
              <a:cs typeface="+mn-cs"/>
            </a:rPr>
            <a:t>Management</a:t>
          </a:r>
          <a:endParaRPr lang="en-US" sz="1900" kern="1200" dirty="0">
            <a:solidFill>
              <a:sysClr val="window" lastClr="FFFFFF"/>
            </a:solidFill>
            <a:latin typeface="Calibri"/>
            <a:ea typeface="+mn-ea"/>
            <a:cs typeface="+mn-cs"/>
          </a:endParaRPr>
        </a:p>
      </dsp:txBody>
      <dsp:txXfrm rot="10800000">
        <a:off x="3867583" y="2746808"/>
        <a:ext cx="1633149" cy="1633149"/>
      </dsp:txXfrm>
    </dsp:sp>
    <dsp:sp modelId="{FC77B873-A4F1-43F4-8F80-2FD74E5D7152}">
      <dsp:nvSpPr>
        <dsp:cNvPr id="0" name=""/>
        <dsp:cNvSpPr/>
      </dsp:nvSpPr>
      <dsp:spPr>
        <a:xfrm rot="16200000">
          <a:off x="1424813" y="2720340"/>
          <a:ext cx="2309622" cy="2309622"/>
        </a:xfrm>
        <a:prstGeom prst="pieWedge">
          <a:avLst/>
        </a:prstGeom>
        <a:solidFill>
          <a:srgbClr val="1F497D">
            <a:lumMod val="7500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slop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solidFill>
                <a:sysClr val="window" lastClr="FFFFFF"/>
              </a:solidFill>
              <a:latin typeface="Calibri"/>
              <a:ea typeface="+mn-ea"/>
              <a:cs typeface="+mn-cs"/>
            </a:rPr>
            <a:t>Phase IV</a:t>
          </a:r>
        </a:p>
        <a:p>
          <a:pPr lvl="0" algn="ctr" defTabSz="844550">
            <a:lnSpc>
              <a:spcPct val="90000"/>
            </a:lnSpc>
            <a:spcBef>
              <a:spcPct val="0"/>
            </a:spcBef>
            <a:spcAft>
              <a:spcPct val="35000"/>
            </a:spcAft>
          </a:pPr>
          <a:r>
            <a:rPr lang="en-US" sz="1900" kern="1200" dirty="0" smtClean="0">
              <a:solidFill>
                <a:sysClr val="window" lastClr="FFFFFF"/>
              </a:solidFill>
              <a:latin typeface="Calibri"/>
              <a:ea typeface="+mn-ea"/>
              <a:cs typeface="+mn-cs"/>
            </a:rPr>
            <a:t>Post Award </a:t>
          </a:r>
          <a:br>
            <a:rPr lang="en-US" sz="1900" kern="1200" dirty="0" smtClean="0">
              <a:solidFill>
                <a:sysClr val="window" lastClr="FFFFFF"/>
              </a:solidFill>
              <a:latin typeface="Calibri"/>
              <a:ea typeface="+mn-ea"/>
              <a:cs typeface="+mn-cs"/>
            </a:rPr>
          </a:br>
          <a:r>
            <a:rPr lang="en-US" sz="1900" kern="1200" dirty="0" smtClean="0">
              <a:solidFill>
                <a:sysClr val="window" lastClr="FFFFFF"/>
              </a:solidFill>
              <a:latin typeface="Calibri"/>
              <a:ea typeface="+mn-ea"/>
              <a:cs typeface="+mn-cs"/>
            </a:rPr>
            <a:t>Closeout</a:t>
          </a:r>
        </a:p>
      </dsp:txBody>
      <dsp:txXfrm rot="5400000">
        <a:off x="2101286" y="2720340"/>
        <a:ext cx="1633149" cy="1633149"/>
      </dsp:txXfrm>
    </dsp:sp>
    <dsp:sp modelId="{09D702A1-1DB7-4A12-B74F-6A31CD82CD37}">
      <dsp:nvSpPr>
        <dsp:cNvPr id="0" name=""/>
        <dsp:cNvSpPr/>
      </dsp:nvSpPr>
      <dsp:spPr>
        <a:xfrm>
          <a:off x="3389058" y="2186939"/>
          <a:ext cx="797433" cy="693420"/>
        </a:xfrm>
        <a:prstGeom prst="circularArrow">
          <a:avLst/>
        </a:prstGeom>
        <a:solidFill>
          <a:srgbClr val="9BBB59">
            <a:tint val="40000"/>
            <a:hueOff val="0"/>
            <a:satOff val="0"/>
            <a:lumOff val="0"/>
            <a:alphaOff val="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slope"/>
          <a:contourClr>
            <a:sysClr val="window" lastClr="FFFFFF"/>
          </a:contourClr>
        </a:sp3d>
      </dsp:spPr>
      <dsp:style>
        <a:lnRef idx="0">
          <a:scrgbClr r="0" g="0" b="0"/>
        </a:lnRef>
        <a:fillRef idx="1">
          <a:scrgbClr r="0" g="0" b="0"/>
        </a:fillRef>
        <a:effectRef idx="2">
          <a:scrgbClr r="0" g="0" b="0"/>
        </a:effectRef>
        <a:fontRef idx="minor">
          <a:schemeClr val="lt1"/>
        </a:fontRef>
      </dsp:style>
    </dsp:sp>
    <dsp:sp modelId="{1549C737-EFFC-40F5-9E0B-322420598600}">
      <dsp:nvSpPr>
        <dsp:cNvPr id="0" name=""/>
        <dsp:cNvSpPr/>
      </dsp:nvSpPr>
      <dsp:spPr>
        <a:xfrm rot="10800000">
          <a:off x="3389058" y="2453640"/>
          <a:ext cx="797433" cy="693420"/>
        </a:xfrm>
        <a:prstGeom prst="circularArrow">
          <a:avLst/>
        </a:prstGeom>
        <a:solidFill>
          <a:srgbClr val="9BBB59">
            <a:tint val="40000"/>
            <a:hueOff val="0"/>
            <a:satOff val="0"/>
            <a:lumOff val="0"/>
            <a:alphaOff val="0"/>
          </a:srgb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slope"/>
          <a:contourClr>
            <a:sysClr val="window" lastClr="FFFFFF"/>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E1E261B-DE29-4650-BCB6-5DBBC371645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1E261B-DE29-4650-BCB6-5DBBC37164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1E261B-DE29-4650-BCB6-5DBBC37164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1E261B-DE29-4650-BCB6-5DBBC37164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1E261B-DE29-4650-BCB6-5DBBC371645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1E261B-DE29-4650-BCB6-5DBBC37164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E1E261B-DE29-4650-BCB6-5DBBC37164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E1E261B-DE29-4650-BCB6-5DBBC37164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E1E261B-DE29-4650-BCB6-5DBBC371645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1E261B-DE29-4650-BCB6-5DBBC37164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6478661-250F-479D-8EEB-23EBEC1F8AE3}" type="datetimeFigureOut">
              <a:rPr lang="en-US" smtClean="0"/>
              <a:t>12/11/2013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1E261B-DE29-4650-BCB6-5DBBC371645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478661-250F-479D-8EEB-23EBEC1F8AE3}" type="datetimeFigureOut">
              <a:rPr lang="en-US" smtClean="0"/>
              <a:t>12/11/2013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E1E261B-DE29-4650-BCB6-5DBBC371645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Foundation Financial Services</a:t>
            </a:r>
            <a:br>
              <a:rPr lang="en-US" dirty="0" smtClean="0"/>
            </a:br>
            <a:r>
              <a:rPr lang="en-US" dirty="0" smtClean="0"/>
              <a:t>Post Award</a:t>
            </a:r>
            <a:endParaRPr lang="en-US" dirty="0"/>
          </a:p>
        </p:txBody>
      </p:sp>
      <p:sp>
        <p:nvSpPr>
          <p:cNvPr id="3" name="Subtitle 2"/>
          <p:cNvSpPr>
            <a:spLocks noGrp="1"/>
          </p:cNvSpPr>
          <p:nvPr>
            <p:ph type="subTitle" idx="1"/>
          </p:nvPr>
        </p:nvSpPr>
        <p:spPr>
          <a:xfrm>
            <a:off x="1295400" y="4419600"/>
            <a:ext cx="7406640" cy="1219200"/>
          </a:xfrm>
        </p:spPr>
        <p:txBody>
          <a:bodyPr>
            <a:normAutofit/>
          </a:bodyPr>
          <a:lstStyle/>
          <a:p>
            <a:pPr algn="ctr"/>
            <a:r>
              <a:rPr lang="en-US" sz="2400" dirty="0" smtClean="0"/>
              <a:t>Nancy Gomez</a:t>
            </a:r>
          </a:p>
          <a:p>
            <a:pPr algn="ctr"/>
            <a:r>
              <a:rPr lang="en-US" sz="2400" dirty="0" smtClean="0"/>
              <a:t>Post Award Analyst</a:t>
            </a:r>
          </a:p>
          <a:p>
            <a:pPr algn="ctr"/>
            <a:endParaRPr lang="en-US" dirty="0" smtClean="0"/>
          </a:p>
        </p:txBody>
      </p:sp>
    </p:spTree>
    <p:extLst>
      <p:ext uri="{BB962C8B-B14F-4D97-AF65-F5344CB8AC3E}">
        <p14:creationId xmlns:p14="http://schemas.microsoft.com/office/powerpoint/2010/main" val="217903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Post Award Assistant</a:t>
            </a:r>
            <a:endParaRPr lang="en-US" dirty="0"/>
          </a:p>
        </p:txBody>
      </p:sp>
      <p:sp>
        <p:nvSpPr>
          <p:cNvPr id="3" name="Content Placeholder 2"/>
          <p:cNvSpPr>
            <a:spLocks noGrp="1"/>
          </p:cNvSpPr>
          <p:nvPr>
            <p:ph idx="1"/>
          </p:nvPr>
        </p:nvSpPr>
        <p:spPr/>
        <p:txBody>
          <a:bodyPr>
            <a:normAutofit/>
          </a:bodyPr>
          <a:lstStyle/>
          <a:p>
            <a:pPr lvl="0"/>
            <a:r>
              <a:rPr lang="en-US" dirty="0"/>
              <a:t>Setup new cost centers</a:t>
            </a:r>
          </a:p>
          <a:p>
            <a:pPr lvl="0"/>
            <a:r>
              <a:rPr lang="en-US" dirty="0"/>
              <a:t>Review travel expense claims for compliance with Foundation Travel Policy and ensure Foreign Travel Insurance, if required.</a:t>
            </a:r>
          </a:p>
          <a:p>
            <a:pPr lvl="0"/>
            <a:r>
              <a:rPr lang="en-US" dirty="0" smtClean="0"/>
              <a:t>Maintain </a:t>
            </a:r>
            <a:r>
              <a:rPr lang="en-US" dirty="0"/>
              <a:t>Physical Inventory of Equipment over $5,000 and Sensitive Equipment</a:t>
            </a:r>
          </a:p>
          <a:p>
            <a:pPr lvl="0"/>
            <a:r>
              <a:rPr lang="en-US" dirty="0"/>
              <a:t>Process stipend paybacks</a:t>
            </a:r>
          </a:p>
          <a:p>
            <a:pPr marL="82296" indent="0">
              <a:buNone/>
            </a:pPr>
            <a:endParaRPr lang="en-US" dirty="0"/>
          </a:p>
          <a:p>
            <a:endParaRPr lang="en-US" dirty="0"/>
          </a:p>
        </p:txBody>
      </p:sp>
    </p:spTree>
    <p:extLst>
      <p:ext uri="{BB962C8B-B14F-4D97-AF65-F5344CB8AC3E}">
        <p14:creationId xmlns:p14="http://schemas.microsoft.com/office/powerpoint/2010/main" val="284243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a:t>
            </a:r>
            <a:endParaRPr lang="en-US" dirty="0"/>
          </a:p>
        </p:txBody>
      </p:sp>
      <p:sp>
        <p:nvSpPr>
          <p:cNvPr id="3" name="Content Placeholder 2"/>
          <p:cNvSpPr>
            <a:spLocks noGrp="1"/>
          </p:cNvSpPr>
          <p:nvPr>
            <p:ph idx="1"/>
          </p:nvPr>
        </p:nvSpPr>
        <p:spPr>
          <a:xfrm>
            <a:off x="1435608" y="1447800"/>
            <a:ext cx="7498080" cy="5105400"/>
          </a:xfrm>
        </p:spPr>
        <p:txBody>
          <a:bodyPr>
            <a:normAutofit fontScale="70000" lnSpcReduction="20000"/>
          </a:bodyPr>
          <a:lstStyle/>
          <a:p>
            <a:r>
              <a:rPr lang="en-US" dirty="0"/>
              <a:t>Human Resource functions are available from one of two organizations: the Auxiliary Human Resources Department and the University’s Human Resources/Faculty Affairs Department.  Each department handles a different group of </a:t>
            </a:r>
            <a:r>
              <a:rPr lang="en-US" dirty="0" smtClean="0"/>
              <a:t>employees. The </a:t>
            </a:r>
            <a:r>
              <a:rPr lang="en-US" dirty="0"/>
              <a:t>Auxiliary Human Resources Department is responsible for providing recruitment/selection, benefits, classification, employee relations, workers compensation/safety, training, and payroll services to all employees of the </a:t>
            </a:r>
            <a:r>
              <a:rPr lang="en-US" dirty="0" smtClean="0"/>
              <a:t>Foundation</a:t>
            </a:r>
          </a:p>
          <a:p>
            <a:endParaRPr lang="en-US" dirty="0"/>
          </a:p>
          <a:p>
            <a:r>
              <a:rPr lang="en-US" dirty="0"/>
              <a:t>The Foundation is the employer of record for all persons paid with funds generated from grants, contracts, revenue, and agency accounts where the Foundation is the recipient.  Auxiliary Human Resources policies and procedures are designed to comply with the various federal and state regulations.  It’s important to note the Foundation is a separate employer from the </a:t>
            </a:r>
            <a:r>
              <a:rPr lang="en-US" dirty="0" smtClean="0"/>
              <a:t>University</a:t>
            </a:r>
            <a:endParaRPr lang="en-US" dirty="0" smtClean="0"/>
          </a:p>
        </p:txBody>
      </p:sp>
    </p:spTree>
    <p:extLst>
      <p:ext uri="{BB962C8B-B14F-4D97-AF65-F5344CB8AC3E}">
        <p14:creationId xmlns:p14="http://schemas.microsoft.com/office/powerpoint/2010/main" val="1322261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812" t="13157" r="13682" b="7131"/>
          <a:stretch/>
        </p:blipFill>
        <p:spPr bwMode="auto">
          <a:xfrm>
            <a:off x="152399" y="228600"/>
            <a:ext cx="8928595"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5825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82296" indent="0">
              <a:buNone/>
            </a:pPr>
            <a:r>
              <a:rPr lang="en-US" dirty="0" smtClean="0"/>
              <a:t>Foundation Financial Services</a:t>
            </a:r>
          </a:p>
          <a:p>
            <a:pPr marL="82296" indent="0">
              <a:buNone/>
            </a:pPr>
            <a:endParaRPr lang="en-US" dirty="0"/>
          </a:p>
        </p:txBody>
      </p:sp>
      <p:sp>
        <p:nvSpPr>
          <p:cNvPr id="5" name="Rectangle 1"/>
          <p:cNvSpPr>
            <a:spLocks noChangeArrowheads="1"/>
          </p:cNvSpPr>
          <p:nvPr/>
        </p:nvSpPr>
        <p:spPr bwMode="auto">
          <a:xfrm>
            <a:off x="2822575" y="2192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19069391"/>
              </p:ext>
            </p:extLst>
          </p:nvPr>
        </p:nvGraphicFramePr>
        <p:xfrm>
          <a:off x="2057400" y="2375535"/>
          <a:ext cx="6629399" cy="1847850"/>
        </p:xfrm>
        <a:graphic>
          <a:graphicData uri="http://schemas.openxmlformats.org/drawingml/2006/table">
            <a:tbl>
              <a:tblPr/>
              <a:tblGrid>
                <a:gridCol w="2286000"/>
                <a:gridCol w="4343399"/>
              </a:tblGrid>
              <a:tr h="0">
                <a:tc>
                  <a:txBody>
                    <a:bodyPr/>
                    <a:lstStyle/>
                    <a:p>
                      <a:pPr algn="l"/>
                      <a:r>
                        <a:rPr lang="en-US" b="1" dirty="0">
                          <a:effectLst/>
                        </a:rPr>
                        <a:t>Department Phone</a:t>
                      </a:r>
                    </a:p>
                  </a:txBody>
                  <a:tcPr marL="47625" marR="47625" marT="47625" marB="47625" anchor="ctr">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FFFFF"/>
                    </a:solidFill>
                  </a:tcPr>
                </a:tc>
                <a:tc>
                  <a:txBody>
                    <a:bodyPr/>
                    <a:lstStyle/>
                    <a:p>
                      <a:pPr fontAlgn="t"/>
                      <a:r>
                        <a:rPr lang="en-US">
                          <a:effectLst/>
                        </a:rPr>
                        <a:t>559.278.0850</a:t>
                      </a:r>
                    </a:p>
                  </a:txBody>
                  <a:tcPr marL="47625" marR="47625" marT="47625" marB="47625">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FFFFF"/>
                    </a:solidFill>
                  </a:tcPr>
                </a:tc>
              </a:tr>
              <a:tr h="0">
                <a:tc>
                  <a:txBody>
                    <a:bodyPr/>
                    <a:lstStyle/>
                    <a:p>
                      <a:pPr algn="l"/>
                      <a:r>
                        <a:rPr lang="en-US" b="1">
                          <a:effectLst/>
                        </a:rPr>
                        <a:t>Department Fax</a:t>
                      </a:r>
                    </a:p>
                  </a:txBody>
                  <a:tcPr marL="47625" marR="47625" marT="47625" marB="47625" anchor="ctr">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9F9F9"/>
                    </a:solidFill>
                  </a:tcPr>
                </a:tc>
                <a:tc>
                  <a:txBody>
                    <a:bodyPr/>
                    <a:lstStyle/>
                    <a:p>
                      <a:pPr fontAlgn="t"/>
                      <a:r>
                        <a:rPr lang="en-US">
                          <a:effectLst/>
                        </a:rPr>
                        <a:t>559.278.0992</a:t>
                      </a:r>
                    </a:p>
                  </a:txBody>
                  <a:tcPr marL="47625" marR="47625" marT="47625" marB="47625">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FFFFF"/>
                    </a:solidFill>
                  </a:tcPr>
                </a:tc>
              </a:tr>
              <a:tr h="0">
                <a:tc>
                  <a:txBody>
                    <a:bodyPr/>
                    <a:lstStyle/>
                    <a:p>
                      <a:pPr algn="l"/>
                      <a:r>
                        <a:rPr lang="en-US" b="1">
                          <a:effectLst/>
                        </a:rPr>
                        <a:t>Location</a:t>
                      </a:r>
                    </a:p>
                  </a:txBody>
                  <a:tcPr marL="47625" marR="47625" marT="47625" marB="47625" anchor="ctr">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FFFFF"/>
                    </a:solidFill>
                  </a:tcPr>
                </a:tc>
                <a:tc>
                  <a:txBody>
                    <a:bodyPr/>
                    <a:lstStyle/>
                    <a:p>
                      <a:pPr fontAlgn="t"/>
                      <a:r>
                        <a:rPr lang="en-US">
                          <a:effectLst/>
                        </a:rPr>
                        <a:t>4910 N. Chestnut Ave. (93726-1852)</a:t>
                      </a:r>
                    </a:p>
                  </a:txBody>
                  <a:tcPr marL="47625" marR="47625" marT="47625" marB="47625">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FFFFF"/>
                    </a:solidFill>
                  </a:tcPr>
                </a:tc>
              </a:tr>
              <a:tr h="0">
                <a:tc>
                  <a:txBody>
                    <a:bodyPr/>
                    <a:lstStyle/>
                    <a:p>
                      <a:pPr algn="l"/>
                      <a:r>
                        <a:rPr lang="en-US" b="1">
                          <a:effectLst/>
                        </a:rPr>
                        <a:t>Campus Mail Stop</a:t>
                      </a:r>
                    </a:p>
                  </a:txBody>
                  <a:tcPr marL="47625" marR="47625" marT="47625" marB="47625" anchor="ctr">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9F9F9"/>
                    </a:solidFill>
                  </a:tcPr>
                </a:tc>
                <a:tc>
                  <a:txBody>
                    <a:bodyPr/>
                    <a:lstStyle/>
                    <a:p>
                      <a:pPr fontAlgn="t"/>
                      <a:r>
                        <a:rPr lang="en-US">
                          <a:effectLst/>
                        </a:rPr>
                        <a:t>M/S OF123</a:t>
                      </a:r>
                    </a:p>
                  </a:txBody>
                  <a:tcPr marL="47625" marR="47625" marT="47625" marB="47625">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FFFFF"/>
                    </a:solidFill>
                  </a:tcPr>
                </a:tc>
              </a:tr>
              <a:tr h="0">
                <a:tc>
                  <a:txBody>
                    <a:bodyPr/>
                    <a:lstStyle/>
                    <a:p>
                      <a:pPr algn="l"/>
                      <a:r>
                        <a:rPr lang="en-US" b="1">
                          <a:effectLst/>
                        </a:rPr>
                        <a:t>Web Site</a:t>
                      </a:r>
                    </a:p>
                  </a:txBody>
                  <a:tcPr marL="47625" marR="47625" marT="47625" marB="47625" anchor="ctr">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FFFFF"/>
                    </a:solidFill>
                  </a:tcPr>
                </a:tc>
                <a:tc>
                  <a:txBody>
                    <a:bodyPr/>
                    <a:lstStyle/>
                    <a:p>
                      <a:pPr fontAlgn="t"/>
                      <a:r>
                        <a:rPr lang="en-US" b="0" i="0" u="none" strike="noStrike" dirty="0" smtClean="0">
                          <a:solidFill>
                            <a:srgbClr val="24509C"/>
                          </a:solidFill>
                          <a:effectLst/>
                          <a:latin typeface="Arial"/>
                        </a:rPr>
                        <a:t>www.auxiliary.com</a:t>
                      </a:r>
                      <a:endParaRPr lang="en-US" dirty="0">
                        <a:effectLst/>
                      </a:endParaRPr>
                    </a:p>
                  </a:txBody>
                  <a:tcPr marL="47625" marR="47625" marT="47625" marB="47625">
                    <a:lnL w="9525" cap="flat" cmpd="sng" algn="ctr">
                      <a:solidFill>
                        <a:srgbClr val="CECECE"/>
                      </a:solidFill>
                      <a:prstDash val="solid"/>
                      <a:round/>
                      <a:headEnd type="none" w="med" len="med"/>
                      <a:tailEnd type="none" w="med" len="med"/>
                    </a:lnL>
                    <a:lnR w="9525" cap="flat" cmpd="sng" algn="ctr">
                      <a:solidFill>
                        <a:srgbClr val="CECECE"/>
                      </a:solidFill>
                      <a:prstDash val="solid"/>
                      <a:round/>
                      <a:headEnd type="none" w="med" len="med"/>
                      <a:tailEnd type="none" w="med" len="med"/>
                    </a:lnR>
                    <a:lnT w="9525" cap="flat" cmpd="sng" algn="ctr">
                      <a:solidFill>
                        <a:srgbClr val="CECECE"/>
                      </a:solidFill>
                      <a:prstDash val="solid"/>
                      <a:round/>
                      <a:headEnd type="none" w="med" len="med"/>
                      <a:tailEnd type="none" w="med" len="med"/>
                    </a:lnT>
                    <a:lnB w="9525" cap="flat" cmpd="sng" algn="ctr">
                      <a:solidFill>
                        <a:srgbClr val="CECEC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18105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458230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66596219"/>
              </p:ext>
            </p:extLst>
          </p:nvPr>
        </p:nvGraphicFramePr>
        <p:xfrm>
          <a:off x="1143000" y="457200"/>
          <a:ext cx="757555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20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Award Responsibilities Overview </a:t>
            </a:r>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Various </a:t>
            </a:r>
            <a:r>
              <a:rPr lang="en-US" dirty="0"/>
              <a:t>individuals work together throughout the life of an award to effectively manage sponsored awards. These individuals rely on each other for the successful fiscal management of the award. </a:t>
            </a:r>
          </a:p>
          <a:p>
            <a:endParaRPr lang="en-US" dirty="0"/>
          </a:p>
          <a:p>
            <a:r>
              <a:rPr lang="en-US" dirty="0" smtClean="0"/>
              <a:t>The </a:t>
            </a:r>
            <a:r>
              <a:rPr lang="en-US" dirty="0"/>
              <a:t>Principal Investigator (PI) and/or Project Director (PD) is/are the individual(s) in charge of a grant or sponsored project. </a:t>
            </a:r>
          </a:p>
          <a:p>
            <a:endParaRPr lang="en-US" dirty="0"/>
          </a:p>
          <a:p>
            <a:r>
              <a:rPr lang="en-US" dirty="0" smtClean="0"/>
              <a:t>The </a:t>
            </a:r>
            <a:r>
              <a:rPr lang="en-US" dirty="0"/>
              <a:t>Foundation is the entity that is legally and financially responsible to the sponsor for the performance of the project and the proper use of funds. </a:t>
            </a:r>
          </a:p>
          <a:p>
            <a:endParaRPr lang="en-US" dirty="0"/>
          </a:p>
        </p:txBody>
      </p:sp>
    </p:spTree>
    <p:extLst>
      <p:ext uri="{BB962C8B-B14F-4D97-AF65-F5344CB8AC3E}">
        <p14:creationId xmlns:p14="http://schemas.microsoft.com/office/powerpoint/2010/main" val="136587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Award Management</a:t>
            </a:r>
            <a:endParaRPr lang="en-US" dirty="0"/>
          </a:p>
        </p:txBody>
      </p:sp>
      <p:sp>
        <p:nvSpPr>
          <p:cNvPr id="3" name="Content Placeholder 2"/>
          <p:cNvSpPr>
            <a:spLocks noGrp="1"/>
          </p:cNvSpPr>
          <p:nvPr>
            <p:ph idx="1"/>
          </p:nvPr>
        </p:nvSpPr>
        <p:spPr>
          <a:xfrm>
            <a:off x="1435608" y="1447800"/>
            <a:ext cx="7498080" cy="5181600"/>
          </a:xfrm>
        </p:spPr>
        <p:txBody>
          <a:bodyPr>
            <a:normAutofit fontScale="70000" lnSpcReduction="20000"/>
          </a:bodyPr>
          <a:lstStyle/>
          <a:p>
            <a:pPr marL="82296" indent="0">
              <a:buNone/>
            </a:pPr>
            <a:r>
              <a:rPr lang="en-US" dirty="0"/>
              <a:t>Foundation Financial Services provides the Principal Investigator (PI)/Project Director with the following services for Post Award Management</a:t>
            </a:r>
            <a:r>
              <a:rPr lang="en-US" dirty="0" smtClean="0"/>
              <a:t>:</a:t>
            </a:r>
          </a:p>
          <a:p>
            <a:pPr marL="82296" indent="0">
              <a:buNone/>
            </a:pPr>
            <a:endParaRPr lang="en-US" dirty="0"/>
          </a:p>
          <a:p>
            <a:pPr lvl="0"/>
            <a:r>
              <a:rPr lang="en-US" dirty="0"/>
              <a:t>Offers new PIs training in post-award </a:t>
            </a:r>
            <a:r>
              <a:rPr lang="en-US" dirty="0" smtClean="0"/>
              <a:t>activities</a:t>
            </a:r>
          </a:p>
          <a:p>
            <a:pPr lvl="0"/>
            <a:endParaRPr lang="en-US" dirty="0"/>
          </a:p>
          <a:p>
            <a:pPr lvl="0"/>
            <a:r>
              <a:rPr lang="en-US" dirty="0"/>
              <a:t>Provide fiscal/accounting services and various monthly financial </a:t>
            </a:r>
            <a:r>
              <a:rPr lang="en-US" dirty="0" smtClean="0"/>
              <a:t>reports</a:t>
            </a:r>
          </a:p>
          <a:p>
            <a:pPr lvl="0"/>
            <a:endParaRPr lang="en-US" dirty="0"/>
          </a:p>
          <a:p>
            <a:pPr lvl="0"/>
            <a:r>
              <a:rPr lang="en-US" dirty="0"/>
              <a:t>Process purchase orders and accounts payable </a:t>
            </a:r>
            <a:r>
              <a:rPr lang="en-US" dirty="0" smtClean="0"/>
              <a:t>transactions</a:t>
            </a:r>
          </a:p>
          <a:p>
            <a:pPr lvl="0"/>
            <a:endParaRPr lang="en-US" dirty="0"/>
          </a:p>
          <a:p>
            <a:pPr lvl="0"/>
            <a:r>
              <a:rPr lang="en-US" dirty="0"/>
              <a:t>Facilitate payroll </a:t>
            </a:r>
            <a:r>
              <a:rPr lang="en-US" dirty="0" smtClean="0"/>
              <a:t>functions</a:t>
            </a:r>
          </a:p>
          <a:p>
            <a:pPr lvl="0"/>
            <a:endParaRPr lang="en-US" dirty="0"/>
          </a:p>
          <a:p>
            <a:pPr lvl="0"/>
            <a:r>
              <a:rPr lang="en-US" dirty="0"/>
              <a:t>Reviews expenditures for </a:t>
            </a:r>
            <a:r>
              <a:rPr lang="en-US" dirty="0" err="1"/>
              <a:t>allowability</a:t>
            </a:r>
            <a:r>
              <a:rPr lang="en-US" dirty="0"/>
              <a:t>, allocable, consistency and </a:t>
            </a:r>
            <a:r>
              <a:rPr lang="en-US" dirty="0" smtClean="0"/>
              <a:t>reasonableness</a:t>
            </a:r>
            <a:endParaRPr lang="en-US" dirty="0"/>
          </a:p>
          <a:p>
            <a:endParaRPr lang="en-US" dirty="0"/>
          </a:p>
        </p:txBody>
      </p:sp>
    </p:spTree>
    <p:extLst>
      <p:ext uri="{BB962C8B-B14F-4D97-AF65-F5344CB8AC3E}">
        <p14:creationId xmlns:p14="http://schemas.microsoft.com/office/powerpoint/2010/main" val="679949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Award Management contd.</a:t>
            </a:r>
            <a:endParaRPr lang="en-US" dirty="0"/>
          </a:p>
        </p:txBody>
      </p:sp>
      <p:sp>
        <p:nvSpPr>
          <p:cNvPr id="3" name="Content Placeholder 2"/>
          <p:cNvSpPr>
            <a:spLocks noGrp="1"/>
          </p:cNvSpPr>
          <p:nvPr>
            <p:ph idx="1"/>
          </p:nvPr>
        </p:nvSpPr>
        <p:spPr>
          <a:xfrm>
            <a:off x="1435608" y="1447800"/>
            <a:ext cx="7498080" cy="5257800"/>
          </a:xfrm>
        </p:spPr>
        <p:txBody>
          <a:bodyPr>
            <a:normAutofit fontScale="70000" lnSpcReduction="20000"/>
          </a:bodyPr>
          <a:lstStyle/>
          <a:p>
            <a:pPr lvl="0"/>
            <a:r>
              <a:rPr lang="en-US" dirty="0"/>
              <a:t>Prepares and submits invoices to funding </a:t>
            </a:r>
            <a:r>
              <a:rPr lang="en-US" dirty="0" smtClean="0"/>
              <a:t>agencies</a:t>
            </a:r>
          </a:p>
          <a:p>
            <a:pPr lvl="0"/>
            <a:endParaRPr lang="en-US" dirty="0"/>
          </a:p>
          <a:p>
            <a:pPr lvl="0"/>
            <a:r>
              <a:rPr lang="en-US" dirty="0"/>
              <a:t>Acts as liaison between Project Investigators/Project Directors and the funding </a:t>
            </a:r>
            <a:r>
              <a:rPr lang="en-US" dirty="0" smtClean="0"/>
              <a:t>agencies</a:t>
            </a:r>
            <a:endParaRPr lang="en-US" dirty="0"/>
          </a:p>
          <a:p>
            <a:pPr lvl="0"/>
            <a:endParaRPr lang="en-US" dirty="0"/>
          </a:p>
          <a:p>
            <a:pPr lvl="0"/>
            <a:r>
              <a:rPr lang="en-US" dirty="0"/>
              <a:t>Prepares and submits required fiscal reports to the </a:t>
            </a:r>
            <a:r>
              <a:rPr lang="en-US" dirty="0" smtClean="0"/>
              <a:t>sponsor</a:t>
            </a:r>
          </a:p>
          <a:p>
            <a:pPr lvl="0"/>
            <a:endParaRPr lang="en-US" dirty="0"/>
          </a:p>
          <a:p>
            <a:pPr lvl="0"/>
            <a:r>
              <a:rPr lang="en-US" dirty="0"/>
              <a:t>Assists with budget matters, contract interpretations, and resolving award </a:t>
            </a:r>
            <a:r>
              <a:rPr lang="en-US" dirty="0" smtClean="0"/>
              <a:t>discrepancies</a:t>
            </a:r>
          </a:p>
          <a:p>
            <a:pPr lvl="0"/>
            <a:endParaRPr lang="en-US" dirty="0"/>
          </a:p>
          <a:p>
            <a:pPr lvl="0"/>
            <a:r>
              <a:rPr lang="en-US" dirty="0"/>
              <a:t>Monitors the filing of technical reports required by the </a:t>
            </a:r>
            <a:r>
              <a:rPr lang="en-US" dirty="0" smtClean="0"/>
              <a:t>sponsor</a:t>
            </a:r>
          </a:p>
          <a:p>
            <a:pPr lvl="0"/>
            <a:endParaRPr lang="en-US" dirty="0"/>
          </a:p>
          <a:p>
            <a:pPr lvl="0"/>
            <a:r>
              <a:rPr lang="en-US" dirty="0"/>
              <a:t>Assists with closeout of award</a:t>
            </a:r>
            <a:r>
              <a:rPr lang="en-US" dirty="0" smtClean="0"/>
              <a:t>.</a:t>
            </a:r>
            <a:endParaRPr lang="en-US" dirty="0"/>
          </a:p>
        </p:txBody>
      </p:sp>
    </p:spTree>
    <p:extLst>
      <p:ext uri="{BB962C8B-B14F-4D97-AF65-F5344CB8AC3E}">
        <p14:creationId xmlns:p14="http://schemas.microsoft.com/office/powerpoint/2010/main" val="4172651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47800" y="533400"/>
            <a:ext cx="6934200" cy="880772"/>
            <a:chOff x="3166214" y="45322"/>
            <a:chExt cx="2777356" cy="880772"/>
          </a:xfrm>
          <a:scene3d>
            <a:camera prst="orthographicFront"/>
            <a:lightRig rig="threePt" dir="t">
              <a:rot lat="0" lon="0" rev="7500000"/>
            </a:lightRig>
          </a:scene3d>
        </p:grpSpPr>
        <p:sp>
          <p:nvSpPr>
            <p:cNvPr id="8" name="Rectangle 7"/>
            <p:cNvSpPr/>
            <p:nvPr/>
          </p:nvSpPr>
          <p:spPr>
            <a:xfrm>
              <a:off x="3166214" y="45322"/>
              <a:ext cx="2777356" cy="880772"/>
            </a:xfrm>
            <a:prstGeom prst="rect">
              <a:avLst/>
            </a:prstGeom>
            <a:solidFill>
              <a:srgbClr val="1F497D">
                <a:lumMod val="75000"/>
              </a:srgbClr>
            </a:solidFill>
            <a:ln>
              <a:noFill/>
            </a:ln>
            <a:effectLst>
              <a:outerShdw blurRad="40000" dist="23000" dir="5400000" rotWithShape="0">
                <a:srgbClr val="000000">
                  <a:alpha val="35000"/>
                </a:srgbClr>
              </a:outerShdw>
            </a:effectLst>
            <a:sp3d prstMaterial="plastic">
              <a:bevelT w="127000" h="25400" prst="relaxedInset"/>
            </a:sp3d>
          </p:spPr>
          <p:style>
            <a:lnRef idx="0">
              <a:scrgbClr r="0" g="0" b="0"/>
            </a:lnRef>
            <a:fillRef idx="3">
              <a:scrgbClr r="0" g="0" b="0"/>
            </a:fillRef>
            <a:effectRef idx="2">
              <a:scrgbClr r="0" g="0" b="0"/>
            </a:effectRef>
            <a:fontRef idx="minor">
              <a:schemeClr val="lt1"/>
            </a:fontRef>
          </p:style>
        </p:sp>
        <p:sp>
          <p:nvSpPr>
            <p:cNvPr id="9" name="Rectangle 8"/>
            <p:cNvSpPr/>
            <p:nvPr/>
          </p:nvSpPr>
          <p:spPr>
            <a:xfrm>
              <a:off x="3166214" y="45322"/>
              <a:ext cx="2777356" cy="8807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3600" kern="1200" dirty="0" smtClean="0">
                  <a:solidFill>
                    <a:sysClr val="window" lastClr="FFFFFF"/>
                  </a:solidFill>
                  <a:latin typeface="Calibri"/>
                  <a:ea typeface="+mn-ea"/>
                  <a:cs typeface="+mn-cs"/>
                </a:rPr>
                <a:t/>
              </a:r>
              <a:br>
                <a:rPr lang="en-US" sz="3600" kern="1200" dirty="0" smtClean="0">
                  <a:solidFill>
                    <a:sysClr val="window" lastClr="FFFFFF"/>
                  </a:solidFill>
                  <a:latin typeface="Calibri"/>
                  <a:ea typeface="+mn-ea"/>
                  <a:cs typeface="+mn-cs"/>
                </a:rPr>
              </a:br>
              <a:r>
                <a:rPr lang="en-US" sz="3600" kern="1200" dirty="0" smtClean="0">
                  <a:solidFill>
                    <a:sysClr val="window" lastClr="FFFFFF"/>
                  </a:solidFill>
                  <a:latin typeface="Calibri"/>
                  <a:ea typeface="+mn-ea"/>
                  <a:cs typeface="+mn-cs"/>
                </a:rPr>
                <a:t>Post </a:t>
              </a:r>
              <a:r>
                <a:rPr lang="en-US" sz="3600" kern="1200" dirty="0" smtClean="0">
                  <a:solidFill>
                    <a:sysClr val="window" lastClr="FFFFFF"/>
                  </a:solidFill>
                  <a:latin typeface="Calibri"/>
                  <a:ea typeface="+mn-ea"/>
                  <a:cs typeface="+mn-cs"/>
                </a:rPr>
                <a:t>Award</a:t>
              </a:r>
            </a:p>
            <a:p>
              <a:pPr lvl="0" algn="ctr" defTabSz="1066800">
                <a:lnSpc>
                  <a:spcPct val="90000"/>
                </a:lnSpc>
                <a:spcBef>
                  <a:spcPct val="0"/>
                </a:spcBef>
                <a:spcAft>
                  <a:spcPct val="35000"/>
                </a:spcAft>
              </a:pPr>
              <a:endParaRPr lang="en-US" sz="3600" kern="1200" dirty="0">
                <a:solidFill>
                  <a:sysClr val="window" lastClr="FFFFFF"/>
                </a:solidFill>
                <a:latin typeface="Calibri"/>
                <a:ea typeface="+mn-ea"/>
                <a:cs typeface="+mn-cs"/>
              </a:endParaRPr>
            </a:p>
          </p:txBody>
        </p:sp>
      </p:grpSp>
      <p:grpSp>
        <p:nvGrpSpPr>
          <p:cNvPr id="5" name="Group 4"/>
          <p:cNvGrpSpPr/>
          <p:nvPr/>
        </p:nvGrpSpPr>
        <p:grpSpPr>
          <a:xfrm>
            <a:off x="1447800" y="1414172"/>
            <a:ext cx="6934200" cy="4090295"/>
            <a:chOff x="3166214" y="926095"/>
            <a:chExt cx="2777356" cy="3300862"/>
          </a:xfrm>
          <a:scene3d>
            <a:camera prst="orthographicFront"/>
            <a:lightRig rig="threePt" dir="t">
              <a:rot lat="0" lon="0" rev="7500000"/>
            </a:lightRig>
          </a:scene3d>
        </p:grpSpPr>
        <p:sp>
          <p:nvSpPr>
            <p:cNvPr id="6" name="Rectangle 5"/>
            <p:cNvSpPr/>
            <p:nvPr/>
          </p:nvSpPr>
          <p:spPr>
            <a:xfrm>
              <a:off x="3166214" y="926095"/>
              <a:ext cx="2777356" cy="3300862"/>
            </a:xfrm>
            <a:prstGeom prst="rect">
              <a:avLst/>
            </a:prstGeom>
            <a:solidFill>
              <a:srgbClr val="4F81BD">
                <a:lumMod val="40000"/>
                <a:lumOff val="60000"/>
                <a:alpha val="90000"/>
              </a:srgbClr>
            </a:solidFill>
            <a:ln w="9525" cap="flat" cmpd="sng" algn="ctr">
              <a:solidFill>
                <a:srgbClr val="9BBB59">
                  <a:tint val="40000"/>
                  <a:alpha val="90000"/>
                  <a:hueOff val="0"/>
                  <a:satOff val="0"/>
                  <a:lumOff val="0"/>
                  <a:alphaOff val="0"/>
                </a:srgbClr>
              </a:solidFill>
              <a:prstDash val="solid"/>
            </a:ln>
            <a:effectLst>
              <a:outerShdw blurRad="40000" dist="23000" dir="5400000" rotWithShape="0">
                <a:srgbClr val="000000">
                  <a:alpha val="35000"/>
                </a:srgbClr>
              </a:outerShdw>
            </a:effectLst>
            <a:sp3d extrusionH="190500" prstMaterial="dkEdge">
              <a:bevelT w="120650" h="38100" prst="relaxedInset"/>
              <a:bevelB w="120650" h="57150" prst="relaxedInset"/>
              <a:contourClr>
                <a:sysClr val="window" lastClr="FFFFFF"/>
              </a:contourClr>
            </a:sp3d>
          </p:spPr>
          <p:style>
            <a:lnRef idx="1">
              <a:scrgbClr r="0" g="0" b="0"/>
            </a:lnRef>
            <a:fillRef idx="1">
              <a:scrgbClr r="0" g="0" b="0"/>
            </a:fillRef>
            <a:effectRef idx="2">
              <a:scrgbClr r="0" g="0" b="0"/>
            </a:effectRef>
            <a:fontRef idx="minor">
              <a:schemeClr val="dk1">
                <a:hueOff val="0"/>
                <a:satOff val="0"/>
                <a:lumOff val="0"/>
                <a:alphaOff val="0"/>
              </a:schemeClr>
            </a:fontRef>
          </p:style>
        </p:sp>
        <p:sp>
          <p:nvSpPr>
            <p:cNvPr id="7" name="Rectangle 6"/>
            <p:cNvSpPr/>
            <p:nvPr/>
          </p:nvSpPr>
          <p:spPr>
            <a:xfrm>
              <a:off x="3166214" y="926095"/>
              <a:ext cx="2777356" cy="3300862"/>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Questions on Awarded Grants and Contracts</a:t>
              </a:r>
              <a:endParaRPr lang="en-US" kern="1200" dirty="0">
                <a:solidFill>
                  <a:sysClr val="windowText" lastClr="000000">
                    <a:hueOff val="0"/>
                    <a:satOff val="0"/>
                    <a:lumOff val="0"/>
                    <a:alphaOff val="0"/>
                  </a:sysClr>
                </a:solidFill>
                <a:latin typeface="Calibri"/>
                <a:ea typeface="+mn-ea"/>
                <a:cs typeface="+mn-cs"/>
              </a:endParaRPr>
            </a:p>
            <a:p>
              <a:pPr marL="114300" lvl="1"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Set up of cost center</a:t>
              </a:r>
              <a:endParaRPr lang="en-US" kern="1200" dirty="0">
                <a:solidFill>
                  <a:sysClr val="windowText" lastClr="000000">
                    <a:hueOff val="0"/>
                    <a:satOff val="0"/>
                    <a:lumOff val="0"/>
                    <a:alphaOff val="0"/>
                  </a:sysClr>
                </a:solidFill>
                <a:latin typeface="Calibri"/>
                <a:ea typeface="+mn-ea"/>
                <a:cs typeface="+mn-cs"/>
              </a:endParaRPr>
            </a:p>
            <a:p>
              <a:pPr marL="114300" lvl="1"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Cost Transfers</a:t>
              </a:r>
              <a:endParaRPr lang="en-US" kern="1200" dirty="0">
                <a:solidFill>
                  <a:sysClr val="windowText" lastClr="000000">
                    <a:hueOff val="0"/>
                    <a:satOff val="0"/>
                    <a:lumOff val="0"/>
                    <a:alphaOff val="0"/>
                  </a:sysClr>
                </a:solidFill>
                <a:latin typeface="Calibri"/>
                <a:ea typeface="+mn-ea"/>
                <a:cs typeface="+mn-cs"/>
              </a:endParaRPr>
            </a:p>
            <a:p>
              <a:pPr marL="114300" lvl="1"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Compliance or policy questions</a:t>
              </a:r>
              <a:endParaRPr lang="en-US" kern="1200" dirty="0">
                <a:solidFill>
                  <a:sysClr val="windowText" lastClr="000000">
                    <a:hueOff val="0"/>
                    <a:satOff val="0"/>
                    <a:lumOff val="0"/>
                    <a:alphaOff val="0"/>
                  </a:sysClr>
                </a:solidFill>
                <a:latin typeface="Calibri"/>
                <a:ea typeface="+mn-ea"/>
                <a:cs typeface="+mn-cs"/>
              </a:endParaRPr>
            </a:p>
            <a:p>
              <a:pPr marL="114300" lvl="1"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Creation of subcontracts and consultant agreements</a:t>
              </a:r>
              <a:endParaRPr lang="en-US" kern="1200" dirty="0">
                <a:solidFill>
                  <a:sysClr val="windowText" lastClr="000000">
                    <a:hueOff val="0"/>
                    <a:satOff val="0"/>
                    <a:lumOff val="0"/>
                    <a:alphaOff val="0"/>
                  </a:sysClr>
                </a:solidFill>
                <a:latin typeface="Calibri"/>
                <a:ea typeface="+mn-ea"/>
                <a:cs typeface="+mn-cs"/>
              </a:endParaRPr>
            </a:p>
            <a:p>
              <a:pPr marL="114300" lvl="1"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Modifications to project budgets</a:t>
              </a:r>
              <a:endParaRPr lang="en-US" kern="1200" dirty="0">
                <a:solidFill>
                  <a:sysClr val="windowText" lastClr="000000">
                    <a:hueOff val="0"/>
                    <a:satOff val="0"/>
                    <a:lumOff val="0"/>
                    <a:alphaOff val="0"/>
                  </a:sysClr>
                </a:solidFill>
                <a:latin typeface="Calibri"/>
                <a:ea typeface="+mn-ea"/>
                <a:cs typeface="+mn-cs"/>
              </a:endParaRPr>
            </a:p>
            <a:p>
              <a:pPr marL="114300" lvl="1"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Inquiries related to:</a:t>
              </a:r>
              <a:endParaRPr lang="en-US" kern="1200" dirty="0">
                <a:solidFill>
                  <a:sysClr val="windowText" lastClr="000000">
                    <a:hueOff val="0"/>
                    <a:satOff val="0"/>
                    <a:lumOff val="0"/>
                    <a:alphaOff val="0"/>
                  </a:sysClr>
                </a:solidFill>
                <a:latin typeface="Calibri"/>
                <a:ea typeface="+mn-ea"/>
                <a:cs typeface="+mn-cs"/>
              </a:endParaRPr>
            </a:p>
            <a:p>
              <a:pPr marL="228600" lvl="2"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Billing</a:t>
              </a:r>
              <a:endParaRPr lang="en-US" kern="1200" dirty="0">
                <a:solidFill>
                  <a:sysClr val="windowText" lastClr="000000">
                    <a:hueOff val="0"/>
                    <a:satOff val="0"/>
                    <a:lumOff val="0"/>
                    <a:alphaOff val="0"/>
                  </a:sysClr>
                </a:solidFill>
                <a:latin typeface="Calibri"/>
                <a:ea typeface="+mn-ea"/>
                <a:cs typeface="+mn-cs"/>
              </a:endParaRPr>
            </a:p>
            <a:p>
              <a:pPr marL="228600" lvl="2"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Payments</a:t>
              </a:r>
              <a:endParaRPr lang="en-US" kern="1200" dirty="0">
                <a:solidFill>
                  <a:sysClr val="windowText" lastClr="000000">
                    <a:hueOff val="0"/>
                    <a:satOff val="0"/>
                    <a:lumOff val="0"/>
                    <a:alphaOff val="0"/>
                  </a:sysClr>
                </a:solidFill>
                <a:latin typeface="Calibri"/>
                <a:ea typeface="+mn-ea"/>
                <a:cs typeface="+mn-cs"/>
              </a:endParaRPr>
            </a:p>
            <a:p>
              <a:pPr marL="228600" lvl="2"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Financial Reporting</a:t>
              </a:r>
              <a:endParaRPr lang="en-US" kern="1200" dirty="0">
                <a:solidFill>
                  <a:sysClr val="windowText" lastClr="000000">
                    <a:hueOff val="0"/>
                    <a:satOff val="0"/>
                    <a:lumOff val="0"/>
                    <a:alphaOff val="0"/>
                  </a:sysClr>
                </a:solidFill>
                <a:latin typeface="Calibri"/>
                <a:ea typeface="+mn-ea"/>
                <a:cs typeface="+mn-cs"/>
              </a:endParaRPr>
            </a:p>
            <a:p>
              <a:pPr marL="228600" lvl="2"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Allowable expenses</a:t>
              </a:r>
              <a:endParaRPr lang="en-US" kern="1200" dirty="0">
                <a:solidFill>
                  <a:sysClr val="windowText" lastClr="000000">
                    <a:hueOff val="0"/>
                    <a:satOff val="0"/>
                    <a:lumOff val="0"/>
                    <a:alphaOff val="0"/>
                  </a:sysClr>
                </a:solidFill>
                <a:latin typeface="Calibri"/>
                <a:ea typeface="+mn-ea"/>
                <a:cs typeface="+mn-cs"/>
              </a:endParaRPr>
            </a:p>
            <a:p>
              <a:pPr marL="228600" lvl="2" indent="-114300" algn="l" defTabSz="577850">
                <a:lnSpc>
                  <a:spcPct val="90000"/>
                </a:lnSpc>
                <a:spcBef>
                  <a:spcPct val="0"/>
                </a:spcBef>
                <a:spcAft>
                  <a:spcPct val="15000"/>
                </a:spcAft>
                <a:buChar char="••"/>
              </a:pPr>
              <a:r>
                <a:rPr lang="en-US" kern="1200" dirty="0" smtClean="0">
                  <a:solidFill>
                    <a:sysClr val="windowText" lastClr="000000">
                      <a:hueOff val="0"/>
                      <a:satOff val="0"/>
                      <a:lumOff val="0"/>
                      <a:alphaOff val="0"/>
                    </a:sysClr>
                  </a:solidFill>
                  <a:latin typeface="Calibri"/>
                  <a:ea typeface="+mn-ea"/>
                  <a:cs typeface="+mn-cs"/>
                </a:rPr>
                <a:t>Project Closeout</a:t>
              </a:r>
              <a:endParaRPr lang="en-US" kern="1200" dirty="0">
                <a:solidFill>
                  <a:sysClr val="windowText" lastClr="000000">
                    <a:hueOff val="0"/>
                    <a:satOff val="0"/>
                    <a:lumOff val="0"/>
                    <a:alphaOff val="0"/>
                  </a:sysClr>
                </a:solidFill>
                <a:latin typeface="Calibri"/>
                <a:ea typeface="+mn-ea"/>
                <a:cs typeface="+mn-cs"/>
              </a:endParaRPr>
            </a:p>
            <a:p>
              <a:pPr marL="114300" lvl="1" indent="-114300" algn="l" defTabSz="577850">
                <a:lnSpc>
                  <a:spcPct val="90000"/>
                </a:lnSpc>
                <a:spcBef>
                  <a:spcPct val="0"/>
                </a:spcBef>
                <a:spcAft>
                  <a:spcPct val="15000"/>
                </a:spcAft>
                <a:buChar char="••"/>
              </a:pPr>
              <a:endParaRPr lang="en-US" kern="1200" dirty="0">
                <a:solidFill>
                  <a:sysClr val="windowText" lastClr="000000">
                    <a:hueOff val="0"/>
                    <a:satOff val="0"/>
                    <a:lumOff val="0"/>
                    <a:alphaOff val="0"/>
                  </a:sysClr>
                </a:solidFill>
                <a:latin typeface="Calibri"/>
                <a:ea typeface="+mn-ea"/>
                <a:cs typeface="+mn-cs"/>
              </a:endParaRPr>
            </a:p>
          </p:txBody>
        </p:sp>
      </p:grpSp>
    </p:spTree>
    <p:extLst>
      <p:ext uri="{BB962C8B-B14F-4D97-AF65-F5344CB8AC3E}">
        <p14:creationId xmlns:p14="http://schemas.microsoft.com/office/powerpoint/2010/main" val="252410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PI/Project Director</a:t>
            </a:r>
            <a:endParaRPr lang="en-US" dirty="0"/>
          </a:p>
        </p:txBody>
      </p:sp>
      <p:sp>
        <p:nvSpPr>
          <p:cNvPr id="3" name="Content Placeholder 2"/>
          <p:cNvSpPr>
            <a:spLocks noGrp="1"/>
          </p:cNvSpPr>
          <p:nvPr>
            <p:ph idx="1"/>
          </p:nvPr>
        </p:nvSpPr>
        <p:spPr>
          <a:xfrm>
            <a:off x="1435608" y="1447800"/>
            <a:ext cx="7498080" cy="5257800"/>
          </a:xfrm>
        </p:spPr>
        <p:txBody>
          <a:bodyPr>
            <a:normAutofit fontScale="55000" lnSpcReduction="20000"/>
          </a:bodyPr>
          <a:lstStyle/>
          <a:p>
            <a:pPr marL="82296" indent="0">
              <a:buNone/>
            </a:pPr>
            <a:r>
              <a:rPr lang="en-US" dirty="0"/>
              <a:t>The primary responsibilities of the PI/Project Director include</a:t>
            </a:r>
            <a:r>
              <a:rPr lang="en-US" dirty="0" smtClean="0"/>
              <a:t>:</a:t>
            </a:r>
          </a:p>
          <a:p>
            <a:pPr marL="82296" indent="0">
              <a:buNone/>
            </a:pPr>
            <a:endParaRPr lang="en-US" dirty="0"/>
          </a:p>
          <a:p>
            <a:pPr lvl="0"/>
            <a:r>
              <a:rPr lang="en-US" dirty="0"/>
              <a:t>Ensure that programmatic responsibilities and deliverables involving sub-recipients and subcontractors are performed and completed in accordance with the </a:t>
            </a:r>
            <a:r>
              <a:rPr lang="en-US" dirty="0" smtClean="0"/>
              <a:t>award</a:t>
            </a:r>
          </a:p>
          <a:p>
            <a:pPr lvl="0"/>
            <a:endParaRPr lang="en-US" dirty="0"/>
          </a:p>
          <a:p>
            <a:pPr lvl="0"/>
            <a:r>
              <a:rPr lang="en-US" dirty="0"/>
              <a:t>Prepare accurate annual </a:t>
            </a:r>
            <a:r>
              <a:rPr lang="en-US" dirty="0" smtClean="0"/>
              <a:t>budgets</a:t>
            </a:r>
          </a:p>
          <a:p>
            <a:pPr lvl="0"/>
            <a:endParaRPr lang="en-US" dirty="0"/>
          </a:p>
          <a:p>
            <a:pPr lvl="0"/>
            <a:r>
              <a:rPr lang="en-US" dirty="0"/>
              <a:t>Designate signing authority to others as </a:t>
            </a:r>
            <a:r>
              <a:rPr lang="en-US" dirty="0" smtClean="0"/>
              <a:t>needed</a:t>
            </a:r>
          </a:p>
          <a:p>
            <a:pPr lvl="0"/>
            <a:endParaRPr lang="en-US" dirty="0"/>
          </a:p>
          <a:p>
            <a:pPr lvl="0"/>
            <a:r>
              <a:rPr lang="en-US" dirty="0"/>
              <a:t>Authorize expenditures that are reasonable and necessary to accomplish the </a:t>
            </a:r>
            <a:r>
              <a:rPr lang="en-US" dirty="0" smtClean="0"/>
              <a:t>project</a:t>
            </a:r>
          </a:p>
          <a:p>
            <a:pPr lvl="0"/>
            <a:endParaRPr lang="en-US" dirty="0"/>
          </a:p>
          <a:p>
            <a:pPr lvl="0"/>
            <a:r>
              <a:rPr lang="en-US" dirty="0" smtClean="0"/>
              <a:t>Review </a:t>
            </a:r>
            <a:r>
              <a:rPr lang="en-US" dirty="0"/>
              <a:t>and approve invoices for payment to </a:t>
            </a:r>
            <a:r>
              <a:rPr lang="en-US" dirty="0" smtClean="0"/>
              <a:t>vendors</a:t>
            </a:r>
          </a:p>
          <a:p>
            <a:pPr lvl="0"/>
            <a:endParaRPr lang="en-US" dirty="0"/>
          </a:p>
          <a:p>
            <a:pPr lvl="0"/>
            <a:r>
              <a:rPr lang="en-US" dirty="0"/>
              <a:t>Monitor monthly financial activity reports for </a:t>
            </a:r>
            <a:r>
              <a:rPr lang="en-US" dirty="0" smtClean="0"/>
              <a:t>accuracy</a:t>
            </a:r>
          </a:p>
          <a:p>
            <a:pPr lvl="0"/>
            <a:endParaRPr lang="en-US" dirty="0"/>
          </a:p>
          <a:p>
            <a:pPr lvl="0"/>
            <a:r>
              <a:rPr lang="en-US" dirty="0"/>
              <a:t>Communicate to your Post Award Analyst any necessary budget revisions</a:t>
            </a:r>
          </a:p>
          <a:p>
            <a:pPr marL="82296" indent="0">
              <a:buNone/>
            </a:pPr>
            <a:endParaRPr lang="en-US" dirty="0"/>
          </a:p>
        </p:txBody>
      </p:sp>
    </p:spTree>
    <p:extLst>
      <p:ext uri="{BB962C8B-B14F-4D97-AF65-F5344CB8AC3E}">
        <p14:creationId xmlns:p14="http://schemas.microsoft.com/office/powerpoint/2010/main" val="286003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PI/Project Director contd.</a:t>
            </a:r>
            <a:endParaRPr lang="en-US" dirty="0"/>
          </a:p>
        </p:txBody>
      </p:sp>
      <p:sp>
        <p:nvSpPr>
          <p:cNvPr id="3" name="Content Placeholder 2"/>
          <p:cNvSpPr>
            <a:spLocks noGrp="1"/>
          </p:cNvSpPr>
          <p:nvPr>
            <p:ph idx="1"/>
          </p:nvPr>
        </p:nvSpPr>
        <p:spPr>
          <a:xfrm>
            <a:off x="1435608" y="1447800"/>
            <a:ext cx="7498080" cy="5181600"/>
          </a:xfrm>
        </p:spPr>
        <p:txBody>
          <a:bodyPr>
            <a:noAutofit/>
          </a:bodyPr>
          <a:lstStyle/>
          <a:p>
            <a:pPr lvl="0"/>
            <a:r>
              <a:rPr lang="en-US" sz="1600" dirty="0"/>
              <a:t>Comply with the Foundation’s procurement policy when making equipment </a:t>
            </a:r>
            <a:r>
              <a:rPr lang="en-US" sz="1600" dirty="0" smtClean="0"/>
              <a:t>purchases</a:t>
            </a:r>
          </a:p>
          <a:p>
            <a:pPr lvl="0"/>
            <a:endParaRPr lang="en-US" sz="1050" dirty="0"/>
          </a:p>
          <a:p>
            <a:pPr lvl="0"/>
            <a:r>
              <a:rPr lang="en-US" sz="1600" dirty="0"/>
              <a:t>Ensure each equipment purchase is pre-approved by the </a:t>
            </a:r>
            <a:r>
              <a:rPr lang="en-US" sz="1600" dirty="0" smtClean="0"/>
              <a:t>sponsor</a:t>
            </a:r>
          </a:p>
          <a:p>
            <a:pPr lvl="0"/>
            <a:endParaRPr lang="en-US" sz="800" dirty="0"/>
          </a:p>
          <a:p>
            <a:pPr lvl="0"/>
            <a:r>
              <a:rPr lang="en-US" sz="1600" dirty="0"/>
              <a:t>Ensure agreements have the appropriate approvals and signatures.  </a:t>
            </a:r>
            <a:r>
              <a:rPr lang="en-US" sz="1600" i="1" dirty="0"/>
              <a:t>The Post Award Analyst will assist in obtaining appropriate approval for any type of agreement including space lease, copy machine leases, subcontractor, consultant, </a:t>
            </a:r>
            <a:r>
              <a:rPr lang="en-US" sz="1600" i="1" dirty="0" smtClean="0"/>
              <a:t>etc.  </a:t>
            </a:r>
            <a:r>
              <a:rPr lang="en-US" sz="1600" b="1" i="1" dirty="0" smtClean="0"/>
              <a:t>Note</a:t>
            </a:r>
            <a:r>
              <a:rPr lang="en-US" sz="1600" b="1" i="1" dirty="0"/>
              <a:t>:</a:t>
            </a:r>
            <a:r>
              <a:rPr lang="en-US" sz="1600" i="1" dirty="0"/>
              <a:t> </a:t>
            </a:r>
            <a:r>
              <a:rPr lang="en-US" sz="1600" b="1" i="1" dirty="0"/>
              <a:t>PIs/Project Directors </a:t>
            </a:r>
            <a:r>
              <a:rPr lang="en-US" sz="1600" b="1" i="1" u="sng" dirty="0"/>
              <a:t>do not</a:t>
            </a:r>
            <a:r>
              <a:rPr lang="en-US" sz="1600" b="1" i="1" dirty="0"/>
              <a:t> have the authority to sign on behalf of the </a:t>
            </a:r>
            <a:r>
              <a:rPr lang="en-US" sz="1600" b="1" i="1" dirty="0" smtClean="0"/>
              <a:t>Foundation</a:t>
            </a:r>
          </a:p>
          <a:p>
            <a:endParaRPr lang="en-US" sz="1000" dirty="0"/>
          </a:p>
          <a:p>
            <a:pPr lvl="0"/>
            <a:r>
              <a:rPr lang="en-US" sz="1600" dirty="0"/>
              <a:t>Comply with Effort Reporting and Cost Share </a:t>
            </a:r>
            <a:r>
              <a:rPr lang="en-US" sz="1600" dirty="0" smtClean="0"/>
              <a:t>Policies</a:t>
            </a:r>
          </a:p>
          <a:p>
            <a:pPr lvl="0"/>
            <a:endParaRPr lang="en-US" sz="1000" dirty="0"/>
          </a:p>
          <a:p>
            <a:pPr lvl="0"/>
            <a:r>
              <a:rPr lang="en-US" sz="1600" dirty="0"/>
              <a:t>Contact the Post Award Analyst if a conflict of interest arises that requires special </a:t>
            </a:r>
            <a:r>
              <a:rPr lang="en-US" sz="1600" dirty="0" smtClean="0"/>
              <a:t>review</a:t>
            </a:r>
          </a:p>
          <a:p>
            <a:pPr lvl="0"/>
            <a:endParaRPr lang="en-US" sz="1000" dirty="0"/>
          </a:p>
          <a:p>
            <a:pPr lvl="0"/>
            <a:r>
              <a:rPr lang="en-US" sz="1600" dirty="0"/>
              <a:t>Submit programmatic reports to sponsors timely and provide copies to the Foundation as </a:t>
            </a:r>
            <a:r>
              <a:rPr lang="en-US" sz="1600" dirty="0" smtClean="0"/>
              <a:t>applicable</a:t>
            </a:r>
          </a:p>
          <a:p>
            <a:pPr lvl="0"/>
            <a:endParaRPr lang="en-US" sz="1050" dirty="0"/>
          </a:p>
          <a:p>
            <a:pPr lvl="0"/>
            <a:r>
              <a:rPr lang="en-US" sz="1600" dirty="0"/>
              <a:t>Request a No-Cost Extension from the sponsor, as </a:t>
            </a:r>
            <a:r>
              <a:rPr lang="en-US" sz="1600" dirty="0" smtClean="0"/>
              <a:t>needed</a:t>
            </a:r>
            <a:endParaRPr lang="en-US" sz="1600" dirty="0"/>
          </a:p>
        </p:txBody>
      </p:sp>
    </p:spTree>
    <p:extLst>
      <p:ext uri="{BB962C8B-B14F-4D97-AF65-F5344CB8AC3E}">
        <p14:creationId xmlns:p14="http://schemas.microsoft.com/office/powerpoint/2010/main" val="87337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Post Award Analyst</a:t>
            </a:r>
            <a:endParaRPr lang="en-US" dirty="0"/>
          </a:p>
        </p:txBody>
      </p:sp>
      <p:sp>
        <p:nvSpPr>
          <p:cNvPr id="3" name="Content Placeholder 2"/>
          <p:cNvSpPr>
            <a:spLocks noGrp="1"/>
          </p:cNvSpPr>
          <p:nvPr>
            <p:ph idx="1"/>
          </p:nvPr>
        </p:nvSpPr>
        <p:spPr>
          <a:xfrm>
            <a:off x="1435608" y="1447800"/>
            <a:ext cx="7498080" cy="5257800"/>
          </a:xfrm>
        </p:spPr>
        <p:txBody>
          <a:bodyPr>
            <a:normAutofit fontScale="55000" lnSpcReduction="20000"/>
          </a:bodyPr>
          <a:lstStyle/>
          <a:p>
            <a:pPr lvl="0">
              <a:spcAft>
                <a:spcPts val="600"/>
              </a:spcAft>
            </a:pPr>
            <a:r>
              <a:rPr lang="en-US" dirty="0"/>
              <a:t>Establish new accounts and monitors </a:t>
            </a:r>
            <a:r>
              <a:rPr lang="en-US" dirty="0" smtClean="0"/>
              <a:t>funds</a:t>
            </a:r>
            <a:endParaRPr lang="en-US" dirty="0"/>
          </a:p>
          <a:p>
            <a:pPr lvl="0">
              <a:spcAft>
                <a:spcPts val="600"/>
              </a:spcAft>
            </a:pPr>
            <a:r>
              <a:rPr lang="en-US" dirty="0"/>
              <a:t>Review expenditures and timesheets to ensure compliance with the approved </a:t>
            </a:r>
            <a:r>
              <a:rPr lang="en-US" dirty="0" smtClean="0"/>
              <a:t>budget</a:t>
            </a:r>
            <a:endParaRPr lang="en-US" dirty="0"/>
          </a:p>
          <a:p>
            <a:pPr lvl="0">
              <a:spcAft>
                <a:spcPts val="600"/>
              </a:spcAft>
            </a:pPr>
            <a:r>
              <a:rPr lang="en-US" dirty="0"/>
              <a:t>Review expenditures and timesheets to ensure compliance with all terms and conditions of the </a:t>
            </a:r>
            <a:r>
              <a:rPr lang="en-US" dirty="0" smtClean="0"/>
              <a:t>award</a:t>
            </a:r>
            <a:endParaRPr lang="en-US" dirty="0"/>
          </a:p>
          <a:p>
            <a:pPr lvl="0">
              <a:spcAft>
                <a:spcPts val="600"/>
              </a:spcAft>
            </a:pPr>
            <a:r>
              <a:rPr lang="en-US" dirty="0"/>
              <a:t>Offer administrative support to the project and its </a:t>
            </a:r>
            <a:r>
              <a:rPr lang="en-US" dirty="0" smtClean="0"/>
              <a:t>personnel</a:t>
            </a:r>
            <a:endParaRPr lang="en-US" dirty="0"/>
          </a:p>
          <a:p>
            <a:pPr lvl="0">
              <a:spcAft>
                <a:spcPts val="600"/>
              </a:spcAft>
            </a:pPr>
            <a:r>
              <a:rPr lang="en-US" dirty="0"/>
              <a:t>Prepare and submit invoices to the sponsor </a:t>
            </a:r>
          </a:p>
          <a:p>
            <a:pPr lvl="0">
              <a:spcAft>
                <a:spcPts val="600"/>
              </a:spcAft>
            </a:pPr>
            <a:r>
              <a:rPr lang="en-US" dirty="0"/>
              <a:t>Assist PI/Project Director with reporting requirements </a:t>
            </a:r>
          </a:p>
          <a:p>
            <a:pPr lvl="0">
              <a:spcAft>
                <a:spcPts val="600"/>
              </a:spcAft>
            </a:pPr>
            <a:r>
              <a:rPr lang="en-US" dirty="0"/>
              <a:t>Ensure fiscal reports are submitted timely to the </a:t>
            </a:r>
            <a:r>
              <a:rPr lang="en-US" dirty="0" smtClean="0"/>
              <a:t>sponsor</a:t>
            </a:r>
            <a:endParaRPr lang="en-US" dirty="0"/>
          </a:p>
          <a:p>
            <a:pPr lvl="0">
              <a:spcAft>
                <a:spcPts val="600"/>
              </a:spcAft>
            </a:pPr>
            <a:r>
              <a:rPr lang="en-US" dirty="0"/>
              <a:t>Review HR transactions forms</a:t>
            </a:r>
          </a:p>
          <a:p>
            <a:pPr lvl="0">
              <a:spcAft>
                <a:spcPts val="600"/>
              </a:spcAft>
            </a:pPr>
            <a:r>
              <a:rPr lang="en-US" dirty="0"/>
              <a:t>Review Reimbursed Released Time (RRT) agreements</a:t>
            </a:r>
          </a:p>
          <a:p>
            <a:pPr lvl="0">
              <a:spcAft>
                <a:spcPts val="600"/>
              </a:spcAft>
            </a:pPr>
            <a:r>
              <a:rPr lang="en-US" dirty="0"/>
              <a:t>Review subcontracts for compliance </a:t>
            </a:r>
          </a:p>
          <a:p>
            <a:pPr lvl="0">
              <a:spcAft>
                <a:spcPts val="600"/>
              </a:spcAft>
            </a:pPr>
            <a:r>
              <a:rPr lang="en-US" dirty="0"/>
              <a:t>Provide assistance with interpretation of applicable sponsor regulations and  Foundation/University policies and procedures</a:t>
            </a:r>
          </a:p>
          <a:p>
            <a:pPr lvl="0">
              <a:spcAft>
                <a:spcPts val="600"/>
              </a:spcAft>
            </a:pPr>
            <a:r>
              <a:rPr lang="en-US" dirty="0"/>
              <a:t>Ensure timely closeout of a sponsored program</a:t>
            </a:r>
          </a:p>
          <a:p>
            <a:endParaRPr lang="en-US" dirty="0"/>
          </a:p>
        </p:txBody>
      </p:sp>
    </p:spTree>
    <p:extLst>
      <p:ext uri="{BB962C8B-B14F-4D97-AF65-F5344CB8AC3E}">
        <p14:creationId xmlns:p14="http://schemas.microsoft.com/office/powerpoint/2010/main" val="1053287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TotalTime>
  <Words>776</Words>
  <Application>Microsoft Office PowerPoint</Application>
  <PresentationFormat>On-screen Show (4:3)</PresentationFormat>
  <Paragraphs>121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Foundation Financial Services Post Award</vt:lpstr>
      <vt:lpstr>PowerPoint Presentation</vt:lpstr>
      <vt:lpstr> Award Responsibilities Overview </vt:lpstr>
      <vt:lpstr>Post Award Management</vt:lpstr>
      <vt:lpstr>Post Award Management contd.</vt:lpstr>
      <vt:lpstr>PowerPoint Presentation</vt:lpstr>
      <vt:lpstr>Role of PI/Project Director</vt:lpstr>
      <vt:lpstr>Role of PI/Project Director contd.</vt:lpstr>
      <vt:lpstr>Role of Post Award Analyst</vt:lpstr>
      <vt:lpstr>Role of Post Award Assistant</vt:lpstr>
      <vt:lpstr>Human Resources</vt:lpstr>
      <vt:lpstr>PowerPoint Presentation</vt:lpstr>
      <vt:lpstr>Contact Information</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Financial Services Post Award</dc:title>
  <dc:creator>Nancy Pacheco</dc:creator>
  <cp:lastModifiedBy>Nancy Pacheco</cp:lastModifiedBy>
  <cp:revision>9</cp:revision>
  <dcterms:created xsi:type="dcterms:W3CDTF">2013-12-11T19:13:23Z</dcterms:created>
  <dcterms:modified xsi:type="dcterms:W3CDTF">2013-12-11T22:30:09Z</dcterms:modified>
</cp:coreProperties>
</file>