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71" r:id="rId3"/>
    <p:sldId id="256" r:id="rId4"/>
    <p:sldId id="283" r:id="rId5"/>
    <p:sldId id="284" r:id="rId6"/>
    <p:sldId id="285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FA7"/>
    <a:srgbClr val="2B6FA5"/>
    <a:srgbClr val="2D6FA3"/>
    <a:srgbClr val="3073A5"/>
    <a:srgbClr val="3174A6"/>
    <a:srgbClr val="2C74A6"/>
    <a:srgbClr val="2C72A6"/>
    <a:srgbClr val="317AB0"/>
    <a:srgbClr val="2C75AA"/>
    <a:srgbClr val="2C7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85580" autoAdjust="0"/>
  </p:normalViewPr>
  <p:slideViewPr>
    <p:cSldViewPr>
      <p:cViewPr>
        <p:scale>
          <a:sx n="102" d="100"/>
          <a:sy n="102" d="100"/>
        </p:scale>
        <p:origin x="-168" y="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94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Office of Research and Sponsored Programs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? (Edit in Master – Slide Master)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RIMI Grant-writing Workshop: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NIH – National Institutes of Health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667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u="sng" dirty="0" smtClean="0"/>
              <a:t>Office of Research &amp; Sponsored Programs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Ellen </a:t>
            </a:r>
            <a:r>
              <a:rPr lang="en-US" sz="2400" dirty="0" err="1" smtClean="0"/>
              <a:t>Shimakawa</a:t>
            </a:r>
            <a:r>
              <a:rPr lang="en-US" sz="2400" dirty="0" smtClean="0"/>
              <a:t>, Ph.D., Director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Doug </a:t>
            </a:r>
            <a:r>
              <a:rPr lang="en-US" sz="2400" dirty="0"/>
              <a:t>Carey, Grants Administrator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Nancy Myers Sims, Grants &amp; Contracts Development Specialist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617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229600" cy="3657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sz="4000" dirty="0" smtClean="0">
                <a:solidFill>
                  <a:schemeClr val="tx1"/>
                </a:solidFill>
              </a:rPr>
              <a:t>”</a:t>
            </a:r>
            <a:r>
              <a:rPr lang="en-US" sz="4000" dirty="0" smtClean="0">
                <a:solidFill>
                  <a:srgbClr val="000000"/>
                </a:solidFill>
              </a:rPr>
              <a:t>…</a:t>
            </a:r>
            <a:r>
              <a:rPr lang="en-US" dirty="0">
                <a:solidFill>
                  <a:schemeClr val="tx1"/>
                </a:solidFill>
              </a:rPr>
              <a:t>to seek fundamental knowledge about the nature and behavior of living systems and the application of that knowledge to enhance health, lengthen life, and reduce illness and </a:t>
            </a:r>
            <a:r>
              <a:rPr lang="en-US" dirty="0" smtClean="0">
                <a:solidFill>
                  <a:schemeClr val="tx1"/>
                </a:solidFill>
              </a:rPr>
              <a:t>disability….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.” </a:t>
            </a:r>
          </a:p>
          <a:p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00"/>
              </a:solidFill>
            </a:endParaRPr>
          </a:p>
          <a:p>
            <a:pPr algn="r"/>
            <a:r>
              <a:rPr lang="en-US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00"/>
                </a:solidFill>
              </a:rPr>
              <a:t>-- </a:t>
            </a:r>
            <a:r>
              <a:rPr lang="en-US" i="1" dirty="0">
                <a:solidFill>
                  <a:srgbClr val="000000"/>
                </a:solidFill>
              </a:rPr>
              <a:t>National </a:t>
            </a:r>
            <a:r>
              <a:rPr lang="en-US" i="1" dirty="0" smtClean="0">
                <a:solidFill>
                  <a:srgbClr val="000000"/>
                </a:solidFill>
              </a:rPr>
              <a:t>Institutes of Health</a:t>
            </a:r>
            <a:endParaRPr lang="en-US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your proposal…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Your Idea is KEY</a:t>
            </a:r>
          </a:p>
          <a:p>
            <a:r>
              <a:rPr lang="en-US" dirty="0" smtClean="0"/>
              <a:t>Assess yourself, the competition (Reporter, other agency databases)</a:t>
            </a:r>
          </a:p>
          <a:p>
            <a:r>
              <a:rPr lang="en-US" dirty="0" smtClean="0"/>
              <a:t>Agency, Program Relevance</a:t>
            </a:r>
          </a:p>
          <a:p>
            <a:r>
              <a:rPr lang="en-US" dirty="0" smtClean="0"/>
              <a:t>Types of proposals</a:t>
            </a:r>
          </a:p>
          <a:p>
            <a:pPr lvl="1"/>
            <a:r>
              <a:rPr lang="en-US" dirty="0" smtClean="0"/>
              <a:t>R15</a:t>
            </a:r>
          </a:p>
          <a:p>
            <a:pPr lvl="1"/>
            <a:r>
              <a:rPr lang="en-US" dirty="0" smtClean="0"/>
              <a:t>SC1, SC2, SC3</a:t>
            </a:r>
          </a:p>
          <a:p>
            <a:pPr lvl="1"/>
            <a:r>
              <a:rPr lang="en-US" dirty="0" smtClean="0"/>
              <a:t>R03, R21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7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“Cheat-sheet”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R15</a:t>
            </a:r>
          </a:p>
          <a:p>
            <a:pPr lvl="1"/>
            <a:r>
              <a:rPr lang="en-US" dirty="0" smtClean="0"/>
              <a:t>“mini R01</a:t>
            </a:r>
            <a:r>
              <a:rPr lang="en-US" dirty="0" smtClean="0"/>
              <a:t>” – THOUGH DOES NOT PROHIBIT SC-x</a:t>
            </a:r>
            <a:endParaRPr lang="en-US" dirty="0" smtClean="0"/>
          </a:p>
          <a:p>
            <a:pPr lvl="1"/>
            <a:r>
              <a:rPr lang="en-US" dirty="0" smtClean="0"/>
              <a:t>renewable</a:t>
            </a:r>
          </a:p>
          <a:p>
            <a:r>
              <a:rPr lang="en-US" dirty="0" smtClean="0"/>
              <a:t>SC1, SC2, SC3</a:t>
            </a:r>
          </a:p>
          <a:p>
            <a:endParaRPr lang="en-US" dirty="0" smtClean="0"/>
          </a:p>
          <a:p>
            <a:r>
              <a:rPr lang="en-US" dirty="0" smtClean="0"/>
              <a:t>R03, R21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6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Rationale for NIH mechanism choices?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NIH Reporter</a:t>
            </a:r>
          </a:p>
          <a:p>
            <a:pPr lvl="1"/>
            <a:r>
              <a:rPr lang="en-US" dirty="0" smtClean="0"/>
              <a:t>Similar projects</a:t>
            </a:r>
          </a:p>
          <a:p>
            <a:pPr lvl="1"/>
            <a:r>
              <a:rPr lang="en-US" dirty="0" smtClean="0"/>
              <a:t>Mechanism success rates (though v. little on SC’s)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11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NIH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Announcement, (Scientific) Agency Contacts</a:t>
            </a:r>
          </a:p>
          <a:p>
            <a:r>
              <a:rPr lang="en-US" dirty="0" smtClean="0"/>
              <a:t>NIH SF424 RR Guide (July 25, 2013) </a:t>
            </a:r>
          </a:p>
          <a:p>
            <a:r>
              <a:rPr lang="en-US" dirty="0" smtClean="0"/>
              <a:t>NIH Grants Policy Statement (Oct 1, 2013)</a:t>
            </a:r>
          </a:p>
          <a:p>
            <a:r>
              <a:rPr lang="en-US" dirty="0" smtClean="0"/>
              <a:t>SCORE: F	AQ’s:  http</a:t>
            </a:r>
            <a:r>
              <a:rPr lang="en-US" dirty="0"/>
              <a:t>://</a:t>
            </a:r>
            <a:r>
              <a:rPr lang="en-US" dirty="0" err="1"/>
              <a:t>www.nigms.nih.gov</a:t>
            </a:r>
            <a:r>
              <a:rPr lang="en-US" dirty="0"/>
              <a:t>/Training/SCORE/pages/</a:t>
            </a:r>
            <a:r>
              <a:rPr lang="en-US" dirty="0" err="1"/>
              <a:t>SCOREUpdateFAQ.aspx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3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NIH SF424 RR Guide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Part I:  from Page I-111</a:t>
            </a:r>
          </a:p>
          <a:p>
            <a:pPr lvl="1"/>
            <a:r>
              <a:rPr lang="en-US" dirty="0" smtClean="0"/>
              <a:t>Specific Aims</a:t>
            </a:r>
          </a:p>
          <a:p>
            <a:pPr lvl="1"/>
            <a:r>
              <a:rPr lang="en-US" dirty="0" smtClean="0"/>
              <a:t>“Research Strategy”</a:t>
            </a:r>
          </a:p>
          <a:p>
            <a:pPr lvl="2"/>
            <a:r>
              <a:rPr lang="en-US" dirty="0" smtClean="0"/>
              <a:t>Significance</a:t>
            </a:r>
          </a:p>
          <a:p>
            <a:pPr lvl="2"/>
            <a:r>
              <a:rPr lang="en-US" dirty="0" smtClean="0"/>
              <a:t>Innovation</a:t>
            </a:r>
          </a:p>
          <a:p>
            <a:pPr lvl="2"/>
            <a:r>
              <a:rPr lang="en-US" dirty="0" smtClean="0"/>
              <a:t>Approach</a:t>
            </a:r>
          </a:p>
          <a:p>
            <a:pPr lvl="2"/>
            <a:r>
              <a:rPr lang="en-US" dirty="0"/>
              <a:t>Letters, References </a:t>
            </a:r>
            <a:r>
              <a:rPr lang="en-US" dirty="0" smtClean="0"/>
              <a:t>Cited, “Human Subjects” </a:t>
            </a:r>
            <a:r>
              <a:rPr lang="en-US" dirty="0"/>
              <a:t>not included in page count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1422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Specific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505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Rule of Thumb (#):  NO MORE than 1 SA for each project year </a:t>
            </a:r>
          </a:p>
          <a:p>
            <a:r>
              <a:rPr lang="en-US" dirty="0" smtClean="0"/>
              <a:t>Separate</a:t>
            </a:r>
            <a:r>
              <a:rPr lang="en-US" dirty="0"/>
              <a:t>, discrete Aims</a:t>
            </a:r>
          </a:p>
          <a:p>
            <a:pPr lvl="2"/>
            <a:r>
              <a:rPr lang="en-US" dirty="0"/>
              <a:t>such that lack of progress on one does not impede progress on </a:t>
            </a:r>
            <a:r>
              <a:rPr lang="en-US" dirty="0" smtClean="0"/>
              <a:t>another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“No fishing</a:t>
            </a:r>
            <a:r>
              <a:rPr lang="en-US" sz="3200" dirty="0" smtClean="0"/>
              <a:t>” </a:t>
            </a:r>
          </a:p>
          <a:p>
            <a:pPr marL="1200150" lvl="3" indent="-342900"/>
            <a:r>
              <a:rPr lang="en-US" dirty="0" smtClean="0"/>
              <a:t>Hypothesis driven research! </a:t>
            </a:r>
          </a:p>
          <a:p>
            <a:r>
              <a:rPr lang="en-US" dirty="0" smtClean="0"/>
              <a:t>Wording:</a:t>
            </a:r>
          </a:p>
          <a:p>
            <a:pPr lvl="1"/>
            <a:r>
              <a:rPr lang="en-US" dirty="0" smtClean="0"/>
              <a:t>Major predictions of Central Hypothesis </a:t>
            </a:r>
          </a:p>
          <a:p>
            <a:pPr lvl="2"/>
            <a:r>
              <a:rPr lang="en-US" dirty="0" smtClean="0"/>
              <a:t>lower-order, SA-specific, working hypotheses ok</a:t>
            </a:r>
          </a:p>
          <a:p>
            <a:pPr lvl="2"/>
            <a:r>
              <a:rPr lang="en-US" dirty="0" smtClean="0"/>
              <a:t>‘compare</a:t>
            </a:r>
            <a:r>
              <a:rPr lang="en-US" dirty="0"/>
              <a:t>’, ‘describe’, ‘catalog’, ‘investigate’ … and the like, often connote descriptive, rather than hypothesis driven </a:t>
            </a:r>
            <a:r>
              <a:rPr lang="en-US" dirty="0" smtClean="0"/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3971387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thought about </a:t>
            </a:r>
            <a:r>
              <a:rPr lang="en-US" i="1" dirty="0" smtClean="0"/>
              <a:t>Innovation…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eview success is required for funding success.</a:t>
            </a:r>
          </a:p>
          <a:p>
            <a:r>
              <a:rPr lang="en-US" dirty="0" smtClean="0"/>
              <a:t>Reviewer enthusiasm is required for review success.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“Innovation” can be a useful way to generate reviewer enthusiasm.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69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416</Words>
  <Application>Microsoft Macintosh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RIMI Grant-writing Workshop:   NIH – National Institutes of Health</vt:lpstr>
      <vt:lpstr>PowerPoint Presentation</vt:lpstr>
      <vt:lpstr>Thinking about your proposal…</vt:lpstr>
      <vt:lpstr>The “Cheat-sheet” </vt:lpstr>
      <vt:lpstr>Rationale for NIH mechanism choices?</vt:lpstr>
      <vt:lpstr>Resources for NIH proposals</vt:lpstr>
      <vt:lpstr>NIH SF424 RR Guide </vt:lpstr>
      <vt:lpstr>Specific Aims</vt:lpstr>
      <vt:lpstr>A thought about Innovation…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CSU, Fresno</cp:lastModifiedBy>
  <cp:revision>108</cp:revision>
  <cp:lastPrinted>2013-09-30T20:59:15Z</cp:lastPrinted>
  <dcterms:created xsi:type="dcterms:W3CDTF">2012-05-16T23:31:48Z</dcterms:created>
  <dcterms:modified xsi:type="dcterms:W3CDTF">2014-01-08T23:45:04Z</dcterms:modified>
</cp:coreProperties>
</file>