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6"/>
  </p:notesMasterIdLst>
  <p:sldIdLst>
    <p:sldId id="287" r:id="rId2"/>
    <p:sldId id="289" r:id="rId3"/>
    <p:sldId id="265" r:id="rId4"/>
    <p:sldId id="266" r:id="rId5"/>
    <p:sldId id="288" r:id="rId6"/>
    <p:sldId id="257" r:id="rId7"/>
    <p:sldId id="258" r:id="rId8"/>
    <p:sldId id="259" r:id="rId9"/>
    <p:sldId id="260" r:id="rId10"/>
    <p:sldId id="290" r:id="rId11"/>
    <p:sldId id="261" r:id="rId12"/>
    <p:sldId id="262" r:id="rId13"/>
    <p:sldId id="263" r:id="rId14"/>
    <p:sldId id="264" r:id="rId15"/>
    <p:sldId id="294" r:id="rId16"/>
    <p:sldId id="291" r:id="rId17"/>
    <p:sldId id="272" r:id="rId18"/>
    <p:sldId id="273" r:id="rId19"/>
    <p:sldId id="274" r:id="rId20"/>
    <p:sldId id="275" r:id="rId21"/>
    <p:sldId id="292" r:id="rId22"/>
    <p:sldId id="293" r:id="rId23"/>
    <p:sldId id="280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C16AC5-80B3-47EA-B8AE-291625BB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2EFA3-356C-49A9-BB5C-6D1D040D00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943CD-C45F-435A-948F-A48044AD7FA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30E9F-4F7C-489A-BF03-DBD835F9552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25DCA-0756-4434-A8A1-4F7ECC2ABA9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AF2DA-5D66-406F-8EE0-6E509407035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AF2DA-5D66-406F-8EE0-6E509407035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E6D1F-4975-4458-9718-03FB7E118B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8C784-636A-4694-B578-1D96BAC6910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0592B-F032-4ABC-9D6D-E6812087423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0DA5F-B66E-4C28-BA56-E1FDD806F98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16AC5-80B3-47EA-B8AE-291625BB05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2268A-DDAF-4CBA-B97C-119E95B49A9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5272A-DEE8-4BE3-A49A-5677F0BBDB7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F23AF-92E6-4892-A6B8-4774D8D2FA9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A838-2929-44CB-9D69-6328EB65957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885B2-D33D-4757-B29A-916F5833648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103FF-650E-4684-85FE-A6CA76E09A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94FAC-6D82-409D-A69B-2843F0C0F79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D10BB-5CCC-41E4-825C-F85A53BE1F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7DD7-E198-423B-BE89-ECE964402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53675-CC7E-4038-B506-79B75F8FA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C321B-C1B8-4236-84E2-EF97F0D0C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8370F-135F-4A98-8145-9A398EF94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2D485-C76B-4055-A760-D8D7F1B8F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70FB-7C84-465C-AFB9-9F0438D90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95E9-9597-45FB-8366-95C350A7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D8CA-AB00-4621-9E38-B4A7590E2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BE494-FFF0-4267-9CCE-5A2EF7BB1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66A66-A20F-47DB-AF5D-B2B1C8F0A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D1B1-1EE5-45CB-821B-740ACA7C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522FCA9-4B57-4EC8-A6A3-8A1B0E6B8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Human Research </a:t>
            </a:r>
            <a:r>
              <a:rPr lang="en-US" sz="3800" dirty="0" smtClean="0"/>
              <a:t>Ethics: 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Issues </a:t>
            </a:r>
            <a:r>
              <a:rPr lang="en-US" sz="3800" dirty="0" smtClean="0"/>
              <a:t>and Procedures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Dr</a:t>
            </a:r>
            <a:r>
              <a:rPr lang="en-US" dirty="0" smtClean="0"/>
              <a:t>. Constance Jones</a:t>
            </a:r>
          </a:p>
          <a:p>
            <a:pPr marL="0" indent="0" eaLnBrk="1" hangingPunct="1">
              <a:buNone/>
            </a:pPr>
            <a:r>
              <a:rPr lang="en-US" dirty="0" smtClean="0"/>
              <a:t>Chair, Committee for the Protection of Human Subjects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  <a:p>
            <a:pPr eaLnBrk="1" hangingPunct="1"/>
            <a:r>
              <a:rPr lang="en-US" dirty="0" smtClean="0"/>
              <a:t>Who and What is Covered?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Levels of Risk</a:t>
            </a:r>
          </a:p>
          <a:p>
            <a:pPr eaLnBrk="1" hangingPunct="1"/>
            <a:r>
              <a:rPr lang="en-US" dirty="0" smtClean="0"/>
              <a:t>CSUF Procedures for Obtaining Human Subjects Approval</a:t>
            </a:r>
          </a:p>
          <a:p>
            <a:pPr eaLnBrk="1" hangingPunct="1"/>
            <a:r>
              <a:rPr lang="en-US" dirty="0" smtClean="0"/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Categories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risk research</a:t>
            </a:r>
            <a:endParaRPr lang="en-US" dirty="0" smtClean="0"/>
          </a:p>
          <a:p>
            <a:pPr eaLnBrk="1" hangingPunct="1"/>
            <a:r>
              <a:rPr lang="en-US" dirty="0" smtClean="0"/>
              <a:t>Minimal risk research</a:t>
            </a:r>
          </a:p>
          <a:p>
            <a:pPr eaLnBrk="1" hangingPunct="1"/>
            <a:r>
              <a:rPr lang="en-US" dirty="0" smtClean="0"/>
              <a:t>At risk research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    &lt;</a:t>
            </a:r>
            <a:r>
              <a:rPr lang="en-US" dirty="0" smtClean="0"/>
              <a:t>risk = equivalent to daily life&gt;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Risk Research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of existing anonymous data</a:t>
            </a:r>
          </a:p>
          <a:p>
            <a:pPr eaLnBrk="1" hangingPunct="1"/>
            <a:r>
              <a:rPr lang="en-US" smtClean="0"/>
              <a:t>Study of existing documents </a:t>
            </a:r>
          </a:p>
          <a:p>
            <a:pPr eaLnBrk="1" hangingPunct="1"/>
            <a:r>
              <a:rPr lang="en-US" smtClean="0"/>
              <a:t>Study of publicly observable, legal behavior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Minimal Risk Research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of “normal adults’” attitudes opinions, cognitions, personality, etc. </a:t>
            </a:r>
          </a:p>
          <a:p>
            <a:pPr eaLnBrk="1" hangingPunct="1"/>
            <a:r>
              <a:rPr lang="en-US" smtClean="0"/>
              <a:t>Study of “normal adults’” moderate exercise </a:t>
            </a:r>
          </a:p>
          <a:p>
            <a:pPr eaLnBrk="1" hangingPunct="1"/>
            <a:r>
              <a:rPr lang="en-US" smtClean="0"/>
              <a:t>Study of “normal adults’” biological specimens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Risk Research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</a:t>
            </a:r>
            <a:r>
              <a:rPr lang="en-US" dirty="0" smtClean="0"/>
              <a:t>involving possibility of physical or psychological harm </a:t>
            </a:r>
          </a:p>
          <a:p>
            <a:pPr eaLnBrk="1" hangingPunct="1"/>
            <a:r>
              <a:rPr lang="en-US" dirty="0" smtClean="0"/>
              <a:t>Study involving collection of reports of illegal / embarrassing behavior </a:t>
            </a:r>
          </a:p>
          <a:p>
            <a:pPr eaLnBrk="1" hangingPunct="1"/>
            <a:r>
              <a:rPr lang="en-US" dirty="0" smtClean="0"/>
              <a:t>Study using deception and debriefing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Risk Research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of protected populations</a:t>
            </a:r>
          </a:p>
          <a:p>
            <a:pPr lvl="1" eaLnBrk="1" hangingPunct="1"/>
            <a:r>
              <a:rPr lang="en-US" dirty="0" smtClean="0"/>
              <a:t>Those younger than 18 years old</a:t>
            </a:r>
          </a:p>
          <a:p>
            <a:pPr lvl="1" eaLnBrk="1" hangingPunct="1"/>
            <a:r>
              <a:rPr lang="en-US" dirty="0" smtClean="0"/>
              <a:t>Those with psychological, cognitive, and/or physical impairments </a:t>
            </a:r>
          </a:p>
          <a:p>
            <a:pPr lvl="1" eaLnBrk="1" hangingPunct="1"/>
            <a:r>
              <a:rPr lang="en-US" dirty="0" smtClean="0"/>
              <a:t>Incarcerated individuals</a:t>
            </a:r>
          </a:p>
          <a:p>
            <a:pPr lvl="1" eaLnBrk="1" hangingPunct="1"/>
            <a:r>
              <a:rPr lang="en-US" dirty="0" smtClean="0"/>
              <a:t>Pregnant women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93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  <a:p>
            <a:pPr eaLnBrk="1" hangingPunct="1"/>
            <a:r>
              <a:rPr lang="en-US" dirty="0" smtClean="0"/>
              <a:t>Who and What is Covered?</a:t>
            </a:r>
          </a:p>
          <a:p>
            <a:pPr eaLnBrk="1" hangingPunct="1"/>
            <a:r>
              <a:rPr lang="en-US" dirty="0" smtClean="0"/>
              <a:t>Levels of Risk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CSUF Procedures for Obtaining Human Subjects Approval</a:t>
            </a:r>
          </a:p>
          <a:p>
            <a:pPr eaLnBrk="1" hangingPunct="1"/>
            <a:r>
              <a:rPr lang="en-US" dirty="0" smtClean="0"/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Review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Departmental Chair</a:t>
            </a:r>
          </a:p>
          <a:p>
            <a:pPr eaLnBrk="1" hangingPunct="1"/>
            <a:r>
              <a:rPr lang="en-US" smtClean="0"/>
              <a:t>Departmental Committee</a:t>
            </a:r>
          </a:p>
          <a:p>
            <a:pPr eaLnBrk="1" hangingPunct="1"/>
            <a:r>
              <a:rPr lang="en-US" smtClean="0"/>
              <a:t>University Committee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Risk Research</a:t>
            </a:r>
            <a:r>
              <a:rPr lang="en-US" dirty="0" smtClean="0"/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Unfunded:</a:t>
            </a:r>
          </a:p>
          <a:p>
            <a:pPr lvl="1" eaLnBrk="1" hangingPunct="1"/>
            <a:r>
              <a:rPr lang="en-US" smtClean="0"/>
              <a:t>Memo to Departmental Chair</a:t>
            </a:r>
          </a:p>
          <a:p>
            <a:pPr eaLnBrk="1" hangingPunct="1"/>
            <a:r>
              <a:rPr lang="en-US" smtClean="0"/>
              <a:t>Funded:</a:t>
            </a:r>
          </a:p>
          <a:p>
            <a:pPr lvl="1" eaLnBrk="1" hangingPunct="1"/>
            <a:r>
              <a:rPr lang="en-US" smtClean="0"/>
              <a:t>Departmental Committee, then University Committee (Expedited)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Minimal Risk Research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Unfunded:</a:t>
            </a:r>
          </a:p>
          <a:p>
            <a:pPr lvl="1" eaLnBrk="1" hangingPunct="1"/>
            <a:r>
              <a:rPr lang="en-US" smtClean="0"/>
              <a:t>Departmental Committee</a:t>
            </a:r>
          </a:p>
          <a:p>
            <a:pPr eaLnBrk="1" hangingPunct="1"/>
            <a:r>
              <a:rPr lang="en-US" smtClean="0"/>
              <a:t>Funded:</a:t>
            </a:r>
          </a:p>
          <a:p>
            <a:pPr lvl="1" eaLnBrk="1" hangingPunct="1"/>
            <a:r>
              <a:rPr lang="en-US" smtClean="0"/>
              <a:t>Departmental Committee, then University Committee (Expedited)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  <a:p>
            <a:pPr eaLnBrk="1" hangingPunct="1"/>
            <a:r>
              <a:rPr lang="en-US" dirty="0" smtClean="0"/>
              <a:t>Who and What is Covered?</a:t>
            </a:r>
          </a:p>
          <a:p>
            <a:pPr eaLnBrk="1" hangingPunct="1"/>
            <a:r>
              <a:rPr lang="en-US" dirty="0" smtClean="0"/>
              <a:t>Levels of Risk</a:t>
            </a:r>
          </a:p>
          <a:p>
            <a:pPr eaLnBrk="1" hangingPunct="1"/>
            <a:r>
              <a:rPr lang="en-US" dirty="0" smtClean="0"/>
              <a:t>CSUF Procedures for Obtaining Human Subjects Approval</a:t>
            </a:r>
          </a:p>
          <a:p>
            <a:pPr eaLnBrk="1" hangingPunct="1"/>
            <a:r>
              <a:rPr lang="en-US" dirty="0" smtClean="0"/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Risk Research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Unfunded:</a:t>
            </a:r>
          </a:p>
          <a:p>
            <a:pPr lvl="1" eaLnBrk="1" hangingPunct="1"/>
            <a:r>
              <a:rPr lang="en-US" smtClean="0"/>
              <a:t>Departmental Committee, then University Committee</a:t>
            </a:r>
          </a:p>
          <a:p>
            <a:pPr eaLnBrk="1" hangingPunct="1"/>
            <a:r>
              <a:rPr lang="en-US" smtClean="0"/>
              <a:t>Funded:</a:t>
            </a:r>
          </a:p>
          <a:p>
            <a:pPr lvl="1" eaLnBrk="1" hangingPunct="1"/>
            <a:r>
              <a:rPr lang="en-US" smtClean="0"/>
              <a:t>Departmental Committee, then University Committee (Full)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  <a:p>
            <a:pPr eaLnBrk="1" hangingPunct="1"/>
            <a:r>
              <a:rPr lang="en-US" dirty="0" smtClean="0"/>
              <a:t>Who and What is Covered?</a:t>
            </a:r>
          </a:p>
          <a:p>
            <a:pPr eaLnBrk="1" hangingPunct="1"/>
            <a:r>
              <a:rPr lang="en-US" dirty="0" smtClean="0"/>
              <a:t>Levels of Risk</a:t>
            </a:r>
          </a:p>
          <a:p>
            <a:pPr eaLnBrk="1" hangingPunct="1"/>
            <a:r>
              <a:rPr lang="en-US" dirty="0" smtClean="0"/>
              <a:t>CSUF Procedures for Obtaining Human Subjects Approval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CPHS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Checklists</a:t>
            </a:r>
          </a:p>
          <a:p>
            <a:r>
              <a:rPr lang="en-US" dirty="0" smtClean="0"/>
              <a:t>Example memos</a:t>
            </a:r>
          </a:p>
          <a:p>
            <a:r>
              <a:rPr lang="en-US" dirty="0" smtClean="0"/>
              <a:t>Example Informed Consent Forms</a:t>
            </a:r>
          </a:p>
          <a:p>
            <a:r>
              <a:rPr lang="en-US" dirty="0" smtClean="0"/>
              <a:t>Training modules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Paperwork / Timing  </a:t>
            </a:r>
            <a:r>
              <a:rPr lang="en-US" dirty="0" smtClean="0"/>
              <a:t>Problems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departmental review</a:t>
            </a:r>
          </a:p>
          <a:p>
            <a:pPr eaLnBrk="1" hangingPunct="1"/>
            <a:r>
              <a:rPr lang="en-US" dirty="0" smtClean="0"/>
              <a:t>No training certificate</a:t>
            </a:r>
          </a:p>
          <a:p>
            <a:pPr eaLnBrk="1" hangingPunct="1"/>
            <a:r>
              <a:rPr lang="en-US" dirty="0" smtClean="0"/>
              <a:t>Missing instruments</a:t>
            </a:r>
          </a:p>
          <a:p>
            <a:pPr eaLnBrk="1" hangingPunct="1"/>
            <a:r>
              <a:rPr lang="en-US" dirty="0" smtClean="0"/>
              <a:t>Missing informed consent </a:t>
            </a:r>
            <a:r>
              <a:rPr lang="en-US" dirty="0" smtClean="0"/>
              <a:t>forms</a:t>
            </a:r>
          </a:p>
          <a:p>
            <a:pPr eaLnBrk="1" hangingPunct="1"/>
            <a:r>
              <a:rPr lang="en-US" dirty="0" smtClean="0"/>
              <a:t>Premature submission of grants 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Proposal Problems 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010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Lack of clarity in terms of:</a:t>
            </a:r>
          </a:p>
          <a:p>
            <a:pPr lvl="1" eaLnBrk="1" hangingPunct="1"/>
            <a:r>
              <a:rPr lang="en-US" dirty="0"/>
              <a:t>Who will be studied</a:t>
            </a:r>
          </a:p>
          <a:p>
            <a:pPr lvl="1" eaLnBrk="1" hangingPunct="1"/>
            <a:r>
              <a:rPr lang="en-US" dirty="0"/>
              <a:t>How they will be studied</a:t>
            </a:r>
          </a:p>
          <a:p>
            <a:pPr lvl="1" eaLnBrk="1" hangingPunct="1"/>
            <a:r>
              <a:rPr lang="en-US" dirty="0"/>
              <a:t>When they will be studied</a:t>
            </a:r>
          </a:p>
          <a:p>
            <a:pPr lvl="1" eaLnBrk="1" hangingPunct="1"/>
            <a:r>
              <a:rPr lang="en-US" dirty="0"/>
              <a:t>Context of study</a:t>
            </a:r>
          </a:p>
          <a:p>
            <a:pPr eaLnBrk="1" hangingPunct="1"/>
            <a:r>
              <a:rPr lang="en-US" dirty="0" smtClean="0"/>
              <a:t>Minimization of risk </a:t>
            </a:r>
          </a:p>
          <a:p>
            <a:pPr lvl="1" eaLnBrk="1" hangingPunct="1"/>
            <a:r>
              <a:rPr lang="en-US" dirty="0" smtClean="0"/>
              <a:t>Incorrect classification</a:t>
            </a:r>
          </a:p>
          <a:p>
            <a:pPr lvl="1" eaLnBrk="1" hangingPunct="1"/>
            <a:r>
              <a:rPr lang="en-US" dirty="0" smtClean="0"/>
              <a:t>Too brief consideration </a:t>
            </a:r>
            <a:r>
              <a:rPr lang="en-US" dirty="0"/>
              <a:t>and/or description of risk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Why?</a:t>
            </a:r>
          </a:p>
          <a:p>
            <a:pPr eaLnBrk="1" hangingPunct="1"/>
            <a:r>
              <a:rPr lang="en-US" dirty="0" smtClean="0"/>
              <a:t>Who and What is Covered?</a:t>
            </a:r>
          </a:p>
          <a:p>
            <a:pPr eaLnBrk="1" hangingPunct="1"/>
            <a:r>
              <a:rPr lang="en-US" dirty="0" smtClean="0"/>
              <a:t>Levels of Risk</a:t>
            </a:r>
          </a:p>
          <a:p>
            <a:pPr eaLnBrk="1" hangingPunct="1"/>
            <a:r>
              <a:rPr lang="en-US" dirty="0" smtClean="0"/>
              <a:t>CSUF Procedures for Obtaining Human Subjects Approval</a:t>
            </a:r>
          </a:p>
          <a:p>
            <a:pPr eaLnBrk="1" hangingPunct="1"/>
            <a:r>
              <a:rPr lang="en-US" dirty="0" smtClean="0"/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agencies receiving federal funds (all public universities) are required to have an Institutional Review Board</a:t>
            </a:r>
          </a:p>
          <a:p>
            <a:pPr eaLnBrk="1" hangingPunct="1"/>
            <a:r>
              <a:rPr lang="en-US" smtClean="0"/>
              <a:t>Protection of:</a:t>
            </a:r>
          </a:p>
          <a:p>
            <a:pPr lvl="1" eaLnBrk="1" hangingPunct="1"/>
            <a:r>
              <a:rPr lang="en-US" smtClean="0"/>
              <a:t>Research participants </a:t>
            </a:r>
          </a:p>
          <a:p>
            <a:pPr lvl="1" eaLnBrk="1" hangingPunct="1"/>
            <a:r>
              <a:rPr lang="en-US" smtClean="0"/>
              <a:t>Researcher</a:t>
            </a:r>
          </a:p>
          <a:p>
            <a:pPr lvl="1" eaLnBrk="1" hangingPunct="1"/>
            <a:r>
              <a:rPr lang="en-US" smtClean="0"/>
              <a:t>University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Who and What is Covered?</a:t>
            </a:r>
          </a:p>
          <a:p>
            <a:pPr eaLnBrk="1" hangingPunct="1"/>
            <a:r>
              <a:rPr lang="en-US" dirty="0" smtClean="0"/>
              <a:t>Levels of Risk</a:t>
            </a:r>
          </a:p>
          <a:p>
            <a:pPr eaLnBrk="1" hangingPunct="1"/>
            <a:r>
              <a:rPr lang="en-US" dirty="0" smtClean="0"/>
              <a:t>CSUF Procedures for Obtaining Human Subjects Approval</a:t>
            </a:r>
          </a:p>
          <a:p>
            <a:pPr eaLnBrk="1" hangingPunct="1"/>
            <a:r>
              <a:rPr lang="en-US" dirty="0" smtClean="0"/>
              <a:t>CSUF Paperwork for Obtaining Human Subjects Approval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Committee for the Protection of Human Subjects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Covers research done with human subjects &lt;by people at CSUF&gt;</a:t>
            </a:r>
          </a:p>
          <a:p>
            <a:pPr lvl="1" eaLnBrk="1" hangingPunct="1"/>
            <a:r>
              <a:rPr lang="en-US" dirty="0" smtClean="0"/>
              <a:t>What is research?</a:t>
            </a:r>
          </a:p>
          <a:p>
            <a:pPr lvl="1" eaLnBrk="1" hangingPunct="1"/>
            <a:r>
              <a:rPr lang="en-US" dirty="0" smtClean="0"/>
              <a:t>What are human subjects?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</a:t>
            </a:r>
            <a:r>
              <a:rPr lang="en-US" i="1" smtClean="0"/>
              <a:t>is</a:t>
            </a:r>
            <a:r>
              <a:rPr lang="en-US" smtClean="0"/>
              <a:t> 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systematic investigation or collection of data intended for scientific presentation or publication</a:t>
            </a:r>
          </a:p>
          <a:p>
            <a:pPr eaLnBrk="1" hangingPunct="1"/>
            <a:r>
              <a:rPr lang="en-US" smtClean="0"/>
              <a:t>Researchers may be undergraduate students, graduate students (projects or theses), faculty, staff, administrators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</a:t>
            </a:r>
            <a:r>
              <a:rPr lang="en-US" i="1" smtClean="0"/>
              <a:t>is not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collected for classroom evaluation, illustrative purposes, or educational purposes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Human Subjects Research can involve: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with humans via telephone, mail (paper or electronic), or in-person interaction</a:t>
            </a:r>
          </a:p>
          <a:p>
            <a:pPr eaLnBrk="1" hangingPunct="1"/>
            <a:r>
              <a:rPr lang="en-US" smtClean="0"/>
              <a:t>Study of records of human behaviors or attitudes (e.g., case files, police records, hospital records)</a:t>
            </a:r>
          </a:p>
          <a:p>
            <a:pPr eaLnBrk="1" hangingPunct="1"/>
            <a:r>
              <a:rPr lang="en-US" smtClean="0"/>
              <a:t>Study of specimens collected from humans (e.g., blood, urine)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1711</TotalTime>
  <Words>617</Words>
  <Application>Microsoft Office PowerPoint</Application>
  <PresentationFormat>On-screen Show (4:3)</PresentationFormat>
  <Paragraphs>146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Echo</vt:lpstr>
      <vt:lpstr>Human Research Ethics:   Issues and Procedures</vt:lpstr>
      <vt:lpstr>Overview</vt:lpstr>
      <vt:lpstr>Overview</vt:lpstr>
      <vt:lpstr>Why?</vt:lpstr>
      <vt:lpstr>Overview</vt:lpstr>
      <vt:lpstr>Committee for the Protection of Human Subjects</vt:lpstr>
      <vt:lpstr>Research is  </vt:lpstr>
      <vt:lpstr>Research is not</vt:lpstr>
      <vt:lpstr>Human Subjects Research can involve:</vt:lpstr>
      <vt:lpstr>Overview</vt:lpstr>
      <vt:lpstr>Risk Categories </vt:lpstr>
      <vt:lpstr>No Risk Research</vt:lpstr>
      <vt:lpstr>Minimal Risk Research</vt:lpstr>
      <vt:lpstr>At Risk Research </vt:lpstr>
      <vt:lpstr>At Risk Research </vt:lpstr>
      <vt:lpstr>Overview</vt:lpstr>
      <vt:lpstr>Levels of Review </vt:lpstr>
      <vt:lpstr>No Risk Research </vt:lpstr>
      <vt:lpstr>Minimal Risk Research</vt:lpstr>
      <vt:lpstr>At Risk Research</vt:lpstr>
      <vt:lpstr>Overview</vt:lpstr>
      <vt:lpstr>CPHS Webpage</vt:lpstr>
      <vt:lpstr>Paperwork / Timing  Problems </vt:lpstr>
      <vt:lpstr>Proposal Problems </vt:lpstr>
    </vt:vector>
  </TitlesOfParts>
  <Company>Cal State University,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for the Projection of Human Subjects</dc:title>
  <dc:creator>Connie Jones</dc:creator>
  <cp:lastModifiedBy>UserID</cp:lastModifiedBy>
  <cp:revision>48</cp:revision>
  <dcterms:created xsi:type="dcterms:W3CDTF">2008-05-27T18:54:00Z</dcterms:created>
  <dcterms:modified xsi:type="dcterms:W3CDTF">2013-12-09T20:50:31Z</dcterms:modified>
</cp:coreProperties>
</file>