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83" r:id="rId4"/>
    <p:sldId id="285" r:id="rId5"/>
    <p:sldId id="282" r:id="rId6"/>
    <p:sldId id="276" r:id="rId7"/>
    <p:sldId id="281" r:id="rId8"/>
    <p:sldId id="280" r:id="rId9"/>
    <p:sldId id="28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23F41-09D2-43D7-82AF-C49DD4D6EF20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50A8C7B-7F59-4B44-BC1E-058681154F5C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736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23F41-09D2-43D7-82AF-C49DD4D6EF20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A8C7B-7F59-4B44-BC1E-058681154F5C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0730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23F41-09D2-43D7-82AF-C49DD4D6EF20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A8C7B-7F59-4B44-BC1E-058681154F5C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10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23F41-09D2-43D7-82AF-C49DD4D6EF20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A8C7B-7F59-4B44-BC1E-058681154F5C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747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23F41-09D2-43D7-82AF-C49DD4D6EF20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A8C7B-7F59-4B44-BC1E-058681154F5C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5945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23F41-09D2-43D7-82AF-C49DD4D6EF20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A8C7B-7F59-4B44-BC1E-058681154F5C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4913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23F41-09D2-43D7-82AF-C49DD4D6EF20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A8C7B-7F59-4B44-BC1E-058681154F5C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1105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23F41-09D2-43D7-82AF-C49DD4D6EF20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A8C7B-7F59-4B44-BC1E-058681154F5C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2352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23F41-09D2-43D7-82AF-C49DD4D6EF20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A8C7B-7F59-4B44-BC1E-058681154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49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23F41-09D2-43D7-82AF-C49DD4D6EF20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A8C7B-7F59-4B44-BC1E-058681154F5C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8283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2923F41-09D2-43D7-82AF-C49DD4D6EF20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A8C7B-7F59-4B44-BC1E-058681154F5C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8401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23F41-09D2-43D7-82AF-C49DD4D6EF20}" type="datetimeFigureOut">
              <a:rPr lang="en-US" smtClean="0"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557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5" Type="http://schemas.openxmlformats.org/officeDocument/2006/relationships/image" Target="../media/image6.png"/><Relationship Id="rId10" Type="http://schemas.openxmlformats.org/officeDocument/2006/relationships/image" Target="../media/image2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.png"/><Relationship Id="rId3" Type="http://schemas.openxmlformats.org/officeDocument/2006/relationships/image" Target="../media/image6.png"/><Relationship Id="rId7" Type="http://schemas.openxmlformats.org/officeDocument/2006/relationships/image" Target="../media/image15.png"/><Relationship Id="rId12" Type="http://schemas.openxmlformats.org/officeDocument/2006/relationships/image" Target="../media/image18.png"/><Relationship Id="rId17" Type="http://schemas.openxmlformats.org/officeDocument/2006/relationships/image" Target="../media/image21.png"/><Relationship Id="rId2" Type="http://schemas.openxmlformats.org/officeDocument/2006/relationships/image" Target="../media/image13.png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2.png"/><Relationship Id="rId5" Type="http://schemas.openxmlformats.org/officeDocument/2006/relationships/image" Target="../media/image14.png"/><Relationship Id="rId15" Type="http://schemas.openxmlformats.org/officeDocument/2006/relationships/image" Target="../media/image20.png"/><Relationship Id="rId10" Type="http://schemas.openxmlformats.org/officeDocument/2006/relationships/image" Target="../media/image8.png"/><Relationship Id="rId4" Type="http://schemas.openxmlformats.org/officeDocument/2006/relationships/image" Target="../media/image9.png"/><Relationship Id="rId9" Type="http://schemas.openxmlformats.org/officeDocument/2006/relationships/image" Target="../media/image17.png"/><Relationship Id="rId1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artin_Gardner" TargetMode="External"/><Relationship Id="rId2" Type="http://schemas.openxmlformats.org/officeDocument/2006/relationships/hyperlink" Target="https://en.wikipedia.org/wiki/Robert_Abbott_(game_designer)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Scientific_American" TargetMode="External"/><Relationship Id="rId4" Type="http://schemas.openxmlformats.org/officeDocument/2006/relationships/hyperlink" Target="https://en.wikipedia.org/wiki/Mathematical_Games_column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jwalkup@csufresno.ed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22.png"/><Relationship Id="rId18" Type="http://schemas.openxmlformats.org/officeDocument/2006/relationships/image" Target="../media/image14.png"/><Relationship Id="rId3" Type="http://schemas.openxmlformats.org/officeDocument/2006/relationships/image" Target="../media/image18.png"/><Relationship Id="rId21" Type="http://schemas.openxmlformats.org/officeDocument/2006/relationships/image" Target="../media/image12.png"/><Relationship Id="rId7" Type="http://schemas.openxmlformats.org/officeDocument/2006/relationships/image" Target="../media/image13.png"/><Relationship Id="rId12" Type="http://schemas.openxmlformats.org/officeDocument/2006/relationships/image" Target="../media/image8.png"/><Relationship Id="rId17" Type="http://schemas.openxmlformats.org/officeDocument/2006/relationships/image" Target="../media/image23.png"/><Relationship Id="rId2" Type="http://schemas.openxmlformats.org/officeDocument/2006/relationships/image" Target="../media/image3.png"/><Relationship Id="rId16" Type="http://schemas.openxmlformats.org/officeDocument/2006/relationships/image" Target="../media/image10.png"/><Relationship Id="rId20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7.png"/><Relationship Id="rId24" Type="http://schemas.openxmlformats.org/officeDocument/2006/relationships/image" Target="../media/image17.png"/><Relationship Id="rId5" Type="http://schemas.openxmlformats.org/officeDocument/2006/relationships/image" Target="../media/image4.png"/><Relationship Id="rId15" Type="http://schemas.openxmlformats.org/officeDocument/2006/relationships/image" Target="../media/image21.png"/><Relationship Id="rId23" Type="http://schemas.openxmlformats.org/officeDocument/2006/relationships/image" Target="../media/image15.png"/><Relationship Id="rId10" Type="http://schemas.openxmlformats.org/officeDocument/2006/relationships/image" Target="../media/image6.png"/><Relationship Id="rId19" Type="http://schemas.openxmlformats.org/officeDocument/2006/relationships/image" Target="../media/image2.png"/><Relationship Id="rId4" Type="http://schemas.openxmlformats.org/officeDocument/2006/relationships/image" Target="../media/image19.png"/><Relationship Id="rId9" Type="http://schemas.openxmlformats.org/officeDocument/2006/relationships/image" Target="../media/image20.png"/><Relationship Id="rId14" Type="http://schemas.openxmlformats.org/officeDocument/2006/relationships/image" Target="../media/image9.png"/><Relationship Id="rId22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0D645-EC25-45C5-A5D2-62AD622A29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7150"/>
            <a:ext cx="9144000" cy="2387600"/>
          </a:xfrm>
        </p:spPr>
        <p:txBody>
          <a:bodyPr/>
          <a:lstStyle/>
          <a:p>
            <a:r>
              <a:rPr lang="en-US" b="1" dirty="0"/>
              <a:t>Speed Eleusis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8FE687-8C43-440D-91C7-19CFE51BF4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8675" y="2906713"/>
            <a:ext cx="9839325" cy="1655762"/>
          </a:xfrm>
        </p:spPr>
        <p:txBody>
          <a:bodyPr>
            <a:noAutofit/>
          </a:bodyPr>
          <a:lstStyle/>
          <a:p>
            <a:r>
              <a:rPr lang="en-US" sz="2400" b="1" dirty="0"/>
              <a:t>Demonstrating the Scientific Process </a:t>
            </a:r>
            <a:r>
              <a:rPr lang="en-US" sz="2400" b="1"/>
              <a:t>/ Vocabulary</a:t>
            </a:r>
            <a:endParaRPr lang="en-US" sz="2400" b="1" dirty="0"/>
          </a:p>
          <a:p>
            <a:r>
              <a:rPr lang="en-US" sz="2400" dirty="0"/>
              <a:t>John Walkup,  Roger Key</a:t>
            </a:r>
          </a:p>
          <a:p>
            <a:r>
              <a:rPr lang="en-US" sz="2400" dirty="0"/>
              <a:t>CSU Fresno</a:t>
            </a:r>
          </a:p>
        </p:txBody>
      </p:sp>
    </p:spTree>
    <p:extLst>
      <p:ext uri="{BB962C8B-B14F-4D97-AF65-F5344CB8AC3E}">
        <p14:creationId xmlns:p14="http://schemas.microsoft.com/office/powerpoint/2010/main" val="3797401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7046E-E745-47A1-94A3-55E48F94E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50" y="212725"/>
            <a:ext cx="10515600" cy="1325563"/>
          </a:xfrm>
        </p:spPr>
        <p:txBody>
          <a:bodyPr/>
          <a:lstStyle/>
          <a:p>
            <a:r>
              <a:rPr lang="en-US" sz="5400" dirty="0"/>
              <a:t>Rules</a:t>
            </a:r>
            <a:br>
              <a:rPr lang="en-US" dirty="0"/>
            </a:br>
            <a:r>
              <a:rPr lang="en-US" sz="2000" dirty="0"/>
              <a:t> 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61F1D584-7317-4D77-BD8D-6D975DE361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894" y="303390"/>
            <a:ext cx="1589182" cy="2218057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0906115B-B1B0-4DF2-9529-AA8B032BC3F7}"/>
              </a:ext>
            </a:extLst>
          </p:cNvPr>
          <p:cNvSpPr txBox="1"/>
          <p:nvPr/>
        </p:nvSpPr>
        <p:spPr>
          <a:xfrm>
            <a:off x="5495925" y="524987"/>
            <a:ext cx="63341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Cards are only defined according 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Suit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Number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Color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E81CE9F-E991-4B5A-83B9-AAE637DE997C}"/>
              </a:ext>
            </a:extLst>
          </p:cNvPr>
          <p:cNvSpPr txBox="1"/>
          <p:nvPr/>
        </p:nvSpPr>
        <p:spPr>
          <a:xfrm>
            <a:off x="447674" y="2791937"/>
            <a:ext cx="1042987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First team offer a model (pattern) yells ‘Publish’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Those teams agreeing with model can yell `Replicate’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Those teams that have published or replicated can yell `Retract’</a:t>
            </a:r>
          </a:p>
          <a:p>
            <a:r>
              <a:rPr lang="en-US" sz="2800" dirty="0"/>
              <a:t>Scores are tallied at end of game.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If correct: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10 pts for Publishing + 2 pts for each subsequent round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5 points for Replication + 1 </a:t>
            </a:r>
            <a:r>
              <a:rPr lang="en-US" sz="2800" dirty="0" err="1"/>
              <a:t>pt</a:t>
            </a:r>
            <a:r>
              <a:rPr lang="en-US" sz="2800" dirty="0"/>
              <a:t> for each subsequent round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No points lost after retraction.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If incorrect:  Points are same but negative.</a:t>
            </a:r>
          </a:p>
        </p:txBody>
      </p:sp>
    </p:spTree>
    <p:extLst>
      <p:ext uri="{BB962C8B-B14F-4D97-AF65-F5344CB8AC3E}">
        <p14:creationId xmlns:p14="http://schemas.microsoft.com/office/powerpoint/2010/main" val="1569137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7046E-E745-47A1-94A3-55E48F94E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50" y="212725"/>
            <a:ext cx="10515600" cy="1325563"/>
          </a:xfrm>
        </p:spPr>
        <p:txBody>
          <a:bodyPr/>
          <a:lstStyle/>
          <a:p>
            <a:r>
              <a:rPr lang="en-US" sz="5400" dirty="0"/>
              <a:t>Sample Round</a:t>
            </a:r>
            <a:br>
              <a:rPr lang="en-US" dirty="0"/>
            </a:br>
            <a:r>
              <a:rPr lang="en-US" sz="2000" dirty="0"/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6A4A5F-60C1-4899-B6DB-4A279ED214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64" y="1067798"/>
            <a:ext cx="1709931" cy="238658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C0CFE90-E417-488A-BAFB-91D1C61C31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6205" y="3812228"/>
            <a:ext cx="1709931" cy="2386589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7C31971-F026-4F78-90CF-65130D1693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525" y="3841064"/>
            <a:ext cx="1709931" cy="2386589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ABCB8825-3544-4387-B915-6A5A58DB4AE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941" y="1067798"/>
            <a:ext cx="1709931" cy="2386589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3C0853C-0F17-4691-BACB-25C1E2A2BF7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720" y="1067798"/>
            <a:ext cx="1709931" cy="2386589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545410FF-E5CE-43F1-BFEF-27E9B72D97B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6807" y="3812229"/>
            <a:ext cx="1709931" cy="2386589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4EDDC5C2-BD0E-4D13-85D6-C5E75C0223B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44" y="3812229"/>
            <a:ext cx="1709931" cy="2386589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60AA5636-3502-48B8-B80E-1D0D78C2456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842" y="1067798"/>
            <a:ext cx="1709931" cy="2386589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61F1D584-7317-4D77-BD8D-6D975DE3611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068" y="3812229"/>
            <a:ext cx="1709931" cy="2386589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91DF1BEB-2E2C-4B73-AEA5-9526AD6D9EC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942" y="3812228"/>
            <a:ext cx="1709931" cy="2386589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7A5FD540-2C81-401D-BE71-DEC852EFC46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9476" y="1067798"/>
            <a:ext cx="1709931" cy="2386589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60E10ECE-A6F3-4C27-ABAE-3BE3CADB2F5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2058" y="1042411"/>
            <a:ext cx="1709931" cy="238658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6680B95-D313-4F1E-B4D2-EED5E0B623CC}"/>
              </a:ext>
            </a:extLst>
          </p:cNvPr>
          <p:cNvSpPr txBox="1"/>
          <p:nvPr/>
        </p:nvSpPr>
        <p:spPr>
          <a:xfrm>
            <a:off x="4752975" y="6400800"/>
            <a:ext cx="2713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All black. No other pattern</a:t>
            </a:r>
          </a:p>
        </p:txBody>
      </p:sp>
    </p:spTree>
    <p:extLst>
      <p:ext uri="{BB962C8B-B14F-4D97-AF65-F5344CB8AC3E}">
        <p14:creationId xmlns:p14="http://schemas.microsoft.com/office/powerpoint/2010/main" val="141426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7046E-E745-47A1-94A3-55E48F94E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50" y="212725"/>
            <a:ext cx="10515600" cy="1325563"/>
          </a:xfrm>
        </p:spPr>
        <p:txBody>
          <a:bodyPr>
            <a:normAutofit/>
          </a:bodyPr>
          <a:lstStyle/>
          <a:p>
            <a:r>
              <a:rPr lang="en-US" sz="2000" dirty="0"/>
              <a:t>Sample Scoring</a:t>
            </a:r>
            <a:br>
              <a:rPr lang="en-US" sz="2000" dirty="0"/>
            </a:br>
            <a:r>
              <a:rPr lang="en-US" sz="2000" dirty="0"/>
              <a:t>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5350A0C-4F13-4735-91D8-1276C116DF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962049"/>
              </p:ext>
            </p:extLst>
          </p:nvPr>
        </p:nvGraphicFramePr>
        <p:xfrm>
          <a:off x="408373" y="559280"/>
          <a:ext cx="11345660" cy="61518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5577">
                  <a:extLst>
                    <a:ext uri="{9D8B030D-6E8A-4147-A177-3AD203B41FA5}">
                      <a16:colId xmlns:a16="http://schemas.microsoft.com/office/drawing/2014/main" val="2147024784"/>
                    </a:ext>
                  </a:extLst>
                </a:gridCol>
                <a:gridCol w="1201776">
                  <a:extLst>
                    <a:ext uri="{9D8B030D-6E8A-4147-A177-3AD203B41FA5}">
                      <a16:colId xmlns:a16="http://schemas.microsoft.com/office/drawing/2014/main" val="2679879336"/>
                    </a:ext>
                  </a:extLst>
                </a:gridCol>
                <a:gridCol w="1201776">
                  <a:extLst>
                    <a:ext uri="{9D8B030D-6E8A-4147-A177-3AD203B41FA5}">
                      <a16:colId xmlns:a16="http://schemas.microsoft.com/office/drawing/2014/main" val="1338031771"/>
                    </a:ext>
                  </a:extLst>
                </a:gridCol>
                <a:gridCol w="1101628">
                  <a:extLst>
                    <a:ext uri="{9D8B030D-6E8A-4147-A177-3AD203B41FA5}">
                      <a16:colId xmlns:a16="http://schemas.microsoft.com/office/drawing/2014/main" val="3709156116"/>
                    </a:ext>
                  </a:extLst>
                </a:gridCol>
                <a:gridCol w="1201776">
                  <a:extLst>
                    <a:ext uri="{9D8B030D-6E8A-4147-A177-3AD203B41FA5}">
                      <a16:colId xmlns:a16="http://schemas.microsoft.com/office/drawing/2014/main" val="3950008506"/>
                    </a:ext>
                  </a:extLst>
                </a:gridCol>
                <a:gridCol w="1201776">
                  <a:extLst>
                    <a:ext uri="{9D8B030D-6E8A-4147-A177-3AD203B41FA5}">
                      <a16:colId xmlns:a16="http://schemas.microsoft.com/office/drawing/2014/main" val="2854571827"/>
                    </a:ext>
                  </a:extLst>
                </a:gridCol>
                <a:gridCol w="1101628">
                  <a:extLst>
                    <a:ext uri="{9D8B030D-6E8A-4147-A177-3AD203B41FA5}">
                      <a16:colId xmlns:a16="http://schemas.microsoft.com/office/drawing/2014/main" val="516072731"/>
                    </a:ext>
                  </a:extLst>
                </a:gridCol>
                <a:gridCol w="3569723">
                  <a:extLst>
                    <a:ext uri="{9D8B030D-6E8A-4147-A177-3AD203B41FA5}">
                      <a16:colId xmlns:a16="http://schemas.microsoft.com/office/drawing/2014/main" val="4127703292"/>
                    </a:ext>
                  </a:extLst>
                </a:gridCol>
              </a:tblGrid>
              <a:tr h="246571"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Eleusis Scoring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28615" marR="2861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523584"/>
                  </a:ext>
                </a:extLst>
              </a:tr>
              <a:tr h="3711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Card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28615" marR="286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Team 1</a:t>
                      </a:r>
                      <a:endParaRPr lang="en-US" sz="2000" b="1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39470" marR="39470" marT="39470" marB="3947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Team 2</a:t>
                      </a:r>
                      <a:endParaRPr lang="en-US" sz="2000" b="1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28615" marR="286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Team 3</a:t>
                      </a:r>
                      <a:endParaRPr lang="en-US" sz="2000" b="1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28615" marR="286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Team 4</a:t>
                      </a:r>
                      <a:endParaRPr lang="en-US" sz="2000" b="1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39470" marR="39470" marT="39470" marB="3947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Team 5</a:t>
                      </a:r>
                      <a:endParaRPr lang="en-US" sz="2000" b="1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39470" marR="39470" marT="39470" marB="3947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Team 6</a:t>
                      </a:r>
                      <a:endParaRPr lang="en-US" sz="2000" b="1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28615" marR="286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NOTES</a:t>
                      </a:r>
                      <a:endParaRPr lang="en-US" sz="2000" b="1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28615" marR="28615" marT="0" marB="0"/>
                </a:tc>
                <a:extLst>
                  <a:ext uri="{0D108BD9-81ED-4DB2-BD59-A6C34878D82A}">
                    <a16:rowId xmlns:a16="http://schemas.microsoft.com/office/drawing/2014/main" val="175162948"/>
                  </a:ext>
                </a:extLst>
              </a:tr>
              <a:tr h="3711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39470" marR="39470" marT="39470" marB="394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39470" marR="39470" marT="39470" marB="394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39470" marR="39470" marT="39470" marB="394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extLst>
                  <a:ext uri="{0D108BD9-81ED-4DB2-BD59-A6C34878D82A}">
                    <a16:rowId xmlns:a16="http://schemas.microsoft.com/office/drawing/2014/main" val="1168582835"/>
                  </a:ext>
                </a:extLst>
              </a:tr>
              <a:tr h="3711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39470" marR="39470" marT="39470" marB="394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39470" marR="39470" marT="39470" marB="394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39470" marR="39470" marT="39470" marB="394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extLst>
                  <a:ext uri="{0D108BD9-81ED-4DB2-BD59-A6C34878D82A}">
                    <a16:rowId xmlns:a16="http://schemas.microsoft.com/office/drawing/2014/main" val="3821951797"/>
                  </a:ext>
                </a:extLst>
              </a:tr>
              <a:tr h="3711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39470" marR="39470" marT="39470" marB="394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Dis! (-5)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39470" marR="39470" marT="39470" marB="394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39470" marR="39470" marT="39470" marB="394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T2: “Diamonds, increasing by 1.”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extLst>
                  <a:ext uri="{0D108BD9-81ED-4DB2-BD59-A6C34878D82A}">
                    <a16:rowId xmlns:a16="http://schemas.microsoft.com/office/drawing/2014/main" val="3961117128"/>
                  </a:ext>
                </a:extLst>
              </a:tr>
              <a:tr h="3711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39470" marR="39470" marT="39470" marB="394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(-1)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Rep! (-2)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39470" marR="39470" marT="39470" marB="394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39470" marR="39470" marT="39470" marB="394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T3: Replicates T2’s rule.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extLst>
                  <a:ext uri="{0D108BD9-81ED-4DB2-BD59-A6C34878D82A}">
                    <a16:rowId xmlns:a16="http://schemas.microsoft.com/office/drawing/2014/main" val="4113784016"/>
                  </a:ext>
                </a:extLst>
              </a:tr>
              <a:tr h="3711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39470" marR="39470" marT="39470" marB="394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(-1)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(-1)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Rep! (-2)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39470" marR="39470" marT="39470" marB="394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39470" marR="39470" marT="39470" marB="394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T4: Replicates T2’s rule.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extLst>
                  <a:ext uri="{0D108BD9-81ED-4DB2-BD59-A6C34878D82A}">
                    <a16:rowId xmlns:a16="http://schemas.microsoft.com/office/drawing/2014/main" val="564712747"/>
                  </a:ext>
                </a:extLst>
              </a:tr>
              <a:tr h="3711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39470" marR="39470" marT="39470" marB="394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(-1)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(-1)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(-1)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39470" marR="39470" marT="39470" marB="394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39470" marR="39470" marT="39470" marB="394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extLst>
                  <a:ext uri="{0D108BD9-81ED-4DB2-BD59-A6C34878D82A}">
                    <a16:rowId xmlns:a16="http://schemas.microsoft.com/office/drawing/2014/main" val="4077910967"/>
                  </a:ext>
                </a:extLst>
              </a:tr>
              <a:tr h="3711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39470" marR="39470" marT="39470" marB="394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Ret! (-2)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Ret! (-2)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Ret! (-2)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39470" marR="39470" marT="39470" marB="394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39470" marR="39470" marT="39470" marB="394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T2, T3, T4: Retract rule 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extLst>
                  <a:ext uri="{0D108BD9-81ED-4DB2-BD59-A6C34878D82A}">
                    <a16:rowId xmlns:a16="http://schemas.microsoft.com/office/drawing/2014/main" val="3595608768"/>
                  </a:ext>
                </a:extLst>
              </a:tr>
              <a:tr h="3711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39470" marR="39470" marT="39470" marB="394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39470" marR="39470" marT="39470" marB="394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39470" marR="39470" marT="39470" marB="394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T2, T3, T4 no longer lose points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extLst>
                  <a:ext uri="{0D108BD9-81ED-4DB2-BD59-A6C34878D82A}">
                    <a16:rowId xmlns:a16="http://schemas.microsoft.com/office/drawing/2014/main" val="169462122"/>
                  </a:ext>
                </a:extLst>
              </a:tr>
              <a:tr h="3711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39470" marR="39470" marT="39470" marB="394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39470" marR="39470" marT="39470" marB="394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Dis! (+5)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39470" marR="39470" marT="39470" marB="394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T5: “Red, increasing by 1.”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extLst>
                  <a:ext uri="{0D108BD9-81ED-4DB2-BD59-A6C34878D82A}">
                    <a16:rowId xmlns:a16="http://schemas.microsoft.com/office/drawing/2014/main" val="1688683102"/>
                  </a:ext>
                </a:extLst>
              </a:tr>
              <a:tr h="3711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Rep! (+2)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39470" marR="39470" marT="39470" marB="394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Rep! (+2)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Rep! (+2)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Rep! (+2)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39470" marR="39470" marT="39470" marB="394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(+1)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39470" marR="39470" marT="39470" marB="394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T1, T2, T4, T4:  Replicate T5’s rule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extLst>
                  <a:ext uri="{0D108BD9-81ED-4DB2-BD59-A6C34878D82A}">
                    <a16:rowId xmlns:a16="http://schemas.microsoft.com/office/drawing/2014/main" val="2740425570"/>
                  </a:ext>
                </a:extLst>
              </a:tr>
              <a:tr h="3711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(+1)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39470" marR="39470" marT="39470" marB="394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(+1)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(+1)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(+1)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39470" marR="39470" marT="39470" marB="394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(+1)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39470" marR="39470" marT="39470" marB="394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extLst>
                  <a:ext uri="{0D108BD9-81ED-4DB2-BD59-A6C34878D82A}">
                    <a16:rowId xmlns:a16="http://schemas.microsoft.com/office/drawing/2014/main" val="2969464688"/>
                  </a:ext>
                </a:extLst>
              </a:tr>
              <a:tr h="3711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12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(+1)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39470" marR="39470" marT="39470" marB="394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(+1)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(+1)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(+1)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39470" marR="39470" marT="39470" marB="394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(+1)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39470" marR="39470" marT="39470" marB="394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Rep! (+2)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T6: Replicate T5’s rule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extLst>
                  <a:ext uri="{0D108BD9-81ED-4DB2-BD59-A6C34878D82A}">
                    <a16:rowId xmlns:a16="http://schemas.microsoft.com/office/drawing/2014/main" val="3021767625"/>
                  </a:ext>
                </a:extLst>
              </a:tr>
              <a:tr h="3711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Total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0055" algn="l"/>
                        </a:tabLst>
                      </a:pPr>
                      <a:r>
                        <a:rPr lang="en-US" sz="2000">
                          <a:effectLst/>
                        </a:rPr>
                        <a:t>54	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39470" marR="39470" marT="39470" marB="394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44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48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49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39470" marR="39470" marT="39470" marB="394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58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39470" marR="39470" marT="39470" marB="394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52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Minion Pro"/>
                        <a:ea typeface="Calibri" panose="020F0502020204030204" pitchFamily="34" charset="0"/>
                        <a:cs typeface="Minion Pro"/>
                      </a:endParaRPr>
                    </a:p>
                  </a:txBody>
                  <a:tcPr marL="28615" marR="28615" marT="0" marB="0"/>
                </a:tc>
                <a:extLst>
                  <a:ext uri="{0D108BD9-81ED-4DB2-BD59-A6C34878D82A}">
                    <a16:rowId xmlns:a16="http://schemas.microsoft.com/office/drawing/2014/main" val="3693683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2564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>
            <a:extLst>
              <a:ext uri="{FF2B5EF4-FFF2-40B4-BE49-F238E27FC236}">
                <a16:creationId xmlns:a16="http://schemas.microsoft.com/office/drawing/2014/main" id="{56936492-4B35-4806-99BF-1B3226C5AC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09" y="265829"/>
            <a:ext cx="1506834" cy="2103120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A58D8EBF-48AD-4C3E-872B-798B5B9051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237" y="265829"/>
            <a:ext cx="1506834" cy="2103120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8FFD52AD-BF01-4091-BDEB-2A9582E6FB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665" y="265829"/>
            <a:ext cx="1506834" cy="2103120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A58F3431-5954-4473-8C97-F62119CA302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093" y="265829"/>
            <a:ext cx="1506834" cy="2103120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9D58210C-EB59-41DB-B400-1D598D9BB87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2521" y="265829"/>
            <a:ext cx="1506834" cy="2103120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3CAC22E1-6631-43CC-B617-FD731AF5A4F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949" y="265829"/>
            <a:ext cx="1506834" cy="2103120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71A90482-75B1-4560-B1C8-02C02095240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9378" y="265829"/>
            <a:ext cx="1506834" cy="2103120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F191C0DC-9049-4A79-A135-9BFA34C108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09" y="2468387"/>
            <a:ext cx="1506834" cy="2103120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770A2CF1-EBED-4BFD-AA18-E60D6F2F78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477" y="2468387"/>
            <a:ext cx="1506834" cy="2103120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C353C124-452A-4DF8-B2FA-B3AC686CF03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4145" y="2468387"/>
            <a:ext cx="1523690" cy="2103120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7BC0C3DF-111D-48E4-9BE8-C3562EFE5D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669" y="2468387"/>
            <a:ext cx="1506834" cy="2103120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AECC654C-36FF-48DE-8148-26932452E10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6337" y="2468387"/>
            <a:ext cx="1506834" cy="2103120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5BEEDE6D-02E1-495E-8427-FC39E79C883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005" y="2482892"/>
            <a:ext cx="1506834" cy="2103120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1EA8DAC2-B10C-4E23-ABC3-43CA68FFD52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1672" y="2482892"/>
            <a:ext cx="1506834" cy="2103120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4C08CF09-824B-4886-9CF6-1A82E86361F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09" y="4666578"/>
            <a:ext cx="1506834" cy="2103120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C231C17D-7DD4-4CE4-9522-0595A7AE0A3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6047" y="4666578"/>
            <a:ext cx="1506834" cy="2103120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1D0A5FA9-16DA-43BE-900F-70BCCC0D296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3285" y="4666578"/>
            <a:ext cx="1506834" cy="2103120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4BF61912-D79B-4F6D-8978-5A368CC1CB43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0523" y="4666578"/>
            <a:ext cx="1506834" cy="2103120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E58258EC-F4BB-4A7F-AD62-430315D23AE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761" y="4666578"/>
            <a:ext cx="1506834" cy="2103120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8FC1334E-1C9F-4AFF-88DF-F8A2A7BACDE4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4999" y="4666578"/>
            <a:ext cx="1506834" cy="210312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6328D5A-1319-4ABD-831C-1CF9FCA32AFA}"/>
              </a:ext>
            </a:extLst>
          </p:cNvPr>
          <p:cNvSpPr txBox="1"/>
          <p:nvPr/>
        </p:nvSpPr>
        <p:spPr>
          <a:xfrm>
            <a:off x="10432228" y="4933950"/>
            <a:ext cx="17026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red, 2 blacks; blacks even.</a:t>
            </a:r>
          </a:p>
        </p:txBody>
      </p:sp>
    </p:spTree>
    <p:extLst>
      <p:ext uri="{BB962C8B-B14F-4D97-AF65-F5344CB8AC3E}">
        <p14:creationId xmlns:p14="http://schemas.microsoft.com/office/powerpoint/2010/main" val="2562588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7046E-E745-47A1-94A3-55E48F94E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50" y="2127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Traditional Eleusis*</a:t>
            </a:r>
            <a:br>
              <a:rPr lang="en-US" dirty="0"/>
            </a:br>
            <a:r>
              <a:rPr lang="en-US" sz="2000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9DB37-C589-4AC9-A37A-CE06CE91C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950" y="1673224"/>
            <a:ext cx="10983712" cy="504717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5100" dirty="0"/>
              <a:t>Models </a:t>
            </a:r>
            <a:r>
              <a:rPr lang="en-US" sz="5100" u="sng" dirty="0"/>
              <a:t>experimentation</a:t>
            </a:r>
            <a:r>
              <a:rPr lang="en-US" sz="5100" dirty="0"/>
              <a:t>.</a:t>
            </a:r>
          </a:p>
          <a:p>
            <a:pPr marL="0" indent="0">
              <a:buNone/>
            </a:pPr>
            <a:r>
              <a:rPr lang="en-US" sz="5100" dirty="0"/>
              <a:t>Demonstrates the scientific process of</a:t>
            </a:r>
          </a:p>
          <a:p>
            <a:r>
              <a:rPr lang="en-US" sz="5100" dirty="0"/>
              <a:t>Accumulating facts and data to form models</a:t>
            </a:r>
          </a:p>
          <a:p>
            <a:r>
              <a:rPr lang="en-US" sz="5100" dirty="0"/>
              <a:t>Formulating hypothesis and conducting experiments</a:t>
            </a:r>
          </a:p>
          <a:p>
            <a:r>
              <a:rPr lang="en-US" sz="5100" dirty="0"/>
              <a:t>Combining successes and failures to revise models</a:t>
            </a:r>
          </a:p>
          <a:p>
            <a:r>
              <a:rPr lang="en-US" sz="5100" dirty="0"/>
              <a:t>Enhances vocabulary (e.g., facts, models, hypotheses, laws, hypothesis, experiment, observation)</a:t>
            </a:r>
          </a:p>
          <a:p>
            <a:pPr marL="0" indent="0">
              <a:buNone/>
            </a:pPr>
            <a:r>
              <a:rPr lang="en-US" sz="5100" dirty="0"/>
              <a:t>But…</a:t>
            </a:r>
          </a:p>
          <a:p>
            <a:r>
              <a:rPr lang="en-US" sz="5100" dirty="0"/>
              <a:t>Requires playing cards</a:t>
            </a:r>
            <a:endParaRPr lang="en-US" dirty="0"/>
          </a:p>
          <a:p>
            <a:pPr marL="0" indent="0">
              <a:buNone/>
            </a:pPr>
            <a:r>
              <a:rPr lang="en-US" sz="1900" dirty="0"/>
              <a:t>* I</a:t>
            </a:r>
            <a:r>
              <a:rPr lang="en-US" dirty="0"/>
              <a:t>nvented by </a:t>
            </a:r>
            <a:r>
              <a:rPr lang="en-US" dirty="0">
                <a:hlinkClick r:id="rId2" tooltip="Robert Abbott (game designer)"/>
              </a:rPr>
              <a:t>Robert Abbott</a:t>
            </a:r>
            <a:r>
              <a:rPr lang="en-US" dirty="0"/>
              <a:t> (1956) and first published by </a:t>
            </a:r>
            <a:r>
              <a:rPr lang="en-US" dirty="0">
                <a:hlinkClick r:id="rId3" tooltip="Martin Gardner"/>
              </a:rPr>
              <a:t>Martin Gardner</a:t>
            </a:r>
            <a:r>
              <a:rPr lang="en-US" dirty="0"/>
              <a:t> in his </a:t>
            </a:r>
            <a:r>
              <a:rPr lang="en-US" dirty="0">
                <a:hlinkClick r:id="rId4" tooltip="Mathematical Games column"/>
              </a:rPr>
              <a:t>Mathematical Games column</a:t>
            </a:r>
            <a:r>
              <a:rPr lang="en-US" dirty="0"/>
              <a:t> in </a:t>
            </a:r>
            <a:r>
              <a:rPr lang="en-US" i="1" dirty="0">
                <a:hlinkClick r:id="rId5" tooltip="Scientific American"/>
              </a:rPr>
              <a:t>Scientific American</a:t>
            </a:r>
            <a:r>
              <a:rPr lang="en-US" dirty="0"/>
              <a:t> magazine (1959).  A revised version appeared in Gardner's July 1977 column. </a:t>
            </a:r>
            <a:r>
              <a:rPr lang="en-US" sz="1900" dirty="0"/>
              <a:t>The rules of Eleusis can be found using a simple Web search or by picking up a copy of the </a:t>
            </a:r>
            <a:r>
              <a:rPr lang="en-US" sz="1900" i="1" dirty="0"/>
              <a:t>Bicycle</a:t>
            </a:r>
            <a:r>
              <a:rPr lang="en-US" sz="1900" dirty="0"/>
              <a:t> </a:t>
            </a:r>
            <a:r>
              <a:rPr lang="en-US" sz="1900" i="1" dirty="0"/>
              <a:t>Official Rules of Card Games</a:t>
            </a:r>
            <a:r>
              <a:rPr lang="en-US" sz="1900" dirty="0"/>
              <a:t>. Bicycle Cards also hosts a Website that contains the complete rules of Eleusis (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http://bit.ly/1lkhBS7</a:t>
            </a:r>
            <a:r>
              <a:rPr lang="en-US" sz="1900" dirty="0"/>
              <a:t>). Another card game called Mao is remarkably similar.</a:t>
            </a:r>
          </a:p>
        </p:txBody>
      </p:sp>
    </p:spTree>
    <p:extLst>
      <p:ext uri="{BB962C8B-B14F-4D97-AF65-F5344CB8AC3E}">
        <p14:creationId xmlns:p14="http://schemas.microsoft.com/office/powerpoint/2010/main" val="1909687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7046E-E745-47A1-94A3-55E48F94E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50" y="212725"/>
            <a:ext cx="10515600" cy="1325563"/>
          </a:xfrm>
        </p:spPr>
        <p:txBody>
          <a:bodyPr/>
          <a:lstStyle/>
          <a:p>
            <a:r>
              <a:rPr lang="en-US" sz="5400" dirty="0"/>
              <a:t>Speed Eleusis</a:t>
            </a:r>
            <a:br>
              <a:rPr lang="en-US" dirty="0"/>
            </a:br>
            <a:r>
              <a:rPr lang="en-US" sz="2000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9DB37-C589-4AC9-A37A-CE06CE91C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950" y="1673225"/>
            <a:ext cx="1098371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Models </a:t>
            </a:r>
            <a:r>
              <a:rPr lang="en-US" sz="2400" u="sng" dirty="0"/>
              <a:t>observation.</a:t>
            </a:r>
          </a:p>
          <a:p>
            <a:r>
              <a:rPr lang="en-US" sz="2400" dirty="0"/>
              <a:t>Does not require cards; can be driven by PowerPoint</a:t>
            </a:r>
          </a:p>
          <a:p>
            <a:r>
              <a:rPr lang="en-US" sz="2400" dirty="0"/>
              <a:t>Teaches concepts of replication and retraction</a:t>
            </a:r>
          </a:p>
          <a:p>
            <a:r>
              <a:rPr lang="en-US" sz="2400" dirty="0"/>
              <a:t>Allows instructors to insert Joker to demonstrate spurious experiments</a:t>
            </a:r>
          </a:p>
          <a:p>
            <a:r>
              <a:rPr lang="en-US" sz="2400" dirty="0"/>
              <a:t>Simplifies game management</a:t>
            </a:r>
          </a:p>
        </p:txBody>
      </p:sp>
    </p:spTree>
    <p:extLst>
      <p:ext uri="{BB962C8B-B14F-4D97-AF65-F5344CB8AC3E}">
        <p14:creationId xmlns:p14="http://schemas.microsoft.com/office/powerpoint/2010/main" val="3904723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4B1647F8-17F6-4022-8338-2D6A93C95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4435"/>
            <a:ext cx="10515600" cy="1325563"/>
          </a:xfrm>
        </p:spPr>
        <p:txBody>
          <a:bodyPr/>
          <a:lstStyle/>
          <a:p>
            <a:r>
              <a:rPr lang="en-US" sz="5400" dirty="0"/>
              <a:t>Further Inquiries</a:t>
            </a:r>
            <a:endParaRPr lang="en-US" sz="200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EA2B935-5739-4FDC-BE99-81DF16829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4935"/>
            <a:ext cx="10814108" cy="4351338"/>
          </a:xfrm>
        </p:spPr>
        <p:txBody>
          <a:bodyPr>
            <a:normAutofit/>
          </a:bodyPr>
          <a:lstStyle/>
          <a:p>
            <a:r>
              <a:rPr lang="en-US" sz="3200" dirty="0"/>
              <a:t>To email John Walkup: </a:t>
            </a:r>
            <a:r>
              <a:rPr lang="en-US" sz="3200" dirty="0">
                <a:hlinkClick r:id="rId2"/>
              </a:rPr>
              <a:t>jwalkup@csufresno.edu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11501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7046E-E745-47A1-94A3-55E48F94E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50" y="212725"/>
            <a:ext cx="10515600" cy="1325563"/>
          </a:xfrm>
        </p:spPr>
        <p:txBody>
          <a:bodyPr/>
          <a:lstStyle/>
          <a:p>
            <a:r>
              <a:rPr lang="en-US" sz="5400" dirty="0"/>
              <a:t>Round 2</a:t>
            </a:r>
            <a:endParaRPr lang="en-US" sz="2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6A4A5F-60C1-4899-B6DB-4A279ED214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6051" y="605822"/>
            <a:ext cx="1709931" cy="238658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75E4CDD-A22D-4165-B6D8-F777BB8C37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034" y="2235705"/>
            <a:ext cx="1709931" cy="238658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E2345ED-2F2F-4F31-B142-989056D104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1034" y="2385705"/>
            <a:ext cx="1709931" cy="238658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F6D5E89-5842-45A0-89F9-2AAFF8B94D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034" y="2535705"/>
            <a:ext cx="1709931" cy="238658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C0CFE90-E417-488A-BAFB-91D1C61C31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1034" y="2685705"/>
            <a:ext cx="1709931" cy="238658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824C76B-567A-4E96-9680-97F92E29C8D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034" y="2835705"/>
            <a:ext cx="1709931" cy="238658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2A432D9-FDF0-4206-BF71-720536B5E41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143" y="1026435"/>
            <a:ext cx="1709931" cy="2386589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7C31971-F026-4F78-90CF-65130D16931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062" y="4059658"/>
            <a:ext cx="1709931" cy="238658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81B3662-0A61-4F69-82B1-5E59F34862E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98" y="1443702"/>
            <a:ext cx="1709931" cy="2386589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ABCB8825-3544-4387-B915-6A5A58DB4AE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5081" y="1443701"/>
            <a:ext cx="1709931" cy="2386589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3C0853C-0F17-4691-BACB-25C1E2A2BF7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034" y="3585705"/>
            <a:ext cx="1709931" cy="2386589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545410FF-E5CE-43F1-BFEF-27E9B72D97B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034" y="3735705"/>
            <a:ext cx="1709931" cy="2386589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E9E77E16-B645-4CC4-A491-C7F7BEC815A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1034" y="3885705"/>
            <a:ext cx="1709931" cy="2386589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4EDDC5C2-BD0E-4D13-85D6-C5E75C0223B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1034" y="4035705"/>
            <a:ext cx="1709931" cy="238658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6F07DDA2-9BC7-4B17-ACFF-7DAE7B3E905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034" y="4185705"/>
            <a:ext cx="1709931" cy="2386589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60AA5636-3502-48B8-B80E-1D0D78C2456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1034" y="4335705"/>
            <a:ext cx="1709931" cy="2386589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8F3F433B-60F3-434E-8D70-87E06FA5CD2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034" y="4485705"/>
            <a:ext cx="1709931" cy="2386589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5052F742-80D2-4E0E-8196-A3F00F2BB98D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97" y="4035705"/>
            <a:ext cx="1709931" cy="2386589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61F1D584-7317-4D77-BD8D-6D975DE36113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1034" y="4785705"/>
            <a:ext cx="1709931" cy="2386589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91DF1BEB-2E2C-4B73-AEA5-9526AD6D9EC8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1034" y="4935705"/>
            <a:ext cx="1709931" cy="2386589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7A5FD540-2C81-401D-BE71-DEC852EFC467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1034" y="5085705"/>
            <a:ext cx="1709931" cy="2386589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76394C9B-2484-4103-8C70-5FDED20CB87D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0965" y="3163850"/>
            <a:ext cx="1709931" cy="2386589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CCAD81FD-1DD3-4E56-8D1A-8F3B67D3C1C8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3959" y="494993"/>
            <a:ext cx="1709931" cy="2386589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B69CE2C7-A792-4FE5-B973-CD5244DC707F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8780" y="240322"/>
            <a:ext cx="1731268" cy="2389637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EC9DF860-11B7-465E-BB5E-01FDD6B2C861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027" y="4209657"/>
            <a:ext cx="1709931" cy="2386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5055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5108</TotalTime>
  <Words>449</Words>
  <Application>Microsoft Office PowerPoint</Application>
  <PresentationFormat>Widescreen</PresentationFormat>
  <Paragraphs>154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Gill Sans MT</vt:lpstr>
      <vt:lpstr>Minion Pro</vt:lpstr>
      <vt:lpstr>Myriad Pro</vt:lpstr>
      <vt:lpstr>Times New Roman</vt:lpstr>
      <vt:lpstr>Gallery</vt:lpstr>
      <vt:lpstr>Speed Eleusis</vt:lpstr>
      <vt:lpstr>Rules  </vt:lpstr>
      <vt:lpstr>Sample Round  </vt:lpstr>
      <vt:lpstr>Sample Scoring  </vt:lpstr>
      <vt:lpstr>PowerPoint Presentation</vt:lpstr>
      <vt:lpstr>Traditional Eleusis*  </vt:lpstr>
      <vt:lpstr>Speed Eleusis  </vt:lpstr>
      <vt:lpstr>Further Inquiries</vt:lpstr>
      <vt:lpstr>Round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Walkup</dc:creator>
  <cp:lastModifiedBy>John Walkup</cp:lastModifiedBy>
  <cp:revision>90</cp:revision>
  <dcterms:created xsi:type="dcterms:W3CDTF">2017-07-12T18:24:20Z</dcterms:created>
  <dcterms:modified xsi:type="dcterms:W3CDTF">2018-01-08T18:06:19Z</dcterms:modified>
</cp:coreProperties>
</file>