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handoutMasterIdLst>
    <p:handoutMasterId r:id="rId62"/>
  </p:handoutMasterIdLst>
  <p:sldIdLst>
    <p:sldId id="256" r:id="rId3"/>
    <p:sldId id="292" r:id="rId4"/>
    <p:sldId id="257" r:id="rId5"/>
    <p:sldId id="294" r:id="rId6"/>
    <p:sldId id="295" r:id="rId7"/>
    <p:sldId id="262" r:id="rId8"/>
    <p:sldId id="296" r:id="rId9"/>
    <p:sldId id="293" r:id="rId10"/>
    <p:sldId id="298" r:id="rId11"/>
    <p:sldId id="264" r:id="rId12"/>
    <p:sldId id="265" r:id="rId13"/>
    <p:sldId id="300"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01"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290" r:id="rId6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296FA7"/>
    <a:srgbClr val="2B6FA5"/>
    <a:srgbClr val="2D6FA3"/>
    <a:srgbClr val="3073A5"/>
    <a:srgbClr val="3174A6"/>
    <a:srgbClr val="2C74A6"/>
    <a:srgbClr val="2C72A6"/>
    <a:srgbClr val="317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32" autoAdjust="0"/>
  </p:normalViewPr>
  <p:slideViewPr>
    <p:cSldViewPr>
      <p:cViewPr>
        <p:scale>
          <a:sx n="100" d="100"/>
          <a:sy n="100" d="100"/>
        </p:scale>
        <p:origin x="946" y="-3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4432"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35811AE-FA12-D44B-BD11-EFBAF0AA83AE}" type="datetimeFigureOut">
              <a:rPr lang="en-US" smtClean="0"/>
              <a:pPr/>
              <a:t>2/14/2020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93E5C63-3C5C-8640-866B-3214C5CCEFA6}" type="slidenum">
              <a:rPr lang="en-US" smtClean="0"/>
              <a:pPr/>
              <a:t>‹#›</a:t>
            </a:fld>
            <a:endParaRPr lang="en-US"/>
          </a:p>
        </p:txBody>
      </p:sp>
    </p:spTree>
    <p:extLst>
      <p:ext uri="{BB962C8B-B14F-4D97-AF65-F5344CB8AC3E}">
        <p14:creationId xmlns:p14="http://schemas.microsoft.com/office/powerpoint/2010/main" val="338408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298DC5B-9267-429A-854D-6DE55F7C2184}" type="datetimeFigureOut">
              <a:rPr lang="en-US" smtClean="0"/>
              <a:pPr/>
              <a:t>2/14/2020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0BB67CE-21F5-432D-9FED-D2DD7C89A76E}" type="slidenum">
              <a:rPr lang="en-US" smtClean="0"/>
              <a:pPr/>
              <a:t>‹#›</a:t>
            </a:fld>
            <a:endParaRPr lang="en-US"/>
          </a:p>
        </p:txBody>
      </p:sp>
    </p:spTree>
    <p:extLst>
      <p:ext uri="{BB962C8B-B14F-4D97-AF65-F5344CB8AC3E}">
        <p14:creationId xmlns:p14="http://schemas.microsoft.com/office/powerpoint/2010/main" val="423117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baseline="0" dirty="0" smtClean="0"/>
              <a:t>PowerPoint template is designed to assist you in creating your own university-branded presentation.</a:t>
            </a:r>
          </a:p>
          <a:p>
            <a:r>
              <a:rPr lang="en-US" baseline="0" dirty="0" smtClean="0"/>
              <a:t>You may alter the text boxes or graphic elements in the template to accommodate your content. Please do not alter the background image.</a:t>
            </a:r>
          </a:p>
          <a:p>
            <a:r>
              <a:rPr lang="en-US" baseline="0" dirty="0" smtClean="0"/>
              <a:t>If you need assistance with this template, please contact the Office of University Communications at 559.278.8595.</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1</a:t>
            </a:fld>
            <a:endParaRPr lang="en-US"/>
          </a:p>
        </p:txBody>
      </p:sp>
    </p:spTree>
    <p:extLst>
      <p:ext uri="{BB962C8B-B14F-4D97-AF65-F5344CB8AC3E}">
        <p14:creationId xmlns:p14="http://schemas.microsoft.com/office/powerpoint/2010/main" val="65432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14</a:t>
            </a:fld>
            <a:endParaRPr lang="en-US"/>
          </a:p>
        </p:txBody>
      </p:sp>
    </p:spTree>
    <p:extLst>
      <p:ext uri="{BB962C8B-B14F-4D97-AF65-F5344CB8AC3E}">
        <p14:creationId xmlns:p14="http://schemas.microsoft.com/office/powerpoint/2010/main" val="101033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15</a:t>
            </a:fld>
            <a:endParaRPr lang="en-US"/>
          </a:p>
        </p:txBody>
      </p:sp>
    </p:spTree>
    <p:extLst>
      <p:ext uri="{BB962C8B-B14F-4D97-AF65-F5344CB8AC3E}">
        <p14:creationId xmlns:p14="http://schemas.microsoft.com/office/powerpoint/2010/main" val="41640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16</a:t>
            </a:fld>
            <a:endParaRPr lang="en-US"/>
          </a:p>
        </p:txBody>
      </p:sp>
    </p:spTree>
    <p:extLst>
      <p:ext uri="{BB962C8B-B14F-4D97-AF65-F5344CB8AC3E}">
        <p14:creationId xmlns:p14="http://schemas.microsoft.com/office/powerpoint/2010/main" val="333734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17</a:t>
            </a:fld>
            <a:endParaRPr lang="en-US"/>
          </a:p>
        </p:txBody>
      </p:sp>
    </p:spTree>
    <p:extLst>
      <p:ext uri="{BB962C8B-B14F-4D97-AF65-F5344CB8AC3E}">
        <p14:creationId xmlns:p14="http://schemas.microsoft.com/office/powerpoint/2010/main" val="156381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18</a:t>
            </a:fld>
            <a:endParaRPr lang="en-US"/>
          </a:p>
        </p:txBody>
      </p:sp>
    </p:spTree>
    <p:extLst>
      <p:ext uri="{BB962C8B-B14F-4D97-AF65-F5344CB8AC3E}">
        <p14:creationId xmlns:p14="http://schemas.microsoft.com/office/powerpoint/2010/main" val="311745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19</a:t>
            </a:fld>
            <a:endParaRPr lang="en-US"/>
          </a:p>
        </p:txBody>
      </p:sp>
    </p:spTree>
    <p:extLst>
      <p:ext uri="{BB962C8B-B14F-4D97-AF65-F5344CB8AC3E}">
        <p14:creationId xmlns:p14="http://schemas.microsoft.com/office/powerpoint/2010/main" val="228704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20</a:t>
            </a:fld>
            <a:endParaRPr lang="en-US"/>
          </a:p>
        </p:txBody>
      </p:sp>
    </p:spTree>
    <p:extLst>
      <p:ext uri="{BB962C8B-B14F-4D97-AF65-F5344CB8AC3E}">
        <p14:creationId xmlns:p14="http://schemas.microsoft.com/office/powerpoint/2010/main" val="416694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21</a:t>
            </a:fld>
            <a:endParaRPr lang="en-US"/>
          </a:p>
        </p:txBody>
      </p:sp>
    </p:spTree>
    <p:extLst>
      <p:ext uri="{BB962C8B-B14F-4D97-AF65-F5344CB8AC3E}">
        <p14:creationId xmlns:p14="http://schemas.microsoft.com/office/powerpoint/2010/main" val="70217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22</a:t>
            </a:fld>
            <a:endParaRPr lang="en-US"/>
          </a:p>
        </p:txBody>
      </p:sp>
    </p:spTree>
    <p:extLst>
      <p:ext uri="{BB962C8B-B14F-4D97-AF65-F5344CB8AC3E}">
        <p14:creationId xmlns:p14="http://schemas.microsoft.com/office/powerpoint/2010/main" val="3266373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23</a:t>
            </a:fld>
            <a:endParaRPr lang="en-US"/>
          </a:p>
        </p:txBody>
      </p:sp>
    </p:spTree>
    <p:extLst>
      <p:ext uri="{BB962C8B-B14F-4D97-AF65-F5344CB8AC3E}">
        <p14:creationId xmlns:p14="http://schemas.microsoft.com/office/powerpoint/2010/main" val="85345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a:t>
            </a:fld>
            <a:endParaRPr lang="en-US"/>
          </a:p>
        </p:txBody>
      </p:sp>
    </p:spTree>
    <p:extLst>
      <p:ext uri="{BB962C8B-B14F-4D97-AF65-F5344CB8AC3E}">
        <p14:creationId xmlns:p14="http://schemas.microsoft.com/office/powerpoint/2010/main" val="260808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24</a:t>
            </a:fld>
            <a:endParaRPr lang="en-US"/>
          </a:p>
        </p:txBody>
      </p:sp>
    </p:spTree>
    <p:extLst>
      <p:ext uri="{BB962C8B-B14F-4D97-AF65-F5344CB8AC3E}">
        <p14:creationId xmlns:p14="http://schemas.microsoft.com/office/powerpoint/2010/main" val="3916079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25</a:t>
            </a:fld>
            <a:endParaRPr lang="en-US"/>
          </a:p>
        </p:txBody>
      </p:sp>
    </p:spTree>
    <p:extLst>
      <p:ext uri="{BB962C8B-B14F-4D97-AF65-F5344CB8AC3E}">
        <p14:creationId xmlns:p14="http://schemas.microsoft.com/office/powerpoint/2010/main" val="1780842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26</a:t>
            </a:fld>
            <a:endParaRPr lang="en-US"/>
          </a:p>
        </p:txBody>
      </p:sp>
    </p:spTree>
    <p:extLst>
      <p:ext uri="{BB962C8B-B14F-4D97-AF65-F5344CB8AC3E}">
        <p14:creationId xmlns:p14="http://schemas.microsoft.com/office/powerpoint/2010/main" val="46619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27</a:t>
            </a:fld>
            <a:endParaRPr lang="en-US"/>
          </a:p>
        </p:txBody>
      </p:sp>
    </p:spTree>
    <p:extLst>
      <p:ext uri="{BB962C8B-B14F-4D97-AF65-F5344CB8AC3E}">
        <p14:creationId xmlns:p14="http://schemas.microsoft.com/office/powerpoint/2010/main" val="25380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28</a:t>
            </a:fld>
            <a:endParaRPr lang="en-US"/>
          </a:p>
        </p:txBody>
      </p:sp>
    </p:spTree>
    <p:extLst>
      <p:ext uri="{BB962C8B-B14F-4D97-AF65-F5344CB8AC3E}">
        <p14:creationId xmlns:p14="http://schemas.microsoft.com/office/powerpoint/2010/main" val="411378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29</a:t>
            </a:fld>
            <a:endParaRPr lang="en-US"/>
          </a:p>
        </p:txBody>
      </p:sp>
    </p:spTree>
    <p:extLst>
      <p:ext uri="{BB962C8B-B14F-4D97-AF65-F5344CB8AC3E}">
        <p14:creationId xmlns:p14="http://schemas.microsoft.com/office/powerpoint/2010/main" val="285023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30</a:t>
            </a:fld>
            <a:endParaRPr lang="en-US"/>
          </a:p>
        </p:txBody>
      </p:sp>
    </p:spTree>
    <p:extLst>
      <p:ext uri="{BB962C8B-B14F-4D97-AF65-F5344CB8AC3E}">
        <p14:creationId xmlns:p14="http://schemas.microsoft.com/office/powerpoint/2010/main" val="1302313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31</a:t>
            </a:fld>
            <a:endParaRPr lang="en-US"/>
          </a:p>
        </p:txBody>
      </p:sp>
    </p:spTree>
    <p:extLst>
      <p:ext uri="{BB962C8B-B14F-4D97-AF65-F5344CB8AC3E}">
        <p14:creationId xmlns:p14="http://schemas.microsoft.com/office/powerpoint/2010/main" val="297543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32</a:t>
            </a:fld>
            <a:endParaRPr lang="en-US"/>
          </a:p>
        </p:txBody>
      </p:sp>
    </p:spTree>
    <p:extLst>
      <p:ext uri="{BB962C8B-B14F-4D97-AF65-F5344CB8AC3E}">
        <p14:creationId xmlns:p14="http://schemas.microsoft.com/office/powerpoint/2010/main" val="3886420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33</a:t>
            </a:fld>
            <a:endParaRPr lang="en-US"/>
          </a:p>
        </p:txBody>
      </p:sp>
    </p:spTree>
    <p:extLst>
      <p:ext uri="{BB962C8B-B14F-4D97-AF65-F5344CB8AC3E}">
        <p14:creationId xmlns:p14="http://schemas.microsoft.com/office/powerpoint/2010/main" val="292165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Phase 2 is set up, this is the</a:t>
            </a:r>
            <a:r>
              <a:rPr lang="en-US" baseline="0" dirty="0" smtClean="0"/>
              <a:t> normal route to access.</a:t>
            </a:r>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4</a:t>
            </a:fld>
            <a:endParaRPr lang="en-US"/>
          </a:p>
        </p:txBody>
      </p:sp>
    </p:spTree>
    <p:extLst>
      <p:ext uri="{BB962C8B-B14F-4D97-AF65-F5344CB8AC3E}">
        <p14:creationId xmlns:p14="http://schemas.microsoft.com/office/powerpoint/2010/main" val="83157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34</a:t>
            </a:fld>
            <a:endParaRPr lang="en-US"/>
          </a:p>
        </p:txBody>
      </p:sp>
    </p:spTree>
    <p:extLst>
      <p:ext uri="{BB962C8B-B14F-4D97-AF65-F5344CB8AC3E}">
        <p14:creationId xmlns:p14="http://schemas.microsoft.com/office/powerpoint/2010/main" val="4044278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35</a:t>
            </a:fld>
            <a:endParaRPr lang="en-US"/>
          </a:p>
        </p:txBody>
      </p:sp>
    </p:spTree>
    <p:extLst>
      <p:ext uri="{BB962C8B-B14F-4D97-AF65-F5344CB8AC3E}">
        <p14:creationId xmlns:p14="http://schemas.microsoft.com/office/powerpoint/2010/main" val="1220243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36</a:t>
            </a:fld>
            <a:endParaRPr lang="en-US"/>
          </a:p>
        </p:txBody>
      </p:sp>
    </p:spTree>
    <p:extLst>
      <p:ext uri="{BB962C8B-B14F-4D97-AF65-F5344CB8AC3E}">
        <p14:creationId xmlns:p14="http://schemas.microsoft.com/office/powerpoint/2010/main" val="68617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41</a:t>
            </a:fld>
            <a:endParaRPr lang="en-US" dirty="0"/>
          </a:p>
        </p:txBody>
      </p:sp>
    </p:spTree>
    <p:extLst>
      <p:ext uri="{BB962C8B-B14F-4D97-AF65-F5344CB8AC3E}">
        <p14:creationId xmlns:p14="http://schemas.microsoft.com/office/powerpoint/2010/main" val="2386021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42</a:t>
            </a:fld>
            <a:endParaRPr lang="en-US" dirty="0"/>
          </a:p>
        </p:txBody>
      </p:sp>
    </p:spTree>
    <p:extLst>
      <p:ext uri="{BB962C8B-B14F-4D97-AF65-F5344CB8AC3E}">
        <p14:creationId xmlns:p14="http://schemas.microsoft.com/office/powerpoint/2010/main" val="130320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43</a:t>
            </a:fld>
            <a:endParaRPr lang="en-US" dirty="0"/>
          </a:p>
        </p:txBody>
      </p:sp>
    </p:spTree>
    <p:extLst>
      <p:ext uri="{BB962C8B-B14F-4D97-AF65-F5344CB8AC3E}">
        <p14:creationId xmlns:p14="http://schemas.microsoft.com/office/powerpoint/2010/main" val="1641045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44</a:t>
            </a:fld>
            <a:endParaRPr lang="en-US" dirty="0"/>
          </a:p>
        </p:txBody>
      </p:sp>
    </p:spTree>
    <p:extLst>
      <p:ext uri="{BB962C8B-B14F-4D97-AF65-F5344CB8AC3E}">
        <p14:creationId xmlns:p14="http://schemas.microsoft.com/office/powerpoint/2010/main" val="181738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45</a:t>
            </a:fld>
            <a:endParaRPr lang="en-US" dirty="0"/>
          </a:p>
        </p:txBody>
      </p:sp>
    </p:spTree>
    <p:extLst>
      <p:ext uri="{BB962C8B-B14F-4D97-AF65-F5344CB8AC3E}">
        <p14:creationId xmlns:p14="http://schemas.microsoft.com/office/powerpoint/2010/main" val="2126118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46</a:t>
            </a:fld>
            <a:endParaRPr lang="en-US" dirty="0"/>
          </a:p>
        </p:txBody>
      </p:sp>
    </p:spTree>
    <p:extLst>
      <p:ext uri="{BB962C8B-B14F-4D97-AF65-F5344CB8AC3E}">
        <p14:creationId xmlns:p14="http://schemas.microsoft.com/office/powerpoint/2010/main" val="2602285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47</a:t>
            </a:fld>
            <a:endParaRPr lang="en-US" dirty="0"/>
          </a:p>
        </p:txBody>
      </p:sp>
    </p:spTree>
    <p:extLst>
      <p:ext uri="{BB962C8B-B14F-4D97-AF65-F5344CB8AC3E}">
        <p14:creationId xmlns:p14="http://schemas.microsoft.com/office/powerpoint/2010/main" val="321127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5</a:t>
            </a:fld>
            <a:endParaRPr lang="en-US"/>
          </a:p>
        </p:txBody>
      </p:sp>
    </p:spTree>
    <p:extLst>
      <p:ext uri="{BB962C8B-B14F-4D97-AF65-F5344CB8AC3E}">
        <p14:creationId xmlns:p14="http://schemas.microsoft.com/office/powerpoint/2010/main" val="1821470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48</a:t>
            </a:fld>
            <a:endParaRPr lang="en-US" dirty="0"/>
          </a:p>
        </p:txBody>
      </p:sp>
    </p:spTree>
    <p:extLst>
      <p:ext uri="{BB962C8B-B14F-4D97-AF65-F5344CB8AC3E}">
        <p14:creationId xmlns:p14="http://schemas.microsoft.com/office/powerpoint/2010/main" val="769309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49</a:t>
            </a:fld>
            <a:endParaRPr lang="en-US" dirty="0"/>
          </a:p>
        </p:txBody>
      </p:sp>
    </p:spTree>
    <p:extLst>
      <p:ext uri="{BB962C8B-B14F-4D97-AF65-F5344CB8AC3E}">
        <p14:creationId xmlns:p14="http://schemas.microsoft.com/office/powerpoint/2010/main" val="342092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50</a:t>
            </a:fld>
            <a:endParaRPr lang="en-US" dirty="0"/>
          </a:p>
        </p:txBody>
      </p:sp>
    </p:spTree>
    <p:extLst>
      <p:ext uri="{BB962C8B-B14F-4D97-AF65-F5344CB8AC3E}">
        <p14:creationId xmlns:p14="http://schemas.microsoft.com/office/powerpoint/2010/main" val="1907463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51</a:t>
            </a:fld>
            <a:endParaRPr lang="en-US" dirty="0"/>
          </a:p>
        </p:txBody>
      </p:sp>
    </p:spTree>
    <p:extLst>
      <p:ext uri="{BB962C8B-B14F-4D97-AF65-F5344CB8AC3E}">
        <p14:creationId xmlns:p14="http://schemas.microsoft.com/office/powerpoint/2010/main" val="796217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53</a:t>
            </a:fld>
            <a:endParaRPr lang="en-US" dirty="0"/>
          </a:p>
        </p:txBody>
      </p:sp>
    </p:spTree>
    <p:extLst>
      <p:ext uri="{BB962C8B-B14F-4D97-AF65-F5344CB8AC3E}">
        <p14:creationId xmlns:p14="http://schemas.microsoft.com/office/powerpoint/2010/main" val="2261832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54</a:t>
            </a:fld>
            <a:endParaRPr lang="en-US" dirty="0"/>
          </a:p>
        </p:txBody>
      </p:sp>
    </p:spTree>
    <p:extLst>
      <p:ext uri="{BB962C8B-B14F-4D97-AF65-F5344CB8AC3E}">
        <p14:creationId xmlns:p14="http://schemas.microsoft.com/office/powerpoint/2010/main" val="1566000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55</a:t>
            </a:fld>
            <a:endParaRPr lang="en-US" dirty="0"/>
          </a:p>
        </p:txBody>
      </p:sp>
    </p:spTree>
    <p:extLst>
      <p:ext uri="{BB962C8B-B14F-4D97-AF65-F5344CB8AC3E}">
        <p14:creationId xmlns:p14="http://schemas.microsoft.com/office/powerpoint/2010/main" val="2480528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56</a:t>
            </a:fld>
            <a:endParaRPr lang="en-US" dirty="0"/>
          </a:p>
        </p:txBody>
      </p:sp>
    </p:spTree>
    <p:extLst>
      <p:ext uri="{BB962C8B-B14F-4D97-AF65-F5344CB8AC3E}">
        <p14:creationId xmlns:p14="http://schemas.microsoft.com/office/powerpoint/2010/main" val="4265857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C9E-99CB-4016-AC7A-F169D9ABEBCF}" type="slidenum">
              <a:rPr lang="en-US" smtClean="0"/>
              <a:t>57</a:t>
            </a:fld>
            <a:endParaRPr lang="en-US" dirty="0"/>
          </a:p>
        </p:txBody>
      </p:sp>
    </p:spTree>
    <p:extLst>
      <p:ext uri="{BB962C8B-B14F-4D97-AF65-F5344CB8AC3E}">
        <p14:creationId xmlns:p14="http://schemas.microsoft.com/office/powerpoint/2010/main" val="369988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58</a:t>
            </a:fld>
            <a:endParaRPr lang="en-US"/>
          </a:p>
        </p:txBody>
      </p:sp>
    </p:spTree>
    <p:extLst>
      <p:ext uri="{BB962C8B-B14F-4D97-AF65-F5344CB8AC3E}">
        <p14:creationId xmlns:p14="http://schemas.microsoft.com/office/powerpoint/2010/main" val="421613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6</a:t>
            </a:fld>
            <a:endParaRPr lang="en-US"/>
          </a:p>
        </p:txBody>
      </p:sp>
    </p:spTree>
    <p:extLst>
      <p:ext uri="{BB962C8B-B14F-4D97-AF65-F5344CB8AC3E}">
        <p14:creationId xmlns:p14="http://schemas.microsoft.com/office/powerpoint/2010/main" val="69734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B67CE-21F5-432D-9FED-D2DD7C89A76E}" type="slidenum">
              <a:rPr lang="en-US" smtClean="0"/>
              <a:pPr/>
              <a:t>7</a:t>
            </a:fld>
            <a:endParaRPr lang="en-US"/>
          </a:p>
        </p:txBody>
      </p:sp>
    </p:spTree>
    <p:extLst>
      <p:ext uri="{BB962C8B-B14F-4D97-AF65-F5344CB8AC3E}">
        <p14:creationId xmlns:p14="http://schemas.microsoft.com/office/powerpoint/2010/main" val="145080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10</a:t>
            </a:fld>
            <a:endParaRPr lang="en-US"/>
          </a:p>
        </p:txBody>
      </p:sp>
    </p:spTree>
    <p:extLst>
      <p:ext uri="{BB962C8B-B14F-4D97-AF65-F5344CB8AC3E}">
        <p14:creationId xmlns:p14="http://schemas.microsoft.com/office/powerpoint/2010/main" val="183151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11</a:t>
            </a:fld>
            <a:endParaRPr lang="en-US"/>
          </a:p>
        </p:txBody>
      </p:sp>
    </p:spTree>
    <p:extLst>
      <p:ext uri="{BB962C8B-B14F-4D97-AF65-F5344CB8AC3E}">
        <p14:creationId xmlns:p14="http://schemas.microsoft.com/office/powerpoint/2010/main" val="185806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B67CE-21F5-432D-9FED-D2DD7C89A76E}" type="slidenum">
              <a:rPr lang="en-US" smtClean="0"/>
              <a:pPr/>
              <a:t>13</a:t>
            </a:fld>
            <a:endParaRPr lang="en-US"/>
          </a:p>
        </p:txBody>
      </p:sp>
    </p:spTree>
    <p:extLst>
      <p:ext uri="{BB962C8B-B14F-4D97-AF65-F5344CB8AC3E}">
        <p14:creationId xmlns:p14="http://schemas.microsoft.com/office/powerpoint/2010/main" val="150632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1"/>
            <a:ext cx="8229600" cy="114299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2667000"/>
            <a:ext cx="8229600" cy="3429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a:defRPr sz="800">
                <a:solidFill>
                  <a:srgbClr val="DD3B3B"/>
                </a:solidFill>
              </a:defRPr>
            </a:lvl1pPr>
          </a:lstStyle>
          <a:p>
            <a:fld id="{80C92BCB-CE5F-4D30-B380-9712AEBB3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1"/>
            <a:ext cx="6019800" cy="4800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5F84E2-B2B0-B844-8832-2A11625B7CF4}" type="datetimeFigureOut">
              <a:rPr lang="en-US" smtClean="0"/>
              <a:pPr/>
              <a:t>2/14/2020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BC1DB2-01AC-B441-9558-4E232BF153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599"/>
            <a:ext cx="8229600" cy="914401"/>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36575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1"/>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1"/>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1"/>
            <a:ext cx="4040188"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7401"/>
            <a:ext cx="4041775"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99060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1"/>
            <a:ext cx="5111750"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1"/>
            <a:ext cx="3008313" cy="3657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0C92BCB-CE5F-4D30-B380-9712AEBB3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2900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45720" rIns="0" bIns="45720" rtlCol="0" anchor="ctr"/>
          <a:lstStyle>
            <a:lvl1pPr algn="r">
              <a:defRPr sz="800">
                <a:solidFill>
                  <a:schemeClr val="tx1"/>
                </a:solidFill>
              </a:defRPr>
            </a:lvl1pPr>
          </a:lstStyle>
          <a:p>
            <a:fld id="{80C92BCB-CE5F-4D30-B380-9712AEBB36CB}" type="slidenum">
              <a:rPr lang="en-US" smtClean="0"/>
              <a:pPr/>
              <a:t>‹#›</a:t>
            </a:fld>
            <a:endParaRPr lang="en-US" dirty="0"/>
          </a:p>
        </p:txBody>
      </p:sp>
      <p:sp>
        <p:nvSpPr>
          <p:cNvPr id="8" name="Date Placeholder 20"/>
          <p:cNvSpPr txBox="1">
            <a:spLocks/>
          </p:cNvSpPr>
          <p:nvPr userDrawn="1"/>
        </p:nvSpPr>
        <p:spPr>
          <a:xfrm>
            <a:off x="457200" y="6324600"/>
            <a:ext cx="5257800" cy="365125"/>
          </a:xfrm>
          <a:prstGeom prst="rect">
            <a:avLst/>
          </a:prstGeom>
        </p:spPr>
        <p:txBody>
          <a:bodyPr vert="horz"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California State University, Fresno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Office of Budget &amp; Resource Planning</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fslogo-sanserif.jpg"/>
          <p:cNvPicPr>
            <a:picLocks noChangeAspect="1"/>
          </p:cNvPicPr>
          <p:nvPr userDrawn="1"/>
        </p:nvPicPr>
        <p:blipFill>
          <a:blip r:embed="rId13"/>
          <a:stretch>
            <a:fillRect/>
          </a:stretch>
        </p:blipFill>
        <p:spPr>
          <a:xfrm>
            <a:off x="381001" y="347017"/>
            <a:ext cx="2971799" cy="6359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0000">
              <a:schemeClr val="bg1"/>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7" name="Date Placeholder 20"/>
          <p:cNvSpPr txBox="1">
            <a:spLocks/>
          </p:cNvSpPr>
          <p:nvPr userDrawn="1"/>
        </p:nvSpPr>
        <p:spPr>
          <a:xfrm>
            <a:off x="457200" y="6324600"/>
            <a:ext cx="4724400" cy="365125"/>
          </a:xfrm>
          <a:prstGeom prst="rect">
            <a:avLst/>
          </a:prstGeom>
        </p:spPr>
        <p:txBody>
          <a:bodyPr vert="horz"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mn-lt"/>
                <a:ea typeface="+mn-ea"/>
                <a:cs typeface="+mn-cs"/>
              </a:rPr>
              <a:t>California State University, Fresno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Department of ? (Edit in Master – Slide Master)</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pjsoligian@csufresno.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paml@csufresno.edu" TargetMode="External"/><Relationship Id="rId5" Type="http://schemas.openxmlformats.org/officeDocument/2006/relationships/hyperlink" Target="mailto:lisachavez@csufresno.edu" TargetMode="External"/><Relationship Id="rId4" Type="http://schemas.openxmlformats.org/officeDocument/2006/relationships/hyperlink" Target="mailto:jaguayo@csufresno.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838200"/>
          </a:xfrm>
        </p:spPr>
        <p:txBody>
          <a:bodyPr>
            <a:noAutofit/>
          </a:bodyPr>
          <a:lstStyle/>
          <a:p>
            <a:pPr algn="ctr"/>
            <a:r>
              <a:rPr lang="en-US" sz="3600" dirty="0"/>
              <a:t>Data Warehouse </a:t>
            </a:r>
            <a:br>
              <a:rPr lang="en-US" sz="3600" dirty="0"/>
            </a:br>
            <a:r>
              <a:rPr lang="en-US" sz="3600" dirty="0"/>
              <a:t>Financial Reporting &amp; Transaction Inquiry</a:t>
            </a:r>
            <a:br>
              <a:rPr lang="en-US" sz="3600" dirty="0"/>
            </a:br>
            <a:r>
              <a:rPr lang="en-US" sz="3600" dirty="0"/>
              <a:t>Overview</a:t>
            </a:r>
          </a:p>
        </p:txBody>
      </p:sp>
      <p:sp>
        <p:nvSpPr>
          <p:cNvPr id="7" name="TextBox 6"/>
          <p:cNvSpPr txBox="1"/>
          <p:nvPr/>
        </p:nvSpPr>
        <p:spPr>
          <a:xfrm>
            <a:off x="457200" y="5029200"/>
            <a:ext cx="3429000" cy="1077218"/>
          </a:xfrm>
          <a:prstGeom prst="rect">
            <a:avLst/>
          </a:prstGeom>
          <a:noFill/>
        </p:spPr>
        <p:txBody>
          <a:bodyPr wrap="square" rtlCol="0">
            <a:spAutoFit/>
          </a:bodyPr>
          <a:lstStyle/>
          <a:p>
            <a:r>
              <a:rPr lang="en-US" sz="1600" b="1" dirty="0" smtClean="0">
                <a:latin typeface="+mj-lt"/>
              </a:rPr>
              <a:t>Sources:</a:t>
            </a:r>
          </a:p>
          <a:p>
            <a:r>
              <a:rPr lang="en-US" sz="1600" dirty="0" smtClean="0">
                <a:latin typeface="+mj-lt"/>
              </a:rPr>
              <a:t>Office of Budget &amp; Resource Planning</a:t>
            </a:r>
          </a:p>
          <a:p>
            <a:r>
              <a:rPr lang="en-US" sz="1600" dirty="0" smtClean="0">
                <a:latin typeface="+mj-lt"/>
              </a:rPr>
              <a:t>Accounting Services</a:t>
            </a:r>
          </a:p>
          <a:p>
            <a:r>
              <a:rPr lang="en-US" sz="1600" dirty="0" smtClean="0">
                <a:latin typeface="+mj-lt"/>
              </a:rPr>
              <a:t>Chancellor’s Office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33400" y="1181100"/>
            <a:ext cx="8305800" cy="4610100"/>
          </a:xfrm>
        </p:spPr>
        <p:txBody>
          <a:bodyPr>
            <a:noAutofit/>
          </a:bodyPr>
          <a:lstStyle/>
          <a:p>
            <a:pPr marL="788670" lvl="1" indent="-514350">
              <a:spcBef>
                <a:spcPts val="0"/>
              </a:spcBef>
              <a:buFont typeface="+mj-lt"/>
              <a:buAutoNum type="arabicPeriod"/>
            </a:pPr>
            <a:r>
              <a:rPr lang="en-US" sz="1800" dirty="0" smtClean="0"/>
              <a:t>Click </a:t>
            </a:r>
            <a:r>
              <a:rPr lang="en-US" sz="1800" dirty="0"/>
              <a:t>Options Dropdown</a:t>
            </a:r>
          </a:p>
          <a:p>
            <a:pPr marL="788670" lvl="1" indent="-514350">
              <a:spcBef>
                <a:spcPts val="0"/>
              </a:spcBef>
              <a:buFont typeface="+mj-lt"/>
              <a:buAutoNum type="arabicPeriod"/>
            </a:pPr>
            <a:r>
              <a:rPr lang="en-US" sz="1800" dirty="0"/>
              <a:t>Save Current Customization</a:t>
            </a:r>
          </a:p>
          <a:p>
            <a:pPr>
              <a:spcBef>
                <a:spcPts val="0"/>
              </a:spcBef>
            </a:pPr>
            <a:endParaRPr lang="en-US" sz="1800" dirty="0"/>
          </a:p>
        </p:txBody>
      </p:sp>
      <p:pic>
        <p:nvPicPr>
          <p:cNvPr id="2" name="Picture 1"/>
          <p:cNvPicPr>
            <a:picLocks noChangeAspect="1"/>
          </p:cNvPicPr>
          <p:nvPr/>
        </p:nvPicPr>
        <p:blipFill>
          <a:blip r:embed="rId3"/>
          <a:stretch>
            <a:fillRect/>
          </a:stretch>
        </p:blipFill>
        <p:spPr>
          <a:xfrm>
            <a:off x="762000" y="1905000"/>
            <a:ext cx="7848600" cy="3276600"/>
          </a:xfrm>
          <a:prstGeom prst="rect">
            <a:avLst/>
          </a:prstGeom>
        </p:spPr>
      </p:pic>
      <p:sp>
        <p:nvSpPr>
          <p:cNvPr id="3" name="Rectangle 2"/>
          <p:cNvSpPr/>
          <p:nvPr/>
        </p:nvSpPr>
        <p:spPr>
          <a:xfrm>
            <a:off x="8153400" y="22098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10400" y="4114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33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33400" y="1181100"/>
            <a:ext cx="3352800" cy="4610100"/>
          </a:xfrm>
        </p:spPr>
        <p:txBody>
          <a:bodyPr>
            <a:noAutofit/>
          </a:bodyPr>
          <a:lstStyle/>
          <a:p>
            <a:pPr marL="788670" lvl="1" indent="-514350">
              <a:spcBef>
                <a:spcPts val="0"/>
              </a:spcBef>
              <a:buFont typeface="+mj-lt"/>
              <a:buAutoNum type="arabicPeriod" startAt="3"/>
            </a:pPr>
            <a:endParaRPr lang="en-US" sz="1800" dirty="0" smtClean="0"/>
          </a:p>
          <a:p>
            <a:pPr marL="788670" lvl="1" indent="-514350">
              <a:spcBef>
                <a:spcPts val="0"/>
              </a:spcBef>
              <a:buFont typeface="+mj-lt"/>
              <a:buAutoNum type="arabicPeriod" startAt="3"/>
            </a:pPr>
            <a:r>
              <a:rPr lang="en-US" sz="1800" dirty="0" smtClean="0"/>
              <a:t>Save as “FRSNO</a:t>
            </a:r>
            <a:r>
              <a:rPr lang="en-US" sz="1800" dirty="0"/>
              <a:t>”</a:t>
            </a:r>
          </a:p>
          <a:p>
            <a:pPr marL="788670" lvl="1" indent="-514350">
              <a:spcBef>
                <a:spcPts val="0"/>
              </a:spcBef>
              <a:buFont typeface="+mj-lt"/>
              <a:buAutoNum type="arabicPeriod" startAt="4"/>
            </a:pPr>
            <a:r>
              <a:rPr lang="en-US" sz="1800" dirty="0" smtClean="0"/>
              <a:t>Click the option “Me</a:t>
            </a:r>
            <a:r>
              <a:rPr lang="en-US" sz="1800" dirty="0"/>
              <a:t>”</a:t>
            </a:r>
          </a:p>
          <a:p>
            <a:pPr marL="788670" lvl="1" indent="-514350">
              <a:spcBef>
                <a:spcPts val="0"/>
              </a:spcBef>
              <a:buFont typeface="+mj-lt"/>
              <a:buAutoNum type="arabicPeriod" startAt="5"/>
            </a:pPr>
            <a:r>
              <a:rPr lang="en-US" sz="1800" dirty="0"/>
              <a:t>Check the </a:t>
            </a:r>
            <a:r>
              <a:rPr lang="en-US" sz="1800" dirty="0" smtClean="0"/>
              <a:t>box “Make </a:t>
            </a:r>
            <a:r>
              <a:rPr lang="en-US" sz="1800" dirty="0"/>
              <a:t>this my </a:t>
            </a:r>
            <a:r>
              <a:rPr lang="en-US" sz="1800" dirty="0" smtClean="0"/>
              <a:t>default </a:t>
            </a:r>
            <a:r>
              <a:rPr lang="en-US" sz="1800" dirty="0"/>
              <a:t>for this </a:t>
            </a:r>
            <a:r>
              <a:rPr lang="en-US" sz="1800" dirty="0" smtClean="0"/>
              <a:t>page”</a:t>
            </a:r>
          </a:p>
          <a:p>
            <a:pPr marL="788670" lvl="1" indent="-514350">
              <a:spcBef>
                <a:spcPts val="0"/>
              </a:spcBef>
              <a:buFont typeface="+mj-lt"/>
              <a:buAutoNum type="arabicPeriod" startAt="6"/>
            </a:pPr>
            <a:r>
              <a:rPr lang="en-US" sz="1800" dirty="0" smtClean="0"/>
              <a:t>Click </a:t>
            </a:r>
            <a:r>
              <a:rPr lang="en-US" sz="1800" dirty="0"/>
              <a:t>“OK”</a:t>
            </a:r>
          </a:p>
          <a:p>
            <a:pPr>
              <a:spcBef>
                <a:spcPts val="0"/>
              </a:spcBef>
            </a:pPr>
            <a:endParaRPr lang="en-US" sz="1800" dirty="0"/>
          </a:p>
        </p:txBody>
      </p:sp>
      <p:pic>
        <p:nvPicPr>
          <p:cNvPr id="7" name="Picture 6"/>
          <p:cNvPicPr>
            <a:picLocks noChangeAspect="1"/>
          </p:cNvPicPr>
          <p:nvPr/>
        </p:nvPicPr>
        <p:blipFill>
          <a:blip r:embed="rId3"/>
          <a:stretch>
            <a:fillRect/>
          </a:stretch>
        </p:blipFill>
        <p:spPr>
          <a:xfrm>
            <a:off x="3733800" y="990600"/>
            <a:ext cx="5105400" cy="5158067"/>
          </a:xfrm>
          <a:prstGeom prst="rect">
            <a:avLst/>
          </a:prstGeom>
        </p:spPr>
      </p:pic>
    </p:spTree>
    <p:extLst>
      <p:ext uri="{BB962C8B-B14F-4D97-AF65-F5344CB8AC3E}">
        <p14:creationId xmlns:p14="http://schemas.microsoft.com/office/powerpoint/2010/main" val="366545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610600" cy="4191000"/>
          </a:xfrm>
        </p:spPr>
        <p:txBody>
          <a:bodyPr>
            <a:normAutofit/>
          </a:bodyPr>
          <a:lstStyle/>
          <a:p>
            <a:pPr marL="0" indent="0">
              <a:buNone/>
            </a:pPr>
            <a:r>
              <a:rPr lang="en-US" sz="1800" dirty="0" smtClean="0"/>
              <a:t>After </a:t>
            </a:r>
            <a:r>
              <a:rPr lang="en-US" sz="1800" dirty="0"/>
              <a:t>you establish your dashboard defaults, you are ready to generate a report. </a:t>
            </a:r>
            <a:endParaRPr lang="en-US" sz="1800" dirty="0" smtClean="0"/>
          </a:p>
          <a:p>
            <a:pPr marL="0" indent="0">
              <a:buNone/>
            </a:pPr>
            <a:r>
              <a:rPr lang="en-US" sz="1800" dirty="0" smtClean="0"/>
              <a:t>There </a:t>
            </a:r>
            <a:r>
              <a:rPr lang="en-US" sz="1800" dirty="0"/>
              <a:t>are five main activities involved with report  production:</a:t>
            </a:r>
          </a:p>
          <a:p>
            <a:pPr lvl="1"/>
            <a:r>
              <a:rPr lang="en-US" sz="1800" dirty="0"/>
              <a:t>Select the report</a:t>
            </a:r>
          </a:p>
          <a:p>
            <a:pPr lvl="1"/>
            <a:r>
              <a:rPr lang="en-US" sz="1800" dirty="0"/>
              <a:t>Set the report filters</a:t>
            </a:r>
          </a:p>
          <a:p>
            <a:pPr lvl="1"/>
            <a:r>
              <a:rPr lang="en-US" sz="1800" dirty="0"/>
              <a:t>Set the report format</a:t>
            </a:r>
          </a:p>
          <a:p>
            <a:pPr lvl="1"/>
            <a:r>
              <a:rPr lang="en-US" sz="1800" dirty="0"/>
              <a:t>Drill through report data</a:t>
            </a:r>
          </a:p>
          <a:p>
            <a:pPr lvl="1"/>
            <a:r>
              <a:rPr lang="en-US" sz="1800" dirty="0"/>
              <a:t>Capture report results (print </a:t>
            </a:r>
            <a:r>
              <a:rPr lang="en-US" sz="1800" dirty="0" smtClean="0"/>
              <a:t>/download</a:t>
            </a:r>
            <a:r>
              <a:rPr lang="en-US" sz="1800" dirty="0"/>
              <a:t>) </a:t>
            </a:r>
          </a:p>
        </p:txBody>
      </p:sp>
      <p:sp>
        <p:nvSpPr>
          <p:cNvPr id="3" name="Slide Number Placeholder 2"/>
          <p:cNvSpPr>
            <a:spLocks noGrp="1"/>
          </p:cNvSpPr>
          <p:nvPr>
            <p:ph type="sldNum" sz="quarter" idx="12"/>
          </p:nvPr>
        </p:nvSpPr>
        <p:spPr/>
        <p:txBody>
          <a:bodyPr/>
          <a:lstStyle/>
          <a:p>
            <a:fld id="{FEFDCF5A-DB80-4CFB-B64A-19F594F0E642}" type="slidenum">
              <a:rPr lang="en-US" smtClean="0"/>
              <a:t>12</a:t>
            </a:fld>
            <a:endParaRPr lang="en-US" dirty="0"/>
          </a:p>
        </p:txBody>
      </p:sp>
      <p:sp>
        <p:nvSpPr>
          <p:cNvPr id="5"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Five Steps to Report Results</a:t>
            </a:r>
            <a:endParaRPr lang="en-US" sz="3600" dirty="0"/>
          </a:p>
        </p:txBody>
      </p:sp>
    </p:spTree>
    <p:extLst>
      <p:ext uri="{BB962C8B-B14F-4D97-AF65-F5344CB8AC3E}">
        <p14:creationId xmlns:p14="http://schemas.microsoft.com/office/powerpoint/2010/main" val="813201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Getting Started – Manage My Budget as of Period</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r>
              <a:rPr lang="en-US" sz="1800" dirty="0"/>
              <a:t>The Basics: one </a:t>
            </a:r>
            <a:r>
              <a:rPr lang="en-US" sz="1800" dirty="0" err="1"/>
              <a:t>Dept</a:t>
            </a:r>
            <a:r>
              <a:rPr lang="en-US" sz="1800" dirty="0"/>
              <a:t>, one Fund report</a:t>
            </a:r>
          </a:p>
          <a:p>
            <a:pPr marL="514350" indent="-514350">
              <a:buFont typeface="+mj-lt"/>
              <a:buAutoNum type="arabicPeriod"/>
            </a:pPr>
            <a:r>
              <a:rPr lang="en-US" sz="1800" dirty="0"/>
              <a:t>Set Filters:</a:t>
            </a:r>
          </a:p>
          <a:p>
            <a:pPr lvl="1">
              <a:buFont typeface="Wingdings" panose="05000000000000000000" pitchFamily="2" charset="2"/>
              <a:buChar char="Ø"/>
            </a:pPr>
            <a:r>
              <a:rPr lang="en-US" sz="1800" dirty="0"/>
              <a:t>Business Unit- FRSNO</a:t>
            </a:r>
          </a:p>
          <a:p>
            <a:pPr lvl="1">
              <a:buFont typeface="Wingdings" panose="05000000000000000000" pitchFamily="2" charset="2"/>
              <a:buChar char="Ø"/>
            </a:pPr>
            <a:r>
              <a:rPr lang="en-US" sz="1800" dirty="0"/>
              <a:t>Fiscal Year – accept default or make your selection</a:t>
            </a:r>
          </a:p>
          <a:p>
            <a:pPr lvl="1">
              <a:buFont typeface="Wingdings" panose="05000000000000000000" pitchFamily="2" charset="2"/>
              <a:buChar char="Ø"/>
            </a:pPr>
            <a:r>
              <a:rPr lang="en-US" sz="1800" dirty="0"/>
              <a:t>Period – accept default or make your selection</a:t>
            </a:r>
          </a:p>
          <a:p>
            <a:pPr lvl="1">
              <a:buFont typeface="Wingdings" panose="05000000000000000000" pitchFamily="2" charset="2"/>
              <a:buChar char="Ø"/>
            </a:pPr>
            <a:r>
              <a:rPr lang="en-US" sz="1800" dirty="0"/>
              <a:t>Account Type – normally defaults to 50 &amp; 60</a:t>
            </a:r>
          </a:p>
          <a:p>
            <a:pPr lvl="1">
              <a:buFont typeface="Wingdings" panose="05000000000000000000" pitchFamily="2" charset="2"/>
              <a:buChar char="Ø"/>
            </a:pPr>
            <a:r>
              <a:rPr lang="en-US" sz="1800" dirty="0"/>
              <a:t>Budget Ledger – normally defaults to Standard Budget</a:t>
            </a:r>
          </a:p>
          <a:p>
            <a:pPr lvl="1">
              <a:buFont typeface="Wingdings" panose="05000000000000000000" pitchFamily="2" charset="2"/>
              <a:buChar char="Ø"/>
            </a:pPr>
            <a:r>
              <a:rPr lang="en-US" sz="1800" dirty="0"/>
              <a:t>Fund</a:t>
            </a:r>
          </a:p>
          <a:p>
            <a:pPr lvl="1">
              <a:buFont typeface="Wingdings" panose="05000000000000000000" pitchFamily="2" charset="2"/>
              <a:buChar char="Ø"/>
            </a:pPr>
            <a:r>
              <a:rPr lang="en-US" sz="1800" dirty="0"/>
              <a:t>Department</a:t>
            </a:r>
          </a:p>
          <a:p>
            <a:pPr marL="0" indent="0">
              <a:buNone/>
            </a:pPr>
            <a:endParaRPr lang="en-US" sz="1800" dirty="0"/>
          </a:p>
          <a:p>
            <a:pPr marL="0" indent="0">
              <a:buNone/>
            </a:pPr>
            <a:endParaRPr lang="en-US" sz="1800" dirty="0"/>
          </a:p>
          <a:p>
            <a:pPr>
              <a:spcBef>
                <a:spcPts val="0"/>
              </a:spcBef>
            </a:pPr>
            <a:endParaRPr lang="en-US" sz="1800" dirty="0"/>
          </a:p>
        </p:txBody>
      </p:sp>
    </p:spTree>
    <p:extLst>
      <p:ext uri="{BB962C8B-B14F-4D97-AF65-F5344CB8AC3E}">
        <p14:creationId xmlns:p14="http://schemas.microsoft.com/office/powerpoint/2010/main" val="244868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txBox="1">
            <a:spLocks/>
          </p:cNvSpPr>
          <p:nvPr/>
        </p:nvSpPr>
        <p:spPr>
          <a:xfrm>
            <a:off x="533400" y="1143000"/>
            <a:ext cx="8077200" cy="46101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smtClean="0"/>
              <a:t>Set Business Unit, Fiscal Year, Period, Account Type, and Budget Ledger</a:t>
            </a:r>
          </a:p>
          <a:p>
            <a:pPr>
              <a:spcBef>
                <a:spcPts val="0"/>
              </a:spcBef>
            </a:pPr>
            <a:r>
              <a:rPr lang="en-US" sz="1800" dirty="0" smtClean="0"/>
              <a:t>Set Fund and Department</a:t>
            </a:r>
          </a:p>
          <a:p>
            <a:pPr>
              <a:spcBef>
                <a:spcPts val="0"/>
              </a:spcBef>
            </a:pPr>
            <a:r>
              <a:rPr lang="en-US" sz="1800" dirty="0" smtClean="0"/>
              <a:t>NOT filters: Fund, </a:t>
            </a:r>
            <a:r>
              <a:rPr lang="en-US" sz="1800" dirty="0" err="1" smtClean="0"/>
              <a:t>Dept</a:t>
            </a:r>
            <a:r>
              <a:rPr lang="en-US" sz="1800" dirty="0" smtClean="0"/>
              <a:t>, </a:t>
            </a:r>
            <a:r>
              <a:rPr lang="en-US" sz="1800" dirty="0" err="1" smtClean="0"/>
              <a:t>Prog</a:t>
            </a:r>
            <a:r>
              <a:rPr lang="en-US" sz="1800" dirty="0" smtClean="0"/>
              <a:t>, Class &amp; Not Acct Cat – use these filters if you do </a:t>
            </a:r>
            <a:r>
              <a:rPr lang="en-US" sz="1800" u="sng" dirty="0" smtClean="0"/>
              <a:t>not</a:t>
            </a:r>
            <a:r>
              <a:rPr lang="en-US" sz="1800" dirty="0" smtClean="0"/>
              <a:t> want certain items included on the report…603811-603819 benefits</a:t>
            </a:r>
          </a:p>
          <a:p>
            <a:pPr>
              <a:spcBef>
                <a:spcPts val="0"/>
              </a:spcBef>
            </a:pPr>
            <a:r>
              <a:rPr lang="en-US" sz="1800" dirty="0" smtClean="0"/>
              <a:t>Click Apply Filters</a:t>
            </a:r>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a:spcBef>
                <a:spcPts val="0"/>
              </a:spcBef>
            </a:pPr>
            <a:endParaRPr lang="en-US" sz="1800" dirty="0"/>
          </a:p>
        </p:txBody>
      </p:sp>
      <p:sp>
        <p:nvSpPr>
          <p:cNvPr id="2" name="Title 1"/>
          <p:cNvSpPr>
            <a:spLocks noGrp="1"/>
          </p:cNvSpPr>
          <p:nvPr>
            <p:ph type="title"/>
          </p:nvPr>
        </p:nvSpPr>
        <p:spPr>
          <a:xfrm>
            <a:off x="4114800" y="152400"/>
            <a:ext cx="4876800" cy="914400"/>
          </a:xfrm>
        </p:spPr>
        <p:txBody>
          <a:bodyPr>
            <a:noAutofit/>
          </a:bodyPr>
          <a:lstStyle/>
          <a:p>
            <a:pPr algn="ctr"/>
            <a:r>
              <a:rPr lang="en-US" sz="2800" dirty="0" smtClean="0"/>
              <a:t>Manage My Budget as of Period</a:t>
            </a:r>
            <a:endParaRPr lang="en-US" sz="2800" dirty="0"/>
          </a:p>
        </p:txBody>
      </p:sp>
      <p:sp>
        <p:nvSpPr>
          <p:cNvPr id="5" name="Content Placeholder 4"/>
          <p:cNvSpPr>
            <a:spLocks noGrp="1"/>
          </p:cNvSpPr>
          <p:nvPr>
            <p:ph sz="quarter" idx="1"/>
          </p:nvPr>
        </p:nvSpPr>
        <p:spPr>
          <a:xfrm>
            <a:off x="533399" y="1181100"/>
            <a:ext cx="8077200" cy="4876800"/>
          </a:xfrm>
        </p:spPr>
        <p:txBody>
          <a:bodyPr>
            <a:noAutofit/>
          </a:bodyPr>
          <a:lstStyle/>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3"/>
          <a:stretch>
            <a:fillRect/>
          </a:stretch>
        </p:blipFill>
        <p:spPr>
          <a:xfrm>
            <a:off x="114300" y="2590800"/>
            <a:ext cx="8915400" cy="3774474"/>
          </a:xfrm>
          <a:prstGeom prst="rect">
            <a:avLst/>
          </a:prstGeom>
        </p:spPr>
      </p:pic>
      <p:sp>
        <p:nvSpPr>
          <p:cNvPr id="32" name="Rectangle 31"/>
          <p:cNvSpPr/>
          <p:nvPr/>
        </p:nvSpPr>
        <p:spPr>
          <a:xfrm>
            <a:off x="533398" y="4192283"/>
            <a:ext cx="7467602" cy="306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398" y="4517428"/>
            <a:ext cx="2057402" cy="36194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33398" y="4907952"/>
            <a:ext cx="7848602" cy="50482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57600" y="5772150"/>
            <a:ext cx="762000" cy="306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07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2800" dirty="0" smtClean="0"/>
              <a:t>Manage My Budget as of Period</a:t>
            </a:r>
            <a:endParaRPr lang="en-US" sz="2800" dirty="0"/>
          </a:p>
        </p:txBody>
      </p:sp>
      <p:sp>
        <p:nvSpPr>
          <p:cNvPr id="5" name="Content Placeholder 4"/>
          <p:cNvSpPr>
            <a:spLocks noGrp="1"/>
          </p:cNvSpPr>
          <p:nvPr>
            <p:ph sz="quarter" idx="1"/>
          </p:nvPr>
        </p:nvSpPr>
        <p:spPr>
          <a:xfrm>
            <a:off x="495301" y="1295400"/>
            <a:ext cx="8077200" cy="4610100"/>
          </a:xfrm>
        </p:spPr>
        <p:txBody>
          <a:bodyPr>
            <a:noAutofit/>
          </a:bodyPr>
          <a:lstStyle/>
          <a:p>
            <a:pPr marL="514350" indent="-514350">
              <a:spcBef>
                <a:spcPts val="0"/>
              </a:spcBef>
              <a:buFont typeface="+mj-lt"/>
              <a:buAutoNum type="arabicPeriod" startAt="2"/>
            </a:pPr>
            <a:r>
              <a:rPr lang="en-US" sz="1800" dirty="0" smtClean="0"/>
              <a:t>Save </a:t>
            </a:r>
            <a:r>
              <a:rPr lang="en-US" sz="1800" dirty="0"/>
              <a:t>your file by clicking the drop down menu, select “Save Current Customizations”, name your file, and select “Me”</a:t>
            </a:r>
          </a:p>
          <a:p>
            <a:pPr marL="514350" indent="-514350">
              <a:spcBef>
                <a:spcPts val="0"/>
              </a:spcBef>
              <a:buFont typeface="+mj-lt"/>
              <a:buAutoNum type="arabicPeriod" startAt="2"/>
            </a:pPr>
            <a:r>
              <a:rPr lang="en-US" sz="1800" dirty="0"/>
              <a:t>Click “OK”</a:t>
            </a:r>
          </a:p>
          <a:p>
            <a:pPr marL="0" indent="0">
              <a:buNone/>
            </a:pPr>
            <a:endParaRPr lang="en-US" sz="1800" dirty="0"/>
          </a:p>
          <a:p>
            <a:pPr marL="0" indent="0">
              <a:buNone/>
            </a:pPr>
            <a:endParaRPr lang="en-US" sz="1800" dirty="0"/>
          </a:p>
          <a:p>
            <a:pPr>
              <a:spcBef>
                <a:spcPts val="0"/>
              </a:spcBef>
            </a:pPr>
            <a:endParaRPr lang="en-US" sz="1800" dirty="0"/>
          </a:p>
        </p:txBody>
      </p:sp>
      <p:pic>
        <p:nvPicPr>
          <p:cNvPr id="4" name="Picture 3"/>
          <p:cNvPicPr>
            <a:picLocks noChangeAspect="1"/>
          </p:cNvPicPr>
          <p:nvPr/>
        </p:nvPicPr>
        <p:blipFill>
          <a:blip r:embed="rId3"/>
          <a:stretch>
            <a:fillRect/>
          </a:stretch>
        </p:blipFill>
        <p:spPr>
          <a:xfrm>
            <a:off x="1795749" y="2362200"/>
            <a:ext cx="5552502" cy="3657600"/>
          </a:xfrm>
          <a:prstGeom prst="rect">
            <a:avLst/>
          </a:prstGeom>
        </p:spPr>
      </p:pic>
      <p:pic>
        <p:nvPicPr>
          <p:cNvPr id="3" name="Picture 2"/>
          <p:cNvPicPr>
            <a:picLocks noChangeAspect="1"/>
          </p:cNvPicPr>
          <p:nvPr/>
        </p:nvPicPr>
        <p:blipFill>
          <a:blip r:embed="rId4"/>
          <a:stretch>
            <a:fillRect/>
          </a:stretch>
        </p:blipFill>
        <p:spPr>
          <a:xfrm>
            <a:off x="6553200" y="3505200"/>
            <a:ext cx="609601" cy="304800"/>
          </a:xfrm>
          <a:prstGeom prst="rect">
            <a:avLst/>
          </a:prstGeom>
        </p:spPr>
      </p:pic>
      <p:sp>
        <p:nvSpPr>
          <p:cNvPr id="7" name="Rectangle 6"/>
          <p:cNvSpPr/>
          <p:nvPr/>
        </p:nvSpPr>
        <p:spPr>
          <a:xfrm>
            <a:off x="6553200" y="3505200"/>
            <a:ext cx="60960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6800" y="4876800"/>
            <a:ext cx="304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99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2800" dirty="0" smtClean="0"/>
              <a:t>Manage My Budget as of Period</a:t>
            </a:r>
            <a:endParaRPr lang="en-US" sz="2800" dirty="0"/>
          </a:p>
        </p:txBody>
      </p:sp>
      <p:sp>
        <p:nvSpPr>
          <p:cNvPr id="5" name="Content Placeholder 4"/>
          <p:cNvSpPr>
            <a:spLocks noGrp="1"/>
          </p:cNvSpPr>
          <p:nvPr>
            <p:ph sz="quarter" idx="1"/>
          </p:nvPr>
        </p:nvSpPr>
        <p:spPr>
          <a:xfrm>
            <a:off x="533400" y="1143000"/>
            <a:ext cx="8077200" cy="4610100"/>
          </a:xfrm>
        </p:spPr>
        <p:txBody>
          <a:bodyPr>
            <a:noAutofit/>
          </a:bodyPr>
          <a:lstStyle/>
          <a:p>
            <a:pPr marL="0" indent="0">
              <a:spcBef>
                <a:spcPts val="0"/>
              </a:spcBef>
              <a:buNone/>
            </a:pPr>
            <a:r>
              <a:rPr lang="en-US" sz="2400" dirty="0" smtClean="0"/>
              <a:t>Report Results</a:t>
            </a:r>
            <a:endParaRPr lang="en-US" sz="2400" dirty="0"/>
          </a:p>
        </p:txBody>
      </p:sp>
      <p:pic>
        <p:nvPicPr>
          <p:cNvPr id="7" name="Picture 6"/>
          <p:cNvPicPr>
            <a:picLocks noChangeAspect="1"/>
          </p:cNvPicPr>
          <p:nvPr/>
        </p:nvPicPr>
        <p:blipFill>
          <a:blip r:embed="rId3"/>
          <a:stretch>
            <a:fillRect/>
          </a:stretch>
        </p:blipFill>
        <p:spPr>
          <a:xfrm>
            <a:off x="260544" y="1676400"/>
            <a:ext cx="8622913" cy="4495800"/>
          </a:xfrm>
          <a:prstGeom prst="rect">
            <a:avLst/>
          </a:prstGeom>
        </p:spPr>
      </p:pic>
    </p:spTree>
    <p:extLst>
      <p:ext uri="{BB962C8B-B14F-4D97-AF65-F5344CB8AC3E}">
        <p14:creationId xmlns:p14="http://schemas.microsoft.com/office/powerpoint/2010/main" val="33308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a:bodyPr>
          <a:lstStyle/>
          <a:p>
            <a:r>
              <a:rPr lang="en-US" sz="2400" dirty="0" smtClean="0"/>
              <a:t>Enhanced Report Results Features:</a:t>
            </a:r>
            <a:endParaRPr lang="en-US" sz="2400" dirty="0"/>
          </a:p>
        </p:txBody>
      </p:sp>
      <p:sp>
        <p:nvSpPr>
          <p:cNvPr id="4" name="Content Placeholder 3"/>
          <p:cNvSpPr>
            <a:spLocks noGrp="1"/>
          </p:cNvSpPr>
          <p:nvPr>
            <p:ph idx="1"/>
          </p:nvPr>
        </p:nvSpPr>
        <p:spPr>
          <a:xfrm>
            <a:off x="457200" y="1447800"/>
            <a:ext cx="8229600" cy="3429000"/>
          </a:xfrm>
        </p:spPr>
        <p:txBody>
          <a:bodyPr>
            <a:normAutofit/>
          </a:bodyPr>
          <a:lstStyle/>
          <a:p>
            <a:pPr>
              <a:spcBef>
                <a:spcPts val="0"/>
              </a:spcBef>
              <a:buFont typeface="Wingdings" panose="05000000000000000000" pitchFamily="2" charset="2"/>
              <a:buChar char="Ø"/>
            </a:pPr>
            <a:r>
              <a:rPr lang="en-US" sz="1800" dirty="0"/>
              <a:t>Reports will default to three visible columns</a:t>
            </a:r>
          </a:p>
          <a:p>
            <a:pPr>
              <a:spcBef>
                <a:spcPts val="0"/>
              </a:spcBef>
              <a:buFont typeface="Wingdings" panose="05000000000000000000" pitchFamily="2" charset="2"/>
              <a:buChar char="Ø"/>
            </a:pPr>
            <a:r>
              <a:rPr lang="en-US" sz="1800" dirty="0"/>
              <a:t>Hide/unhide columns for up to as many as six columns</a:t>
            </a:r>
          </a:p>
          <a:p>
            <a:pPr>
              <a:spcBef>
                <a:spcPts val="0"/>
              </a:spcBef>
              <a:buFont typeface="Wingdings" panose="05000000000000000000" pitchFamily="2" charset="2"/>
              <a:buChar char="Ø"/>
            </a:pPr>
            <a:r>
              <a:rPr lang="en-US" sz="1800" dirty="0"/>
              <a:t>Add/remove subtotals to any and all columns, as needed.</a:t>
            </a:r>
          </a:p>
          <a:p>
            <a:pPr>
              <a:spcBef>
                <a:spcPts val="0"/>
              </a:spcBef>
              <a:buFont typeface="Wingdings" panose="05000000000000000000" pitchFamily="2" charset="2"/>
              <a:buChar char="Ø"/>
            </a:pPr>
            <a:r>
              <a:rPr lang="en-US" sz="1800" dirty="0"/>
              <a:t>Just as in the </a:t>
            </a:r>
            <a:r>
              <a:rPr lang="en-US" sz="1800" dirty="0" smtClean="0"/>
              <a:t>old version, </a:t>
            </a:r>
            <a:r>
              <a:rPr lang="en-US" sz="1800" dirty="0"/>
              <a:t>results can be stored as a Saved Customization.</a:t>
            </a:r>
          </a:p>
          <a:p>
            <a:pPr marL="0" indent="0">
              <a:spcBef>
                <a:spcPts val="0"/>
              </a:spcBef>
              <a:buNone/>
            </a:pPr>
            <a:endParaRPr lang="en-US" sz="2800" dirty="0"/>
          </a:p>
          <a:p>
            <a:pPr>
              <a:spcBef>
                <a:spcPts val="0"/>
              </a:spcBef>
            </a:pPr>
            <a:endParaRPr lang="en-US" sz="2800" dirty="0"/>
          </a:p>
        </p:txBody>
      </p:sp>
      <p:pic>
        <p:nvPicPr>
          <p:cNvPr id="8" name="Picture 7"/>
          <p:cNvPicPr>
            <a:picLocks noChangeAspect="1"/>
          </p:cNvPicPr>
          <p:nvPr/>
        </p:nvPicPr>
        <p:blipFill>
          <a:blip r:embed="rId3"/>
          <a:stretch>
            <a:fillRect/>
          </a:stretch>
        </p:blipFill>
        <p:spPr>
          <a:xfrm>
            <a:off x="626085" y="2619375"/>
            <a:ext cx="7891830" cy="3629025"/>
          </a:xfrm>
          <a:prstGeom prst="rect">
            <a:avLst/>
          </a:prstGeom>
        </p:spPr>
      </p:pic>
      <p:sp>
        <p:nvSpPr>
          <p:cNvPr id="9" name="Rectangle 8"/>
          <p:cNvSpPr/>
          <p:nvPr/>
        </p:nvSpPr>
        <p:spPr>
          <a:xfrm>
            <a:off x="914400" y="5105400"/>
            <a:ext cx="396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35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a:bodyPr>
          <a:lstStyle/>
          <a:p>
            <a:r>
              <a:rPr lang="en-US" sz="2400" dirty="0" smtClean="0"/>
              <a:t>New Feature: Hide and Display Columns</a:t>
            </a:r>
            <a:endParaRPr lang="en-US" sz="2400" dirty="0"/>
          </a:p>
        </p:txBody>
      </p:sp>
      <p:sp>
        <p:nvSpPr>
          <p:cNvPr id="4" name="Content Placeholder 3"/>
          <p:cNvSpPr>
            <a:spLocks noGrp="1"/>
          </p:cNvSpPr>
          <p:nvPr>
            <p:ph idx="1"/>
          </p:nvPr>
        </p:nvSpPr>
        <p:spPr>
          <a:xfrm>
            <a:off x="457200" y="1447800"/>
            <a:ext cx="8229600" cy="3429000"/>
          </a:xfrm>
        </p:spPr>
        <p:txBody>
          <a:bodyPr>
            <a:normAutofit/>
          </a:bodyPr>
          <a:lstStyle/>
          <a:p>
            <a:pPr marL="285750" indent="-285750">
              <a:buFont typeface="Wingdings" panose="05000000000000000000" pitchFamily="2" charset="2"/>
              <a:buChar char="Ø"/>
            </a:pPr>
            <a:r>
              <a:rPr lang="en-US" sz="1800" dirty="0"/>
              <a:t>To Hide – simply click the drop down menu on that column, click “Hide”  and click “OK” for your selections to apply. </a:t>
            </a:r>
          </a:p>
          <a:p>
            <a:pPr marL="285750" indent="-285750">
              <a:buFont typeface="Wingdings" panose="05000000000000000000" pitchFamily="2" charset="2"/>
              <a:buChar char="Ø"/>
            </a:pPr>
            <a:r>
              <a:rPr lang="en-US" sz="1800" dirty="0"/>
              <a:t>To Display/add column – simply click the drop down menu on the column you want to display and make your selections and click “OK” in order to apply the column values and generate the report.</a:t>
            </a:r>
          </a:p>
          <a:p>
            <a:pPr marL="0" indent="0">
              <a:spcBef>
                <a:spcPts val="0"/>
              </a:spcBef>
              <a:buNone/>
            </a:pPr>
            <a:endParaRPr lang="en-US" sz="1800" dirty="0"/>
          </a:p>
          <a:p>
            <a:pPr>
              <a:spcBef>
                <a:spcPts val="0"/>
              </a:spcBef>
            </a:pPr>
            <a:endParaRPr lang="en-US" sz="1800" dirty="0"/>
          </a:p>
        </p:txBody>
      </p:sp>
      <p:pic>
        <p:nvPicPr>
          <p:cNvPr id="6" name="Picture 5"/>
          <p:cNvPicPr>
            <a:picLocks noChangeAspect="1"/>
          </p:cNvPicPr>
          <p:nvPr/>
        </p:nvPicPr>
        <p:blipFill>
          <a:blip r:embed="rId3"/>
          <a:stretch>
            <a:fillRect/>
          </a:stretch>
        </p:blipFill>
        <p:spPr>
          <a:xfrm>
            <a:off x="1009650" y="2971800"/>
            <a:ext cx="7124700" cy="3419856"/>
          </a:xfrm>
          <a:prstGeom prst="rect">
            <a:avLst/>
          </a:prstGeom>
        </p:spPr>
      </p:pic>
      <p:cxnSp>
        <p:nvCxnSpPr>
          <p:cNvPr id="9" name="Straight Arrow Connector 8"/>
          <p:cNvCxnSpPr/>
          <p:nvPr/>
        </p:nvCxnSpPr>
        <p:spPr>
          <a:xfrm flipH="1">
            <a:off x="4648200" y="4238357"/>
            <a:ext cx="457200" cy="68606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94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normAutofit/>
          </a:bodyPr>
          <a:lstStyle/>
          <a:p>
            <a:r>
              <a:rPr lang="en-US" sz="2400" dirty="0" smtClean="0"/>
              <a:t>New Feature: Add/Remove Subtotals</a:t>
            </a:r>
            <a:endParaRPr lang="en-US" sz="2400" dirty="0"/>
          </a:p>
        </p:txBody>
      </p:sp>
      <p:sp>
        <p:nvSpPr>
          <p:cNvPr id="4" name="Content Placeholder 3"/>
          <p:cNvSpPr>
            <a:spLocks noGrp="1"/>
          </p:cNvSpPr>
          <p:nvPr>
            <p:ph idx="1"/>
          </p:nvPr>
        </p:nvSpPr>
        <p:spPr>
          <a:xfrm>
            <a:off x="457200" y="1447800"/>
            <a:ext cx="8229600" cy="3429000"/>
          </a:xfrm>
        </p:spPr>
        <p:txBody>
          <a:bodyPr>
            <a:noAutofit/>
          </a:bodyPr>
          <a:lstStyle/>
          <a:p>
            <a:pPr>
              <a:spcBef>
                <a:spcPts val="0"/>
              </a:spcBef>
              <a:buFont typeface="Wingdings" panose="05000000000000000000" pitchFamily="2" charset="2"/>
              <a:buChar char="Ø"/>
            </a:pPr>
            <a:r>
              <a:rPr lang="en-US" sz="1800" dirty="0"/>
              <a:t>The first two columns in every report are formatted to display subtotals.</a:t>
            </a:r>
          </a:p>
          <a:p>
            <a:pPr>
              <a:spcBef>
                <a:spcPts val="0"/>
              </a:spcBef>
              <a:buFont typeface="Wingdings" panose="05000000000000000000" pitchFamily="2" charset="2"/>
              <a:buChar char="Ø"/>
            </a:pPr>
            <a:r>
              <a:rPr lang="en-US" sz="1800" dirty="0"/>
              <a:t>To add subtotals:</a:t>
            </a:r>
          </a:p>
          <a:p>
            <a:pPr marL="800100" lvl="1" indent="-342900">
              <a:spcBef>
                <a:spcPts val="0"/>
              </a:spcBef>
              <a:buFont typeface="Arial" panose="020B0604020202020204" pitchFamily="34" charset="0"/>
              <a:buChar char="•"/>
            </a:pPr>
            <a:r>
              <a:rPr lang="en-US" sz="1800" dirty="0"/>
              <a:t>Place cursor at the top of column where you want to add subtotals to</a:t>
            </a:r>
          </a:p>
          <a:p>
            <a:pPr marL="800100" lvl="1" indent="-342900">
              <a:spcBef>
                <a:spcPts val="0"/>
              </a:spcBef>
              <a:buFont typeface="Arial" panose="020B0604020202020204" pitchFamily="34" charset="0"/>
              <a:buChar char="•"/>
            </a:pPr>
            <a:r>
              <a:rPr lang="en-US" sz="1800" dirty="0"/>
              <a:t>Right click on yellow column heading to access the Columns shortcut menu.</a:t>
            </a:r>
          </a:p>
          <a:p>
            <a:pPr marL="800100" lvl="1" indent="-342900">
              <a:spcBef>
                <a:spcPts val="0"/>
              </a:spcBef>
              <a:buFont typeface="Arial" panose="020B0604020202020204" pitchFamily="34" charset="0"/>
              <a:buChar char="•"/>
            </a:pPr>
            <a:r>
              <a:rPr lang="en-US" sz="1800" dirty="0"/>
              <a:t>Choose “Show Subtotal” and “&gt; after values”</a:t>
            </a:r>
          </a:p>
          <a:p>
            <a:pPr>
              <a:spcBef>
                <a:spcPts val="0"/>
              </a:spcBef>
              <a:buFont typeface="Wingdings" panose="05000000000000000000" pitchFamily="2" charset="2"/>
              <a:buChar char="Ø"/>
            </a:pPr>
            <a:r>
              <a:rPr lang="en-US" sz="1800" dirty="0"/>
              <a:t>To remove subtotals:</a:t>
            </a:r>
          </a:p>
          <a:p>
            <a:pPr marL="800100" lvl="1" indent="-342900">
              <a:spcBef>
                <a:spcPts val="0"/>
              </a:spcBef>
              <a:buFont typeface="Arial" panose="020B0604020202020204" pitchFamily="34" charset="0"/>
              <a:buChar char="•"/>
            </a:pPr>
            <a:r>
              <a:rPr lang="en-US" sz="1800" dirty="0"/>
              <a:t>Place cursor at the top of column where you want to remove subtotals from</a:t>
            </a:r>
          </a:p>
        </p:txBody>
      </p:sp>
    </p:spTree>
    <p:extLst>
      <p:ext uri="{BB962C8B-B14F-4D97-AF65-F5344CB8AC3E}">
        <p14:creationId xmlns:p14="http://schemas.microsoft.com/office/powerpoint/2010/main" val="388475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7248"/>
            <a:ext cx="7772400" cy="609600"/>
          </a:xfrm>
        </p:spPr>
        <p:txBody>
          <a:bodyPr>
            <a:normAutofit fontScale="90000"/>
          </a:bodyPr>
          <a:lstStyle/>
          <a:p>
            <a:pPr algn="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rgbClr val="C00000"/>
                </a:solidFill>
              </a:rPr>
              <a:t> </a:t>
            </a:r>
            <a:r>
              <a:rPr lang="en-US" dirty="0" smtClean="0">
                <a:solidFill>
                  <a:schemeClr val="tx2">
                    <a:lumMod val="75000"/>
                  </a:schemeClr>
                </a:solidFill>
              </a:rPr>
              <a:t>    </a:t>
            </a:r>
            <a:endParaRPr lang="en-US" dirty="0">
              <a:solidFill>
                <a:srgbClr val="C00000"/>
              </a:solidFill>
            </a:endParaRPr>
          </a:p>
        </p:txBody>
      </p:sp>
      <p:sp>
        <p:nvSpPr>
          <p:cNvPr id="5" name="Content Placeholder 4"/>
          <p:cNvSpPr>
            <a:spLocks noGrp="1"/>
          </p:cNvSpPr>
          <p:nvPr>
            <p:ph idx="1"/>
          </p:nvPr>
        </p:nvSpPr>
        <p:spPr>
          <a:xfrm>
            <a:off x="457200" y="1403351"/>
            <a:ext cx="8305800" cy="4953000"/>
          </a:xfrm>
        </p:spPr>
        <p:txBody>
          <a:bodyPr>
            <a:normAutofit/>
          </a:bodyPr>
          <a:lstStyle/>
          <a:p>
            <a:pPr>
              <a:buFont typeface="Arial" pitchFamily="34" charset="0"/>
              <a:buChar char="•"/>
            </a:pPr>
            <a:r>
              <a:rPr lang="en-US" sz="2000" dirty="0"/>
              <a:t>All campuses have access to the </a:t>
            </a:r>
            <a:r>
              <a:rPr lang="en-US" sz="2000" dirty="0" smtClean="0"/>
              <a:t>Data Warehouse.</a:t>
            </a:r>
            <a:endParaRPr lang="en-US" sz="2000" dirty="0"/>
          </a:p>
          <a:p>
            <a:pPr marL="320040" lvl="1" indent="0">
              <a:buNone/>
            </a:pPr>
            <a:r>
              <a:rPr lang="en-US" sz="2000" dirty="0" smtClean="0"/>
              <a:t>Features include:</a:t>
            </a:r>
          </a:p>
          <a:p>
            <a:pPr lvl="1">
              <a:buFont typeface="Arial" pitchFamily="34" charset="0"/>
              <a:buChar char="•"/>
            </a:pPr>
            <a:r>
              <a:rPr lang="en-US" sz="2000" dirty="0" smtClean="0"/>
              <a:t>Summarized </a:t>
            </a:r>
            <a:r>
              <a:rPr lang="en-US" sz="2000" dirty="0"/>
              <a:t>reports by </a:t>
            </a:r>
            <a:r>
              <a:rPr lang="en-US" sz="2000" dirty="0" smtClean="0"/>
              <a:t>ChartFields, </a:t>
            </a:r>
            <a:r>
              <a:rPr lang="en-US" sz="2000" i="1" u="sng" dirty="0" smtClean="0"/>
              <a:t>with </a:t>
            </a:r>
            <a:r>
              <a:rPr lang="en-US" sz="2000" i="1" u="sng" dirty="0"/>
              <a:t>drill </a:t>
            </a:r>
            <a:r>
              <a:rPr lang="en-US" sz="2000" i="1" u="sng" dirty="0" smtClean="0"/>
              <a:t>down capability</a:t>
            </a:r>
            <a:r>
              <a:rPr lang="en-US" sz="2000" u="sng" dirty="0" smtClean="0"/>
              <a:t>.</a:t>
            </a:r>
            <a:endParaRPr lang="en-US" sz="2000" u="sng" dirty="0"/>
          </a:p>
          <a:p>
            <a:pPr lvl="1">
              <a:buFont typeface="Arial" pitchFamily="34" charset="0"/>
              <a:buChar char="•"/>
            </a:pPr>
            <a:r>
              <a:rPr lang="en-US" sz="2000" dirty="0"/>
              <a:t>Open </a:t>
            </a:r>
            <a:r>
              <a:rPr lang="en-US" sz="2000" dirty="0" smtClean="0"/>
              <a:t>PO’s, </a:t>
            </a:r>
            <a:r>
              <a:rPr lang="en-US" sz="2000" i="1" u="sng" dirty="0" smtClean="0"/>
              <a:t>with </a:t>
            </a:r>
            <a:r>
              <a:rPr lang="en-US" sz="2000" i="1" u="sng" dirty="0"/>
              <a:t>drill </a:t>
            </a:r>
            <a:r>
              <a:rPr lang="en-US" sz="2000" i="1" u="sng" dirty="0" smtClean="0"/>
              <a:t>down capability</a:t>
            </a:r>
            <a:r>
              <a:rPr lang="en-US" sz="2000" dirty="0" smtClean="0"/>
              <a:t>.</a:t>
            </a:r>
            <a:endParaRPr lang="en-US" sz="2000" dirty="0"/>
          </a:p>
          <a:p>
            <a:pPr lvl="1">
              <a:buFont typeface="Arial" pitchFamily="34" charset="0"/>
              <a:buChar char="•"/>
            </a:pPr>
            <a:r>
              <a:rPr lang="en-US" sz="2000" dirty="0"/>
              <a:t>Transactions by “posted </a:t>
            </a:r>
            <a:r>
              <a:rPr lang="en-US" sz="2000" dirty="0" smtClean="0"/>
              <a:t>date”.</a:t>
            </a:r>
            <a:endParaRPr lang="en-US" sz="2000" dirty="0"/>
          </a:p>
          <a:p>
            <a:pPr lvl="1">
              <a:buFont typeface="Arial" pitchFamily="34" charset="0"/>
              <a:buChar char="•"/>
            </a:pPr>
            <a:r>
              <a:rPr lang="en-US" sz="2000" dirty="0"/>
              <a:t>Department </a:t>
            </a:r>
            <a:r>
              <a:rPr lang="en-US" sz="2000" dirty="0" smtClean="0"/>
              <a:t>Hierarchy.</a:t>
            </a:r>
            <a:endParaRPr lang="en-US" sz="2000" dirty="0"/>
          </a:p>
          <a:p>
            <a:pPr lvl="2">
              <a:buFont typeface="Arial" pitchFamily="34" charset="0"/>
              <a:buChar char="•"/>
            </a:pPr>
            <a:r>
              <a:rPr lang="en-US" sz="2000" dirty="0"/>
              <a:t>Report by Division, by College, by </a:t>
            </a:r>
            <a:r>
              <a:rPr lang="en-US" sz="2000" dirty="0" smtClean="0"/>
              <a:t>Department.</a:t>
            </a:r>
            <a:endParaRPr lang="en-US" sz="2000" dirty="0"/>
          </a:p>
          <a:p>
            <a:pPr lvl="3">
              <a:buFont typeface="Arial" pitchFamily="34" charset="0"/>
              <a:buChar char="•"/>
            </a:pPr>
            <a:r>
              <a:rPr lang="en-US" i="1" dirty="0"/>
              <a:t>Can select by one and report at lower </a:t>
            </a:r>
            <a:r>
              <a:rPr lang="en-US" i="1" dirty="0" smtClean="0"/>
              <a:t>level.</a:t>
            </a:r>
            <a:endParaRPr lang="en-US" i="1" dirty="0"/>
          </a:p>
          <a:p>
            <a:pPr lvl="1">
              <a:buFont typeface="Arial" pitchFamily="34" charset="0"/>
              <a:buChar char="•"/>
            </a:pPr>
            <a:r>
              <a:rPr lang="en-US" sz="2000" b="1" u="sng" dirty="0" smtClean="0">
                <a:solidFill>
                  <a:srgbClr val="C00000"/>
                </a:solidFill>
              </a:rPr>
              <a:t>NOTE: Data </a:t>
            </a:r>
            <a:r>
              <a:rPr lang="en-US" sz="2000" b="1" u="sng" dirty="0">
                <a:solidFill>
                  <a:srgbClr val="C00000"/>
                </a:solidFill>
              </a:rPr>
              <a:t>is one day </a:t>
            </a:r>
            <a:r>
              <a:rPr lang="en-US" sz="2000" b="1" u="sng" dirty="0" smtClean="0">
                <a:solidFill>
                  <a:srgbClr val="C00000"/>
                </a:solidFill>
              </a:rPr>
              <a:t>old!</a:t>
            </a:r>
            <a:endParaRPr lang="en-US" sz="2000" b="1" u="sng" dirty="0">
              <a:solidFill>
                <a:srgbClr val="C00000"/>
              </a:solidFill>
            </a:endParaRPr>
          </a:p>
          <a:p>
            <a:pPr marL="320040" lvl="1" indent="0">
              <a:buNone/>
            </a:pPr>
            <a:endParaRPr lang="en-US" sz="2000" dirty="0"/>
          </a:p>
        </p:txBody>
      </p:sp>
      <p:sp>
        <p:nvSpPr>
          <p:cNvPr id="2" name="Slide Number Placeholder 1"/>
          <p:cNvSpPr>
            <a:spLocks noGrp="1"/>
          </p:cNvSpPr>
          <p:nvPr>
            <p:ph type="sldNum" sz="quarter" idx="12"/>
          </p:nvPr>
        </p:nvSpPr>
        <p:spPr/>
        <p:txBody>
          <a:bodyPr/>
          <a:lstStyle/>
          <a:p>
            <a:fld id="{FEFDCF5A-DB80-4CFB-B64A-19F594F0E642}" type="slidenum">
              <a:rPr lang="en-US" smtClean="0"/>
              <a:t>2</a:t>
            </a:fld>
            <a:endParaRPr lang="en-US" dirty="0"/>
          </a:p>
        </p:txBody>
      </p:sp>
    </p:spTree>
    <p:extLst>
      <p:ext uri="{BB962C8B-B14F-4D97-AF65-F5344CB8AC3E}">
        <p14:creationId xmlns:p14="http://schemas.microsoft.com/office/powerpoint/2010/main" val="251253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3429000"/>
          </a:xfrm>
        </p:spPr>
        <p:txBody>
          <a:bodyPr>
            <a:noAutofit/>
          </a:bodyPr>
          <a:lstStyle/>
          <a:p>
            <a:pPr>
              <a:spcBef>
                <a:spcPts val="0"/>
              </a:spcBef>
              <a:buFont typeface="Wingdings" panose="05000000000000000000" pitchFamily="2" charset="2"/>
              <a:buChar char="Ø"/>
            </a:pPr>
            <a:r>
              <a:rPr lang="en-US" sz="1800" dirty="0"/>
              <a:t>To remove subtotals:</a:t>
            </a:r>
          </a:p>
          <a:p>
            <a:pPr lvl="1">
              <a:spcBef>
                <a:spcPts val="0"/>
              </a:spcBef>
              <a:buFont typeface="Arial" panose="020B0604020202020204" pitchFamily="34" charset="0"/>
              <a:buChar char="•"/>
            </a:pPr>
            <a:r>
              <a:rPr lang="en-US" sz="1800" dirty="0"/>
              <a:t>Place cursor at the top of column where you want to remove subtotals </a:t>
            </a:r>
            <a:r>
              <a:rPr lang="en-US" sz="1800" dirty="0" smtClean="0"/>
              <a:t>from</a:t>
            </a:r>
          </a:p>
          <a:p>
            <a:pPr lvl="1">
              <a:spcBef>
                <a:spcPts val="0"/>
              </a:spcBef>
              <a:buFont typeface="Arial" panose="020B0604020202020204" pitchFamily="34" charset="0"/>
              <a:buChar char="•"/>
            </a:pPr>
            <a:r>
              <a:rPr lang="en-US" sz="1800" dirty="0"/>
              <a:t>Right click on yellow column heading to access the Columns shortcut menu.</a:t>
            </a:r>
          </a:p>
          <a:p>
            <a:pPr lvl="1">
              <a:spcBef>
                <a:spcPts val="0"/>
              </a:spcBef>
              <a:buFont typeface="Arial" panose="020B0604020202020204" pitchFamily="34" charset="0"/>
              <a:buChar char="•"/>
            </a:pPr>
            <a:r>
              <a:rPr lang="en-US" sz="1800" dirty="0"/>
              <a:t>Choose “Show Subtotal” or “None” to remove</a:t>
            </a:r>
          </a:p>
          <a:p>
            <a:pPr marL="800100" lvl="1" indent="-342900">
              <a:spcBef>
                <a:spcPts val="0"/>
              </a:spcBef>
              <a:buFont typeface="Arial" panose="020B0604020202020204" pitchFamily="34" charset="0"/>
              <a:buChar char="•"/>
            </a:pPr>
            <a:endParaRPr lang="en-US" sz="1800" dirty="0"/>
          </a:p>
          <a:p>
            <a:pPr marL="640080" lvl="1">
              <a:spcBef>
                <a:spcPts val="0"/>
              </a:spcBef>
              <a:buClr>
                <a:srgbClr val="D34817"/>
              </a:buClr>
            </a:pPr>
            <a:endParaRPr lang="en-US" sz="1800" dirty="0"/>
          </a:p>
          <a:p>
            <a:pPr marL="640080" indent="0">
              <a:spcBef>
                <a:spcPts val="0"/>
              </a:spcBef>
              <a:buNone/>
            </a:pPr>
            <a:endParaRPr lang="en-US" sz="1800" dirty="0"/>
          </a:p>
        </p:txBody>
      </p:sp>
      <p:pic>
        <p:nvPicPr>
          <p:cNvPr id="5" name="Picture 4"/>
          <p:cNvPicPr>
            <a:picLocks noChangeAspect="1"/>
          </p:cNvPicPr>
          <p:nvPr/>
        </p:nvPicPr>
        <p:blipFill>
          <a:blip r:embed="rId3"/>
          <a:stretch>
            <a:fillRect/>
          </a:stretch>
        </p:blipFill>
        <p:spPr>
          <a:xfrm>
            <a:off x="1404339" y="3352800"/>
            <a:ext cx="6335322" cy="2973457"/>
          </a:xfrm>
          <a:prstGeom prst="rect">
            <a:avLst/>
          </a:prstGeom>
        </p:spPr>
      </p:pic>
    </p:spTree>
    <p:extLst>
      <p:ext uri="{BB962C8B-B14F-4D97-AF65-F5344CB8AC3E}">
        <p14:creationId xmlns:p14="http://schemas.microsoft.com/office/powerpoint/2010/main" val="349918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r>
              <a:rPr lang="en-US" sz="3600" dirty="0" smtClean="0"/>
              <a:t>Drilldowns Improvement</a:t>
            </a:r>
            <a:endParaRPr lang="en-US" sz="3600" dirty="0"/>
          </a:p>
        </p:txBody>
      </p:sp>
      <p:sp>
        <p:nvSpPr>
          <p:cNvPr id="5" name="Content Placeholder 4"/>
          <p:cNvSpPr>
            <a:spLocks noGrp="1"/>
          </p:cNvSpPr>
          <p:nvPr>
            <p:ph sz="quarter" idx="1"/>
          </p:nvPr>
        </p:nvSpPr>
        <p:spPr>
          <a:xfrm>
            <a:off x="533400" y="1143000"/>
            <a:ext cx="8077200" cy="4610100"/>
          </a:xfrm>
        </p:spPr>
        <p:txBody>
          <a:bodyPr>
            <a:noAutofit/>
          </a:bodyPr>
          <a:lstStyle/>
          <a:p>
            <a:pPr marL="342900" lvl="1" indent="-342900">
              <a:spcBef>
                <a:spcPts val="0"/>
              </a:spcBef>
              <a:buFont typeface="Arial" panose="020B0604020202020204" pitchFamily="34" charset="0"/>
              <a:buChar char="•"/>
            </a:pPr>
            <a:r>
              <a:rPr lang="en-US" sz="1800" dirty="0"/>
              <a:t>Column order is now consistent on Actuals and Budget, PO, and Requisition drilldowns.</a:t>
            </a:r>
          </a:p>
          <a:p>
            <a:pPr>
              <a:spcBef>
                <a:spcPts val="0"/>
              </a:spcBef>
            </a:pPr>
            <a:endParaRPr lang="en-US" sz="1800" dirty="0"/>
          </a:p>
        </p:txBody>
      </p:sp>
      <p:pic>
        <p:nvPicPr>
          <p:cNvPr id="6" name="Picture 5" descr="C:\Users\lhoran\AppData\Local\Temp\SNAGHTML98fc7a.PNG"/>
          <p:cNvPicPr/>
          <p:nvPr/>
        </p:nvPicPr>
        <p:blipFill>
          <a:blip r:embed="rId3">
            <a:extLst>
              <a:ext uri="{28A0092B-C50C-407E-A947-70E740481C1C}">
                <a14:useLocalDpi xmlns:a14="http://schemas.microsoft.com/office/drawing/2010/main" val="0"/>
              </a:ext>
            </a:extLst>
          </a:blip>
          <a:srcRect/>
          <a:stretch>
            <a:fillRect/>
          </a:stretch>
        </p:blipFill>
        <p:spPr bwMode="auto">
          <a:xfrm>
            <a:off x="1128712" y="2057400"/>
            <a:ext cx="6886575" cy="4241007"/>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2951070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r>
              <a:rPr lang="en-US" sz="3600" dirty="0" smtClean="0"/>
              <a:t>Drilldowns Improvement</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marL="347472" lvl="1" indent="-342900">
              <a:spcBef>
                <a:spcPts val="0"/>
              </a:spcBef>
              <a:buFont typeface="Arial" panose="020B0604020202020204" pitchFamily="34" charset="0"/>
              <a:buChar char="•"/>
            </a:pPr>
            <a:r>
              <a:rPr lang="en-US" sz="1800" dirty="0"/>
              <a:t>Drill down columns have been reformatted to have priority columns on the left so they are easier to view.</a:t>
            </a:r>
          </a:p>
          <a:p>
            <a:pPr marL="347472" lvl="1" indent="-342900">
              <a:spcBef>
                <a:spcPts val="0"/>
              </a:spcBef>
              <a:buFont typeface="Arial" panose="020B0604020202020204" pitchFamily="34" charset="0"/>
              <a:buChar char="•"/>
            </a:pPr>
            <a:r>
              <a:rPr lang="en-US" sz="1800" dirty="0"/>
              <a:t>Additional fields have been added for Actuals and Budget drilldowns.  </a:t>
            </a:r>
          </a:p>
          <a:p>
            <a:pPr marL="347472" lvl="1" indent="-342900">
              <a:spcBef>
                <a:spcPts val="0"/>
              </a:spcBef>
              <a:buFont typeface="Arial" panose="020B0604020202020204" pitchFamily="34" charset="0"/>
              <a:buChar char="•"/>
            </a:pPr>
            <a:r>
              <a:rPr lang="en-US" sz="1800" dirty="0"/>
              <a:t>Budget does not include PO or other Actuals specific columns</a:t>
            </a:r>
          </a:p>
          <a:p>
            <a:pPr marL="347472" lvl="1" indent="-342900">
              <a:spcBef>
                <a:spcPts val="0"/>
              </a:spcBef>
              <a:buFont typeface="Arial" panose="020B0604020202020204" pitchFamily="34" charset="0"/>
              <a:buChar char="•"/>
            </a:pPr>
            <a:r>
              <a:rPr lang="en-US" sz="1800" dirty="0"/>
              <a:t>Drilldown columns align on the left to the extent possible.  </a:t>
            </a:r>
          </a:p>
          <a:p>
            <a:pPr marL="347472">
              <a:spcBef>
                <a:spcPts val="0"/>
              </a:spcBef>
            </a:pPr>
            <a:endParaRPr lang="en-US" sz="1800" dirty="0"/>
          </a:p>
        </p:txBody>
      </p:sp>
    </p:spTree>
    <p:extLst>
      <p:ext uri="{BB962C8B-B14F-4D97-AF65-F5344CB8AC3E}">
        <p14:creationId xmlns:p14="http://schemas.microsoft.com/office/powerpoint/2010/main" val="2740056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r>
              <a:rPr lang="en-US" sz="3600" dirty="0" smtClean="0"/>
              <a:t>Drilldowns Improvement</a:t>
            </a:r>
            <a:endParaRPr lang="en-US" sz="3600" dirty="0"/>
          </a:p>
        </p:txBody>
      </p:sp>
      <p:sp>
        <p:nvSpPr>
          <p:cNvPr id="5" name="Content Placeholder 4"/>
          <p:cNvSpPr>
            <a:spLocks noGrp="1"/>
          </p:cNvSpPr>
          <p:nvPr>
            <p:ph sz="quarter" idx="1"/>
          </p:nvPr>
        </p:nvSpPr>
        <p:spPr>
          <a:xfrm>
            <a:off x="533400" y="990600"/>
            <a:ext cx="8077200" cy="4610100"/>
          </a:xfrm>
        </p:spPr>
        <p:txBody>
          <a:bodyPr>
            <a:noAutofit/>
          </a:bodyPr>
          <a:lstStyle/>
          <a:p>
            <a:pPr marL="0" lvl="1" indent="0">
              <a:buClr>
                <a:srgbClr val="D34817"/>
              </a:buClr>
              <a:buNone/>
            </a:pPr>
            <a:r>
              <a:rPr lang="en-US" sz="2400" u="sng" dirty="0"/>
              <a:t>Actuals Drilldown Columns</a:t>
            </a:r>
          </a:p>
          <a:p>
            <a:pPr marL="0" lvl="1" indent="0">
              <a:buClr>
                <a:srgbClr val="D34817"/>
              </a:buClr>
              <a:buNone/>
            </a:pPr>
            <a:endParaRPr lang="en-US" sz="2400" dirty="0"/>
          </a:p>
          <a:p>
            <a:pPr marL="0" lvl="1" indent="0">
              <a:buClr>
                <a:srgbClr val="D34817"/>
              </a:buClr>
              <a:buNone/>
            </a:pPr>
            <a:endParaRPr lang="en-US" sz="2400" dirty="0"/>
          </a:p>
          <a:p>
            <a:pPr marL="0" lvl="1" indent="0">
              <a:buClr>
                <a:srgbClr val="D34817"/>
              </a:buClr>
              <a:buNone/>
            </a:pPr>
            <a:endParaRPr lang="en-US" sz="2400" dirty="0"/>
          </a:p>
          <a:p>
            <a:pPr marL="0" indent="0">
              <a:buClr>
                <a:srgbClr val="D34817"/>
              </a:buClr>
              <a:buNone/>
            </a:pPr>
            <a:endParaRPr lang="en-US" sz="2400" dirty="0"/>
          </a:p>
          <a:p>
            <a:pPr marL="0" indent="0">
              <a:buClr>
                <a:srgbClr val="D34817"/>
              </a:buClr>
              <a:buNone/>
            </a:pPr>
            <a:endParaRPr lang="en-US" dirty="0"/>
          </a:p>
          <a:p>
            <a:pPr marL="0" indent="0">
              <a:buClr>
                <a:srgbClr val="D34817"/>
              </a:buClr>
              <a:buNone/>
            </a:pPr>
            <a:r>
              <a:rPr lang="en-US" sz="2400" u="sng" dirty="0" smtClean="0"/>
              <a:t>Budget </a:t>
            </a:r>
            <a:r>
              <a:rPr lang="en-US" sz="2400" u="sng" dirty="0"/>
              <a:t>Drilldown Columns</a:t>
            </a:r>
          </a:p>
          <a:p>
            <a:pPr marL="347472">
              <a:spcBef>
                <a:spcPts val="0"/>
              </a:spcBef>
            </a:pPr>
            <a:endParaRPr lang="en-US" sz="2400" dirty="0"/>
          </a:p>
        </p:txBody>
      </p:sp>
      <p:pic>
        <p:nvPicPr>
          <p:cNvPr id="4" name="Picture 3"/>
          <p:cNvPicPr/>
          <p:nvPr/>
        </p:nvPicPr>
        <p:blipFill>
          <a:blip r:embed="rId3"/>
          <a:stretch>
            <a:fillRect/>
          </a:stretch>
        </p:blipFill>
        <p:spPr>
          <a:xfrm>
            <a:off x="381000" y="1485900"/>
            <a:ext cx="8458200" cy="1066800"/>
          </a:xfrm>
          <a:prstGeom prst="rect">
            <a:avLst/>
          </a:prstGeom>
        </p:spPr>
      </p:pic>
      <p:pic>
        <p:nvPicPr>
          <p:cNvPr id="6" name="Picture 5"/>
          <p:cNvPicPr/>
          <p:nvPr/>
        </p:nvPicPr>
        <p:blipFill>
          <a:blip r:embed="rId4"/>
          <a:stretch>
            <a:fillRect/>
          </a:stretch>
        </p:blipFill>
        <p:spPr>
          <a:xfrm>
            <a:off x="381000" y="2625407"/>
            <a:ext cx="8458200" cy="1146493"/>
          </a:xfrm>
          <a:prstGeom prst="rect">
            <a:avLst/>
          </a:prstGeom>
        </p:spPr>
      </p:pic>
      <p:pic>
        <p:nvPicPr>
          <p:cNvPr id="7" name="Picture 6"/>
          <p:cNvPicPr/>
          <p:nvPr/>
        </p:nvPicPr>
        <p:blipFill>
          <a:blip r:embed="rId5"/>
          <a:stretch>
            <a:fillRect/>
          </a:stretch>
        </p:blipFill>
        <p:spPr>
          <a:xfrm>
            <a:off x="381000" y="4250714"/>
            <a:ext cx="8534400" cy="854686"/>
          </a:xfrm>
          <a:prstGeom prst="rect">
            <a:avLst/>
          </a:prstGeom>
        </p:spPr>
      </p:pic>
      <p:pic>
        <p:nvPicPr>
          <p:cNvPr id="8" name="Picture 7"/>
          <p:cNvPicPr/>
          <p:nvPr/>
        </p:nvPicPr>
        <p:blipFill>
          <a:blip r:embed="rId6"/>
          <a:stretch>
            <a:fillRect/>
          </a:stretch>
        </p:blipFill>
        <p:spPr>
          <a:xfrm>
            <a:off x="381000" y="5186068"/>
            <a:ext cx="6477000" cy="986132"/>
          </a:xfrm>
          <a:prstGeom prst="rect">
            <a:avLst/>
          </a:prstGeom>
        </p:spPr>
      </p:pic>
    </p:spTree>
    <p:extLst>
      <p:ext uri="{BB962C8B-B14F-4D97-AF65-F5344CB8AC3E}">
        <p14:creationId xmlns:p14="http://schemas.microsoft.com/office/powerpoint/2010/main" val="2594749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Report Views</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marL="347472" lvl="1" indent="-342900">
              <a:spcBef>
                <a:spcPts val="0"/>
              </a:spcBef>
              <a:buFont typeface="Wingdings" panose="05000000000000000000" pitchFamily="2" charset="2"/>
              <a:buChar char="Ø"/>
            </a:pPr>
            <a:r>
              <a:rPr lang="en-US" sz="1800" dirty="0" smtClean="0"/>
              <a:t>Report views available in the in the old version is also available in FDW-P2. Now it is user-friendly. </a:t>
            </a:r>
            <a:endParaRPr lang="en-US" sz="1800" dirty="0"/>
          </a:p>
          <a:p>
            <a:pPr lvl="1">
              <a:spcBef>
                <a:spcPts val="0"/>
              </a:spcBef>
              <a:buFont typeface="Arial" panose="020B0604020202020204" pitchFamily="34" charset="0"/>
              <a:buChar char="•"/>
            </a:pPr>
            <a:r>
              <a:rPr lang="en-US" sz="1800" dirty="0"/>
              <a:t>Rev Budget is now Current Budget</a:t>
            </a:r>
          </a:p>
          <a:p>
            <a:pPr lvl="1">
              <a:spcBef>
                <a:spcPts val="0"/>
              </a:spcBef>
              <a:buFont typeface="Arial" panose="020B0604020202020204" pitchFamily="34" charset="0"/>
              <a:buChar char="•"/>
            </a:pPr>
            <a:r>
              <a:rPr lang="en-US" sz="1800" dirty="0" err="1"/>
              <a:t>Enc</a:t>
            </a:r>
            <a:r>
              <a:rPr lang="en-US" sz="1800" dirty="0"/>
              <a:t> is now Encumbrances</a:t>
            </a:r>
          </a:p>
          <a:p>
            <a:pPr lvl="1">
              <a:spcBef>
                <a:spcPts val="0"/>
              </a:spcBef>
              <a:buFont typeface="Arial" panose="020B0604020202020204" pitchFamily="34" charset="0"/>
              <a:buChar char="•"/>
            </a:pPr>
            <a:r>
              <a:rPr lang="en-US" sz="1800" dirty="0"/>
              <a:t>BBA is now Balance Available</a:t>
            </a:r>
          </a:p>
          <a:p>
            <a:pPr lvl="1">
              <a:spcBef>
                <a:spcPts val="0"/>
              </a:spcBef>
              <a:buFont typeface="Arial" panose="020B0604020202020204" pitchFamily="34" charset="0"/>
              <a:buChar char="•"/>
            </a:pPr>
            <a:r>
              <a:rPr lang="en-US" sz="1800" dirty="0"/>
              <a:t>MTD is now Month to Date </a:t>
            </a:r>
          </a:p>
          <a:p>
            <a:pPr lvl="1">
              <a:spcBef>
                <a:spcPts val="0"/>
              </a:spcBef>
              <a:buFont typeface="Arial" panose="020B0604020202020204" pitchFamily="34" charset="0"/>
              <a:buChar char="•"/>
            </a:pPr>
            <a:r>
              <a:rPr lang="en-US" sz="1800" dirty="0"/>
              <a:t>PY Per 0 is now Inception to Date Actuals</a:t>
            </a:r>
          </a:p>
          <a:p>
            <a:pPr marL="347472">
              <a:spcBef>
                <a:spcPts val="0"/>
              </a:spcBef>
            </a:pPr>
            <a:endParaRPr lang="en-US" sz="1800" dirty="0"/>
          </a:p>
        </p:txBody>
      </p:sp>
      <p:pic>
        <p:nvPicPr>
          <p:cNvPr id="4" name="Picture 3"/>
          <p:cNvPicPr/>
          <p:nvPr/>
        </p:nvPicPr>
        <p:blipFill rotWithShape="1">
          <a:blip r:embed="rId3"/>
          <a:srcRect l="31493" t="-7705" r="-1"/>
          <a:stretch/>
        </p:blipFill>
        <p:spPr bwMode="auto">
          <a:xfrm>
            <a:off x="504825" y="3733800"/>
            <a:ext cx="8134350" cy="7620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Picture 5"/>
          <p:cNvPicPr/>
          <p:nvPr/>
        </p:nvPicPr>
        <p:blipFill>
          <a:blip r:embed="rId4"/>
          <a:stretch>
            <a:fillRect/>
          </a:stretch>
        </p:blipFill>
        <p:spPr>
          <a:xfrm>
            <a:off x="504825" y="4715336"/>
            <a:ext cx="8134350" cy="685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1862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pic>
        <p:nvPicPr>
          <p:cNvPr id="4" name="Picture 3"/>
          <p:cNvPicPr>
            <a:picLocks noChangeAspect="1"/>
          </p:cNvPicPr>
          <p:nvPr/>
        </p:nvPicPr>
        <p:blipFill>
          <a:blip r:embed="rId3"/>
          <a:stretch>
            <a:fillRect/>
          </a:stretch>
        </p:blipFill>
        <p:spPr>
          <a:xfrm>
            <a:off x="328172" y="1371600"/>
            <a:ext cx="8487657" cy="4648200"/>
          </a:xfrm>
          <a:prstGeom prst="rect">
            <a:avLst/>
          </a:prstGeom>
        </p:spPr>
      </p:pic>
    </p:spTree>
    <p:extLst>
      <p:ext uri="{BB962C8B-B14F-4D97-AF65-F5344CB8AC3E}">
        <p14:creationId xmlns:p14="http://schemas.microsoft.com/office/powerpoint/2010/main" val="3580691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a:t>Open PO Report: Set your filters and apply</a:t>
            </a:r>
          </a:p>
          <a:p>
            <a:pPr marL="347472">
              <a:spcBef>
                <a:spcPts val="0"/>
              </a:spcBef>
            </a:pPr>
            <a:endParaRPr lang="en-US" sz="2800" dirty="0"/>
          </a:p>
        </p:txBody>
      </p:sp>
      <p:pic>
        <p:nvPicPr>
          <p:cNvPr id="6" name="Picture 5"/>
          <p:cNvPicPr/>
          <p:nvPr/>
        </p:nvPicPr>
        <p:blipFill>
          <a:blip r:embed="rId3"/>
          <a:stretch>
            <a:fillRect/>
          </a:stretch>
        </p:blipFill>
        <p:spPr>
          <a:xfrm>
            <a:off x="266700" y="1981200"/>
            <a:ext cx="8610600" cy="4105275"/>
          </a:xfrm>
          <a:prstGeom prst="rect">
            <a:avLst/>
          </a:prstGeom>
        </p:spPr>
      </p:pic>
      <p:sp>
        <p:nvSpPr>
          <p:cNvPr id="7" name="Rectangle 6"/>
          <p:cNvSpPr/>
          <p:nvPr/>
        </p:nvSpPr>
        <p:spPr>
          <a:xfrm>
            <a:off x="1219200" y="3390900"/>
            <a:ext cx="24384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3807619"/>
            <a:ext cx="1600200" cy="307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3276600" y="5334000"/>
            <a:ext cx="533400" cy="2286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738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a:t>Open PO Report: </a:t>
            </a:r>
            <a:r>
              <a:rPr lang="en-US" sz="1800" dirty="0" smtClean="0"/>
              <a:t>Results</a:t>
            </a:r>
          </a:p>
          <a:p>
            <a:pPr>
              <a:buFont typeface="Wingdings" panose="05000000000000000000" pitchFamily="2" charset="2"/>
              <a:buChar char="Ø"/>
            </a:pPr>
            <a:r>
              <a:rPr lang="en-US" sz="1800" dirty="0" smtClean="0"/>
              <a:t>Save</a:t>
            </a:r>
            <a:endParaRPr lang="en-US" sz="1800" dirty="0"/>
          </a:p>
          <a:p>
            <a:pPr marL="347472">
              <a:spcBef>
                <a:spcPts val="0"/>
              </a:spcBef>
            </a:pPr>
            <a:endParaRPr lang="en-US" sz="2800" dirty="0"/>
          </a:p>
        </p:txBody>
      </p:sp>
      <p:pic>
        <p:nvPicPr>
          <p:cNvPr id="10" name="Picture 9"/>
          <p:cNvPicPr/>
          <p:nvPr/>
        </p:nvPicPr>
        <p:blipFill>
          <a:blip r:embed="rId3"/>
          <a:stretch>
            <a:fillRect/>
          </a:stretch>
        </p:blipFill>
        <p:spPr>
          <a:xfrm>
            <a:off x="319088" y="2133600"/>
            <a:ext cx="8505825" cy="3886200"/>
          </a:xfrm>
          <a:prstGeom prst="rect">
            <a:avLst/>
          </a:prstGeom>
        </p:spPr>
      </p:pic>
      <p:sp>
        <p:nvSpPr>
          <p:cNvPr id="3" name="Rectangle 2"/>
          <p:cNvSpPr/>
          <p:nvPr/>
        </p:nvSpPr>
        <p:spPr>
          <a:xfrm>
            <a:off x="8229600" y="3200400"/>
            <a:ext cx="3810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24700" y="4429125"/>
            <a:ext cx="12954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259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Actuals Transactions</a:t>
            </a:r>
          </a:p>
          <a:p>
            <a:pPr>
              <a:buFont typeface="Wingdings" panose="05000000000000000000" pitchFamily="2" charset="2"/>
              <a:buChar char="Ø"/>
            </a:pPr>
            <a:r>
              <a:rPr lang="en-US" sz="1800" dirty="0" smtClean="0"/>
              <a:t>Actuals Reporting by Attributes</a:t>
            </a:r>
            <a:endParaRPr lang="en-US" sz="1800" dirty="0"/>
          </a:p>
          <a:p>
            <a:pPr marL="347472">
              <a:spcBef>
                <a:spcPts val="0"/>
              </a:spcBef>
            </a:pPr>
            <a:endParaRPr lang="en-US" sz="1800" dirty="0"/>
          </a:p>
        </p:txBody>
      </p:sp>
      <p:pic>
        <p:nvPicPr>
          <p:cNvPr id="7" name="Picture 6"/>
          <p:cNvPicPr>
            <a:picLocks noChangeAspect="1"/>
          </p:cNvPicPr>
          <p:nvPr/>
        </p:nvPicPr>
        <p:blipFill>
          <a:blip r:embed="rId3"/>
          <a:stretch>
            <a:fillRect/>
          </a:stretch>
        </p:blipFill>
        <p:spPr>
          <a:xfrm>
            <a:off x="791100" y="2286000"/>
            <a:ext cx="7561800" cy="3733800"/>
          </a:xfrm>
          <a:prstGeom prst="rect">
            <a:avLst/>
          </a:prstGeom>
        </p:spPr>
      </p:pic>
    </p:spTree>
    <p:extLst>
      <p:ext uri="{BB962C8B-B14F-4D97-AF65-F5344CB8AC3E}">
        <p14:creationId xmlns:p14="http://schemas.microsoft.com/office/powerpoint/2010/main" val="804166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Actuals by Period</a:t>
            </a:r>
            <a:endParaRPr lang="en-US" sz="1800" dirty="0"/>
          </a:p>
          <a:p>
            <a:pPr marL="347472">
              <a:spcBef>
                <a:spcPts val="0"/>
              </a:spcBef>
            </a:pPr>
            <a:endParaRPr lang="en-US" sz="2800" dirty="0"/>
          </a:p>
        </p:txBody>
      </p:sp>
      <p:pic>
        <p:nvPicPr>
          <p:cNvPr id="6" name="Picture 5"/>
          <p:cNvPicPr>
            <a:picLocks noChangeAspect="1"/>
          </p:cNvPicPr>
          <p:nvPr/>
        </p:nvPicPr>
        <p:blipFill>
          <a:blip r:embed="rId3"/>
          <a:stretch>
            <a:fillRect/>
          </a:stretch>
        </p:blipFill>
        <p:spPr>
          <a:xfrm>
            <a:off x="392450" y="1905000"/>
            <a:ext cx="8359101" cy="4305299"/>
          </a:xfrm>
          <a:prstGeom prst="rect">
            <a:avLst/>
          </a:prstGeom>
        </p:spPr>
      </p:pic>
    </p:spTree>
    <p:extLst>
      <p:ext uri="{BB962C8B-B14F-4D97-AF65-F5344CB8AC3E}">
        <p14:creationId xmlns:p14="http://schemas.microsoft.com/office/powerpoint/2010/main" val="394038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57200" y="1403351"/>
            <a:ext cx="8305800" cy="49530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One of the main features of Finance Data Warehouse  Phase 2 upgrade is the consolidation of three “Data Warehouse” dashboards – Manage My Budget, Operations, and Management Reporting – into two streamlined dashboards:</a:t>
            </a:r>
          </a:p>
          <a:p>
            <a:pPr lvl="1">
              <a:buFont typeface="Wingdings" panose="05000000000000000000" pitchFamily="2" charset="2"/>
              <a:buChar char="Ø"/>
            </a:pPr>
            <a:r>
              <a:rPr lang="en-US" sz="2000" dirty="0"/>
              <a:t>Financial Reporting – Manage My Budget, Management Reporting, and Operations report pages have been consolidated/relocated here with enhanced functionality.</a:t>
            </a:r>
            <a:endParaRPr lang="en-US" sz="2000" u="sng" dirty="0"/>
          </a:p>
          <a:p>
            <a:pPr lvl="1">
              <a:buFont typeface="Wingdings" panose="05000000000000000000" pitchFamily="2" charset="2"/>
              <a:buChar char="Ø"/>
            </a:pPr>
            <a:r>
              <a:rPr lang="en-US" sz="2000" dirty="0"/>
              <a:t>Transaction Inquiry – all transaction inquiry pages are now located on this dashboard with a wider arrangement of filters and column selectors.</a:t>
            </a:r>
          </a:p>
          <a:p>
            <a:pPr lvl="1">
              <a:buFont typeface="Wingdings" panose="05000000000000000000" pitchFamily="2" charset="2"/>
              <a:buChar char="Ø"/>
            </a:pPr>
            <a:r>
              <a:rPr lang="en-US" sz="2000" u="sng" dirty="0">
                <a:solidFill>
                  <a:srgbClr val="FF0000"/>
                </a:solidFill>
              </a:rPr>
              <a:t>NOTE: Data is one day old!</a:t>
            </a:r>
          </a:p>
          <a:p>
            <a:pPr marL="320040" lvl="1" indent="0">
              <a:buNone/>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Actuals Reporting by Attributes</a:t>
            </a:r>
            <a:endParaRPr lang="en-US" sz="1800" dirty="0"/>
          </a:p>
          <a:p>
            <a:pPr marL="347472">
              <a:spcBef>
                <a:spcPts val="0"/>
              </a:spcBef>
            </a:pPr>
            <a:endParaRPr lang="en-US" sz="2800" dirty="0"/>
          </a:p>
        </p:txBody>
      </p:sp>
      <p:pic>
        <p:nvPicPr>
          <p:cNvPr id="7" name="Picture 6"/>
          <p:cNvPicPr>
            <a:picLocks noChangeAspect="1"/>
          </p:cNvPicPr>
          <p:nvPr/>
        </p:nvPicPr>
        <p:blipFill>
          <a:blip r:embed="rId3"/>
          <a:stretch>
            <a:fillRect/>
          </a:stretch>
        </p:blipFill>
        <p:spPr>
          <a:xfrm>
            <a:off x="408215" y="1905000"/>
            <a:ext cx="8327571" cy="4305300"/>
          </a:xfrm>
          <a:prstGeom prst="rect">
            <a:avLst/>
          </a:prstGeom>
        </p:spPr>
      </p:pic>
    </p:spTree>
    <p:extLst>
      <p:ext uri="{BB962C8B-B14F-4D97-AF65-F5344CB8AC3E}">
        <p14:creationId xmlns:p14="http://schemas.microsoft.com/office/powerpoint/2010/main" val="74747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Budget Transactions</a:t>
            </a:r>
          </a:p>
          <a:p>
            <a:pPr>
              <a:buFont typeface="Wingdings" panose="05000000000000000000" pitchFamily="2" charset="2"/>
              <a:buChar char="Ø"/>
            </a:pPr>
            <a:r>
              <a:rPr lang="en-US" sz="1800" dirty="0" smtClean="0"/>
              <a:t>Budget Reporting by Attributes</a:t>
            </a:r>
            <a:endParaRPr lang="en-US" sz="1800" dirty="0"/>
          </a:p>
          <a:p>
            <a:pPr marL="347472">
              <a:spcBef>
                <a:spcPts val="0"/>
              </a:spcBef>
            </a:pPr>
            <a:endParaRPr lang="en-US" sz="1800" dirty="0"/>
          </a:p>
        </p:txBody>
      </p:sp>
      <p:pic>
        <p:nvPicPr>
          <p:cNvPr id="6" name="Picture 5"/>
          <p:cNvPicPr/>
          <p:nvPr/>
        </p:nvPicPr>
        <p:blipFill rotWithShape="1">
          <a:blip r:embed="rId3"/>
          <a:srcRect r="58511" b="67568"/>
          <a:stretch/>
        </p:blipFill>
        <p:spPr>
          <a:xfrm>
            <a:off x="609600" y="2286000"/>
            <a:ext cx="7924800" cy="3657600"/>
          </a:xfrm>
          <a:prstGeom prst="rect">
            <a:avLst/>
          </a:prstGeom>
        </p:spPr>
      </p:pic>
    </p:spTree>
    <p:extLst>
      <p:ext uri="{BB962C8B-B14F-4D97-AF65-F5344CB8AC3E}">
        <p14:creationId xmlns:p14="http://schemas.microsoft.com/office/powerpoint/2010/main" val="3220300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Budget Transactions</a:t>
            </a:r>
            <a:endParaRPr lang="en-US" sz="1800" dirty="0"/>
          </a:p>
          <a:p>
            <a:pPr marL="347472">
              <a:spcBef>
                <a:spcPts val="0"/>
              </a:spcBef>
            </a:pPr>
            <a:endParaRPr lang="en-US" sz="2800" dirty="0"/>
          </a:p>
        </p:txBody>
      </p:sp>
      <p:pic>
        <p:nvPicPr>
          <p:cNvPr id="7" name="Picture 6"/>
          <p:cNvPicPr>
            <a:picLocks noChangeAspect="1"/>
          </p:cNvPicPr>
          <p:nvPr/>
        </p:nvPicPr>
        <p:blipFill>
          <a:blip r:embed="rId3"/>
          <a:stretch>
            <a:fillRect/>
          </a:stretch>
        </p:blipFill>
        <p:spPr>
          <a:xfrm>
            <a:off x="503465" y="1905000"/>
            <a:ext cx="8137071" cy="4305300"/>
          </a:xfrm>
          <a:prstGeom prst="rect">
            <a:avLst/>
          </a:prstGeom>
        </p:spPr>
      </p:pic>
    </p:spTree>
    <p:extLst>
      <p:ext uri="{BB962C8B-B14F-4D97-AF65-F5344CB8AC3E}">
        <p14:creationId xmlns:p14="http://schemas.microsoft.com/office/powerpoint/2010/main" val="1399732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Budget Reporting by Attributes</a:t>
            </a:r>
            <a:endParaRPr lang="en-US" sz="1800" dirty="0"/>
          </a:p>
          <a:p>
            <a:pPr marL="347472">
              <a:spcBef>
                <a:spcPts val="0"/>
              </a:spcBef>
            </a:pPr>
            <a:endParaRPr lang="en-US" sz="2800" dirty="0"/>
          </a:p>
        </p:txBody>
      </p:sp>
      <p:pic>
        <p:nvPicPr>
          <p:cNvPr id="6" name="Picture 5"/>
          <p:cNvPicPr>
            <a:picLocks noChangeAspect="1"/>
          </p:cNvPicPr>
          <p:nvPr/>
        </p:nvPicPr>
        <p:blipFill>
          <a:blip r:embed="rId3"/>
          <a:stretch>
            <a:fillRect/>
          </a:stretch>
        </p:blipFill>
        <p:spPr>
          <a:xfrm>
            <a:off x="331237" y="1981200"/>
            <a:ext cx="8481526" cy="4114800"/>
          </a:xfrm>
          <a:prstGeom prst="rect">
            <a:avLst/>
          </a:prstGeom>
        </p:spPr>
      </p:pic>
    </p:spTree>
    <p:extLst>
      <p:ext uri="{BB962C8B-B14F-4D97-AF65-F5344CB8AC3E}">
        <p14:creationId xmlns:p14="http://schemas.microsoft.com/office/powerpoint/2010/main" val="1352209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Encumbrance Transactions</a:t>
            </a:r>
          </a:p>
          <a:p>
            <a:pPr>
              <a:buFont typeface="Wingdings" panose="05000000000000000000" pitchFamily="2" charset="2"/>
              <a:buChar char="Ø"/>
            </a:pPr>
            <a:r>
              <a:rPr lang="en-US" sz="1800" dirty="0" smtClean="0"/>
              <a:t>Encumbrance Reporting by Attributes</a:t>
            </a:r>
            <a:endParaRPr lang="en-US" sz="1800" dirty="0"/>
          </a:p>
          <a:p>
            <a:pPr marL="347472">
              <a:spcBef>
                <a:spcPts val="0"/>
              </a:spcBef>
            </a:pPr>
            <a:endParaRPr lang="en-US" sz="1800" dirty="0"/>
          </a:p>
        </p:txBody>
      </p:sp>
      <p:pic>
        <p:nvPicPr>
          <p:cNvPr id="7" name="Picture 6"/>
          <p:cNvPicPr>
            <a:picLocks noChangeAspect="1"/>
          </p:cNvPicPr>
          <p:nvPr/>
        </p:nvPicPr>
        <p:blipFill>
          <a:blip r:embed="rId3"/>
          <a:stretch>
            <a:fillRect/>
          </a:stretch>
        </p:blipFill>
        <p:spPr>
          <a:xfrm>
            <a:off x="914400" y="2438400"/>
            <a:ext cx="7315200" cy="3657600"/>
          </a:xfrm>
          <a:prstGeom prst="rect">
            <a:avLst/>
          </a:prstGeom>
        </p:spPr>
      </p:pic>
    </p:spTree>
    <p:extLst>
      <p:ext uri="{BB962C8B-B14F-4D97-AF65-F5344CB8AC3E}">
        <p14:creationId xmlns:p14="http://schemas.microsoft.com/office/powerpoint/2010/main" val="281300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Encumbrance Transactions</a:t>
            </a:r>
          </a:p>
          <a:p>
            <a:pPr marL="4572" indent="0">
              <a:spcBef>
                <a:spcPts val="0"/>
              </a:spcBef>
              <a:buNone/>
            </a:pPr>
            <a:endParaRPr lang="en-US" sz="2800" dirty="0"/>
          </a:p>
        </p:txBody>
      </p:sp>
      <p:pic>
        <p:nvPicPr>
          <p:cNvPr id="6" name="Picture 5"/>
          <p:cNvPicPr>
            <a:picLocks noChangeAspect="1"/>
          </p:cNvPicPr>
          <p:nvPr/>
        </p:nvPicPr>
        <p:blipFill>
          <a:blip r:embed="rId3"/>
          <a:stretch>
            <a:fillRect/>
          </a:stretch>
        </p:blipFill>
        <p:spPr>
          <a:xfrm>
            <a:off x="723900" y="1905000"/>
            <a:ext cx="7696200" cy="4421221"/>
          </a:xfrm>
          <a:prstGeom prst="rect">
            <a:avLst/>
          </a:prstGeom>
        </p:spPr>
      </p:pic>
    </p:spTree>
    <p:extLst>
      <p:ext uri="{BB962C8B-B14F-4D97-AF65-F5344CB8AC3E}">
        <p14:creationId xmlns:p14="http://schemas.microsoft.com/office/powerpoint/2010/main" val="175570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New Dashboard: Transaction Inquiry</a:t>
            </a:r>
            <a:endParaRPr lang="en-US" sz="3600" dirty="0"/>
          </a:p>
        </p:txBody>
      </p:sp>
      <p:sp>
        <p:nvSpPr>
          <p:cNvPr id="5" name="Content Placeholder 4"/>
          <p:cNvSpPr>
            <a:spLocks noGrp="1"/>
          </p:cNvSpPr>
          <p:nvPr>
            <p:ph sz="quarter" idx="1"/>
          </p:nvPr>
        </p:nvSpPr>
        <p:spPr>
          <a:xfrm>
            <a:off x="533400" y="1333500"/>
            <a:ext cx="8077200" cy="4610100"/>
          </a:xfrm>
        </p:spPr>
        <p:txBody>
          <a:bodyPr>
            <a:noAutofit/>
          </a:bodyPr>
          <a:lstStyle/>
          <a:p>
            <a:pPr>
              <a:buFont typeface="Wingdings" panose="05000000000000000000" pitchFamily="2" charset="2"/>
              <a:buChar char="Ø"/>
            </a:pPr>
            <a:r>
              <a:rPr lang="en-US" sz="1800" dirty="0" smtClean="0"/>
              <a:t>Encumbrance Reporting by Attributes</a:t>
            </a:r>
            <a:endParaRPr lang="en-US" sz="1800" dirty="0"/>
          </a:p>
          <a:p>
            <a:pPr marL="347472">
              <a:spcBef>
                <a:spcPts val="0"/>
              </a:spcBef>
            </a:pPr>
            <a:endParaRPr lang="en-US" sz="2800" dirty="0"/>
          </a:p>
        </p:txBody>
      </p:sp>
      <p:pic>
        <p:nvPicPr>
          <p:cNvPr id="6" name="Picture 5"/>
          <p:cNvPicPr>
            <a:picLocks noChangeAspect="1"/>
          </p:cNvPicPr>
          <p:nvPr/>
        </p:nvPicPr>
        <p:blipFill>
          <a:blip r:embed="rId3"/>
          <a:stretch>
            <a:fillRect/>
          </a:stretch>
        </p:blipFill>
        <p:spPr>
          <a:xfrm>
            <a:off x="499965" y="1872698"/>
            <a:ext cx="8144070" cy="4337602"/>
          </a:xfrm>
          <a:prstGeom prst="rect">
            <a:avLst/>
          </a:prstGeom>
        </p:spPr>
      </p:pic>
      <p:sp>
        <p:nvSpPr>
          <p:cNvPr id="3" name="Slide Number Placeholder 2"/>
          <p:cNvSpPr>
            <a:spLocks noGrp="1"/>
          </p:cNvSpPr>
          <p:nvPr>
            <p:ph type="sldNum" sz="quarter" idx="12"/>
          </p:nvPr>
        </p:nvSpPr>
        <p:spPr/>
        <p:txBody>
          <a:bodyPr/>
          <a:lstStyle/>
          <a:p>
            <a:fld id="{80C92BCB-CE5F-4D30-B380-9712AEBB36CB}" type="slidenum">
              <a:rPr lang="en-US" smtClean="0"/>
              <a:pPr/>
              <a:t>36</a:t>
            </a:fld>
            <a:endParaRPr lang="en-US"/>
          </a:p>
        </p:txBody>
      </p:sp>
    </p:spTree>
    <p:extLst>
      <p:ext uri="{BB962C8B-B14F-4D97-AF65-F5344CB8AC3E}">
        <p14:creationId xmlns:p14="http://schemas.microsoft.com/office/powerpoint/2010/main" val="1164615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419600"/>
          </a:xfrm>
        </p:spPr>
        <p:txBody>
          <a:bodyPr/>
          <a:lstStyle/>
          <a:p>
            <a:pPr marL="0" indent="0" algn="ctr">
              <a:buNone/>
            </a:pPr>
            <a:endParaRPr lang="en-US" dirty="0" smtClean="0">
              <a:solidFill>
                <a:srgbClr val="002060"/>
              </a:solidFill>
            </a:endParaRPr>
          </a:p>
          <a:p>
            <a:pPr marL="0" indent="0" algn="ctr">
              <a:buNone/>
            </a:pPr>
            <a:endParaRPr lang="en-US" dirty="0">
              <a:solidFill>
                <a:srgbClr val="002060"/>
              </a:solidFill>
            </a:endParaRPr>
          </a:p>
          <a:p>
            <a:pPr marL="0" indent="0" algn="ctr">
              <a:buNone/>
            </a:pPr>
            <a:r>
              <a:rPr lang="en-US" sz="9600" dirty="0" smtClean="0"/>
              <a:t>PART II</a:t>
            </a:r>
            <a:endParaRPr lang="en-US" sz="9600" dirty="0"/>
          </a:p>
        </p:txBody>
      </p:sp>
    </p:spTree>
    <p:extLst>
      <p:ext uri="{BB962C8B-B14F-4D97-AF65-F5344CB8AC3E}">
        <p14:creationId xmlns:p14="http://schemas.microsoft.com/office/powerpoint/2010/main" val="3652833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FDCF5A-DB80-4CFB-B64A-19F594F0E642}" type="slidenum">
              <a:rPr lang="en-US" smtClean="0"/>
              <a:t>38</a:t>
            </a:fld>
            <a:endParaRPr lang="en-US" dirty="0"/>
          </a:p>
        </p:txBody>
      </p:sp>
      <p:sp>
        <p:nvSpPr>
          <p:cNvPr id="5"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Five Steps to Report Results</a:t>
            </a:r>
            <a:endParaRPr lang="en-US" sz="3600" dirty="0"/>
          </a:p>
        </p:txBody>
      </p:sp>
      <p:sp>
        <p:nvSpPr>
          <p:cNvPr id="7"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After you establish your dashboard defaults, you are ready to generate a report. </a:t>
            </a:r>
          </a:p>
          <a:p>
            <a:pPr marL="0" indent="0">
              <a:buNone/>
            </a:pPr>
            <a:r>
              <a:rPr lang="en-US" sz="1800" dirty="0"/>
              <a:t>There are five main activities involved with report  production:</a:t>
            </a:r>
          </a:p>
          <a:p>
            <a:pPr lvl="1"/>
            <a:r>
              <a:rPr lang="en-US" sz="1800" dirty="0"/>
              <a:t>Select the report</a:t>
            </a:r>
          </a:p>
          <a:p>
            <a:pPr lvl="1"/>
            <a:r>
              <a:rPr lang="en-US" sz="1800" dirty="0"/>
              <a:t>Set the report filters</a:t>
            </a:r>
          </a:p>
          <a:p>
            <a:pPr lvl="1"/>
            <a:r>
              <a:rPr lang="en-US" sz="1800" dirty="0"/>
              <a:t>Set the report format</a:t>
            </a:r>
          </a:p>
          <a:p>
            <a:pPr lvl="1"/>
            <a:r>
              <a:rPr lang="en-US" sz="1800" dirty="0"/>
              <a:t>Drill through report data</a:t>
            </a:r>
          </a:p>
          <a:p>
            <a:pPr lvl="1"/>
            <a:r>
              <a:rPr lang="en-US" sz="1800" dirty="0"/>
              <a:t>Capture report results (print /download) </a:t>
            </a:r>
          </a:p>
          <a:p>
            <a:pPr marL="347472">
              <a:spcBef>
                <a:spcPts val="0"/>
              </a:spcBef>
            </a:pPr>
            <a:endParaRPr lang="en-US" sz="1800" dirty="0"/>
          </a:p>
        </p:txBody>
      </p:sp>
    </p:spTree>
    <p:extLst>
      <p:ext uri="{BB962C8B-B14F-4D97-AF65-F5344CB8AC3E}">
        <p14:creationId xmlns:p14="http://schemas.microsoft.com/office/powerpoint/2010/main" val="3023740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This report is best used for Fund only views</a:t>
            </a:r>
          </a:p>
          <a:p>
            <a:r>
              <a:rPr lang="en-US" sz="1800" dirty="0" smtClean="0"/>
              <a:t>Prompt filter has down arrow. It will default to current period and year unless it is a save selection report. (Hint: Save as Period 12)</a:t>
            </a:r>
          </a:p>
          <a:p>
            <a:r>
              <a:rPr lang="en-US" sz="1800" dirty="0" smtClean="0"/>
              <a:t>Multiple Funds can be selected for this report. (Departments cannot be filtered in this)</a:t>
            </a:r>
          </a:p>
          <a:p>
            <a:r>
              <a:rPr lang="en-US" sz="1800" dirty="0" smtClean="0"/>
              <a:t>Click Apply Filters</a:t>
            </a:r>
          </a:p>
          <a:p>
            <a:pPr marL="0" indent="0">
              <a:buNone/>
            </a:pPr>
            <a:endParaRPr lang="en-US" sz="2000" dirty="0"/>
          </a:p>
        </p:txBody>
      </p:sp>
      <p:pic>
        <p:nvPicPr>
          <p:cNvPr id="26" name="Picture 25"/>
          <p:cNvPicPr>
            <a:picLocks noChangeAspect="1"/>
          </p:cNvPicPr>
          <p:nvPr/>
        </p:nvPicPr>
        <p:blipFill>
          <a:blip r:embed="rId2"/>
          <a:stretch>
            <a:fillRect/>
          </a:stretch>
        </p:blipFill>
        <p:spPr>
          <a:xfrm>
            <a:off x="704412" y="3225320"/>
            <a:ext cx="7735176" cy="3183322"/>
          </a:xfrm>
          <a:prstGeom prst="rect">
            <a:avLst/>
          </a:prstGeom>
        </p:spPr>
      </p:pic>
      <p:sp>
        <p:nvSpPr>
          <p:cNvPr id="25" name="Slide Number Placeholder 24"/>
          <p:cNvSpPr>
            <a:spLocks noGrp="1"/>
          </p:cNvSpPr>
          <p:nvPr>
            <p:ph type="sldNum" sz="quarter" idx="12"/>
          </p:nvPr>
        </p:nvSpPr>
        <p:spPr/>
        <p:txBody>
          <a:bodyPr/>
          <a:lstStyle/>
          <a:p>
            <a:fld id="{FEFDCF5A-DB80-4CFB-B64A-19F594F0E642}" type="slidenum">
              <a:rPr lang="en-US" smtClean="0"/>
              <a:t>39</a:t>
            </a:fld>
            <a:endParaRPr lang="en-US" dirty="0"/>
          </a:p>
        </p:txBody>
      </p:sp>
      <p:sp>
        <p:nvSpPr>
          <p:cNvPr id="13"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Trial Balance Selections</a:t>
            </a:r>
          </a:p>
        </p:txBody>
      </p:sp>
      <p:sp>
        <p:nvSpPr>
          <p:cNvPr id="16" name="Rectangle 15"/>
          <p:cNvSpPr/>
          <p:nvPr/>
        </p:nvSpPr>
        <p:spPr>
          <a:xfrm>
            <a:off x="3782872" y="4016957"/>
            <a:ext cx="1883055" cy="35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38001" y="4392407"/>
            <a:ext cx="902620" cy="1672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11633" y="5890371"/>
            <a:ext cx="727213"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87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77" y="2054289"/>
            <a:ext cx="6458446" cy="4117911"/>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a:t>
            </a:fld>
            <a:endParaRPr lang="en-US" dirty="0"/>
          </a:p>
        </p:txBody>
      </p:sp>
      <p:sp>
        <p:nvSpPr>
          <p:cNvPr id="10"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Log in to the Data Warehouse</a:t>
            </a:r>
            <a:endParaRPr lang="en-US" sz="3600" dirty="0"/>
          </a:p>
        </p:txBody>
      </p:sp>
      <p:sp>
        <p:nvSpPr>
          <p:cNvPr id="13" name="Content Placeholder 4"/>
          <p:cNvSpPr txBox="1">
            <a:spLocks/>
          </p:cNvSpPr>
          <p:nvPr/>
        </p:nvSpPr>
        <p:spPr>
          <a:xfrm>
            <a:off x="533400" y="1295400"/>
            <a:ext cx="8077200" cy="46101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Log into My Fresno State </a:t>
            </a:r>
          </a:p>
          <a:p>
            <a:r>
              <a:rPr lang="en-US" sz="1800" dirty="0" smtClean="0"/>
              <a:t>At “My Menu” select “CFS Data Warehouse – Phase 2”</a:t>
            </a:r>
          </a:p>
          <a:p>
            <a:pPr marL="0" indent="0">
              <a:buFont typeface="Arial" pitchFamily="34" charset="0"/>
              <a:buNone/>
            </a:pPr>
            <a:endParaRPr lang="en-US" sz="1800" dirty="0" smtClean="0"/>
          </a:p>
          <a:p>
            <a:pPr marL="320040" lvl="1" indent="0">
              <a:buFont typeface="Arial" pitchFamily="34" charset="0"/>
              <a:buNone/>
            </a:pPr>
            <a:endParaRPr lang="en-US" sz="1800" dirty="0" smtClean="0"/>
          </a:p>
          <a:p>
            <a:pPr marL="320040" lvl="1" indent="0">
              <a:buFont typeface="Arial" pitchFamily="34" charset="0"/>
              <a:buNone/>
            </a:pPr>
            <a:endParaRPr lang="en-US" sz="1800" dirty="0" smtClean="0"/>
          </a:p>
          <a:p>
            <a:pPr marL="320040" lvl="1" indent="0">
              <a:buFont typeface="Arial" pitchFamily="34" charset="0"/>
              <a:buNone/>
            </a:pPr>
            <a:endParaRPr lang="en-US" sz="1800" dirty="0"/>
          </a:p>
        </p:txBody>
      </p:sp>
      <p:sp>
        <p:nvSpPr>
          <p:cNvPr id="15" name="Rectangle 14"/>
          <p:cNvSpPr/>
          <p:nvPr/>
        </p:nvSpPr>
        <p:spPr>
          <a:xfrm>
            <a:off x="1342777" y="5257800"/>
            <a:ext cx="141972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647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r>
              <a:rPr lang="en-US" sz="1600" dirty="0" smtClean="0">
                <a:ea typeface="Times New Roman" pitchFamily="18" charset="0"/>
                <a:cs typeface="Times New Roman" pitchFamily="18" charset="0"/>
              </a:rPr>
              <a:t>Double-click </a:t>
            </a:r>
            <a:r>
              <a:rPr lang="en-US" sz="1600" dirty="0">
                <a:ea typeface="Times New Roman" pitchFamily="18" charset="0"/>
                <a:cs typeface="Times New Roman" pitchFamily="18" charset="0"/>
              </a:rPr>
              <a:t>on any value to move it into or out of the Selected box or use the arrow </a:t>
            </a:r>
            <a:r>
              <a:rPr lang="en-US" sz="1600" dirty="0" smtClean="0">
                <a:ea typeface="Times New Roman" pitchFamily="18" charset="0"/>
                <a:cs typeface="Times New Roman" pitchFamily="18" charset="0"/>
              </a:rPr>
              <a:t>button.</a:t>
            </a:r>
            <a:endParaRPr lang="en-US" sz="1600" dirty="0">
              <a:cs typeface="Arial" pitchFamily="34" charset="0"/>
            </a:endParaRPr>
          </a:p>
          <a:p>
            <a:pPr fontAlgn="t"/>
            <a:r>
              <a:rPr lang="en-US" sz="1600" dirty="0" smtClean="0">
                <a:ea typeface="Times New Roman" pitchFamily="18" charset="0"/>
                <a:cs typeface="Times New Roman" pitchFamily="18" charset="0"/>
              </a:rPr>
              <a:t>Enter </a:t>
            </a:r>
            <a:r>
              <a:rPr lang="en-US" sz="1600" dirty="0">
                <a:ea typeface="Times New Roman" pitchFamily="18" charset="0"/>
                <a:cs typeface="Times New Roman" pitchFamily="18" charset="0"/>
              </a:rPr>
              <a:t>first number of Fund to list all with that beginning </a:t>
            </a:r>
            <a:r>
              <a:rPr lang="en-US" sz="1600" dirty="0" smtClean="0">
                <a:ea typeface="Times New Roman" pitchFamily="18" charset="0"/>
                <a:cs typeface="Times New Roman" pitchFamily="18" charset="0"/>
              </a:rPr>
              <a:t>number.</a:t>
            </a:r>
            <a:endParaRPr lang="en-US" sz="1600" dirty="0">
              <a:cs typeface="Arial" pitchFamily="34" charset="0"/>
            </a:endParaRPr>
          </a:p>
          <a:p>
            <a:pPr fontAlgn="t"/>
            <a:r>
              <a:rPr lang="en-US" sz="1600" dirty="0" smtClean="0"/>
              <a:t>Search </a:t>
            </a:r>
            <a:r>
              <a:rPr lang="en-US" sz="1600" dirty="0"/>
              <a:t>is available in drop down box for ‘Starts’, ‘Contains’, ‘Ends’, and ‘Is Like’. Unselect Match Case for more options. </a:t>
            </a:r>
            <a:r>
              <a:rPr lang="en-US" sz="1600" dirty="0">
                <a:ea typeface="Times New Roman" pitchFamily="18" charset="0"/>
                <a:cs typeface="Times New Roman" pitchFamily="18" charset="0"/>
              </a:rPr>
              <a:t>It does not identify the </a:t>
            </a:r>
            <a:r>
              <a:rPr lang="en-US" sz="1600" dirty="0" smtClean="0">
                <a:ea typeface="Times New Roman" pitchFamily="18" charset="0"/>
                <a:cs typeface="Times New Roman" pitchFamily="18" charset="0"/>
              </a:rPr>
              <a:t>description. </a:t>
            </a:r>
            <a:r>
              <a:rPr lang="en-US" sz="1600" dirty="0" smtClean="0"/>
              <a:t>There </a:t>
            </a:r>
            <a:r>
              <a:rPr lang="en-US" sz="1600" dirty="0"/>
              <a:t>is limited criteria in the selection box. If your search contains more </a:t>
            </a:r>
            <a:r>
              <a:rPr lang="en-US" sz="1600" dirty="0">
                <a:ea typeface="Times New Roman" pitchFamily="18" charset="0"/>
                <a:cs typeface="Times New Roman" pitchFamily="18" charset="0"/>
              </a:rPr>
              <a:t>.  </a:t>
            </a:r>
            <a:r>
              <a:rPr lang="en-US" sz="1600" dirty="0"/>
              <a:t>Remember to select ‘Search</a:t>
            </a:r>
            <a:r>
              <a:rPr lang="en-US" sz="1600" dirty="0" smtClean="0"/>
              <a:t>’.</a:t>
            </a:r>
          </a:p>
          <a:p>
            <a:pPr fontAlgn="t"/>
            <a:r>
              <a:rPr lang="en-US" sz="1600" dirty="0" smtClean="0"/>
              <a:t>When </a:t>
            </a:r>
            <a:r>
              <a:rPr lang="en-US" sz="1600" dirty="0"/>
              <a:t>more than 256 results, hit the “More” button  to display the next 256 choices.  Otherwise, you may not find your choice.  It is easier to use the ‘Search’ than to </a:t>
            </a:r>
            <a:r>
              <a:rPr lang="en-US" sz="1600" dirty="0" smtClean="0"/>
              <a:t>scroll.</a:t>
            </a:r>
            <a:endParaRPr lang="en-US" sz="1600" dirty="0">
              <a:cs typeface="Arial" pitchFamily="34" charset="0"/>
            </a:endParaRPr>
          </a:p>
          <a:p>
            <a:pPr fontAlgn="t"/>
            <a:r>
              <a:rPr lang="en-US" sz="1600" dirty="0" smtClean="0">
                <a:cs typeface="Arial" pitchFamily="34" charset="0"/>
              </a:rPr>
              <a:t>Click </a:t>
            </a:r>
            <a:r>
              <a:rPr lang="en-US" sz="1600" dirty="0">
                <a:cs typeface="Arial" pitchFamily="34" charset="0"/>
              </a:rPr>
              <a:t>‘Ok” to save.</a:t>
            </a:r>
          </a:p>
          <a:p>
            <a:endParaRPr lang="en-US" sz="1600" dirty="0"/>
          </a:p>
        </p:txBody>
      </p:sp>
      <p:pic>
        <p:nvPicPr>
          <p:cNvPr id="3" name="Picture 2"/>
          <p:cNvPicPr>
            <a:picLocks noChangeAspect="1"/>
          </p:cNvPicPr>
          <p:nvPr/>
        </p:nvPicPr>
        <p:blipFill>
          <a:blip r:embed="rId2"/>
          <a:stretch>
            <a:fillRect/>
          </a:stretch>
        </p:blipFill>
        <p:spPr>
          <a:xfrm>
            <a:off x="685801" y="3522141"/>
            <a:ext cx="5867400" cy="2887552"/>
          </a:xfrm>
          <a:prstGeom prst="rect">
            <a:avLst/>
          </a:prstGeom>
        </p:spPr>
      </p:pic>
      <p:sp>
        <p:nvSpPr>
          <p:cNvPr id="13" name="Slide Number Placeholder 12"/>
          <p:cNvSpPr>
            <a:spLocks noGrp="1"/>
          </p:cNvSpPr>
          <p:nvPr>
            <p:ph type="sldNum" sz="quarter" idx="12"/>
          </p:nvPr>
        </p:nvSpPr>
        <p:spPr/>
        <p:txBody>
          <a:bodyPr/>
          <a:lstStyle/>
          <a:p>
            <a:fld id="{FEFDCF5A-DB80-4CFB-B64A-19F594F0E642}" type="slidenum">
              <a:rPr lang="en-US" smtClean="0"/>
              <a:t>40</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503682189"/>
              </p:ext>
            </p:extLst>
          </p:nvPr>
        </p:nvGraphicFramePr>
        <p:xfrm>
          <a:off x="5555192" y="3371848"/>
          <a:ext cx="3429001" cy="1981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514601">
                  <a:extLst>
                    <a:ext uri="{9D8B030D-6E8A-4147-A177-3AD203B41FA5}">
                      <a16:colId xmlns:a16="http://schemas.microsoft.com/office/drawing/2014/main" val="20001"/>
                    </a:ext>
                  </a:extLst>
                </a:gridCol>
              </a:tblGrid>
              <a:tr h="259186">
                <a:tc>
                  <a:txBody>
                    <a:bodyPr/>
                    <a:lstStyle/>
                    <a:p>
                      <a:pPr algn="ctr"/>
                      <a:r>
                        <a:rPr lang="en-US" sz="1400" b="1" dirty="0" smtClean="0">
                          <a:latin typeface="+mj-lt"/>
                        </a:rPr>
                        <a:t>Selection Buttons</a:t>
                      </a:r>
                      <a:endParaRPr lang="en-US" sz="1400" b="1" dirty="0">
                        <a:latin typeface="+mj-lt"/>
                      </a:endParaRPr>
                    </a:p>
                  </a:txBody>
                  <a:tcPr/>
                </a:tc>
                <a:tc>
                  <a:txBody>
                    <a:bodyPr/>
                    <a:lstStyle/>
                    <a:p>
                      <a:pPr algn="ctr"/>
                      <a:r>
                        <a:rPr lang="en-US" sz="1400" dirty="0" smtClean="0">
                          <a:latin typeface="+mj-lt"/>
                        </a:rPr>
                        <a:t>Use the buttons below to move items into the Selected Box.</a:t>
                      </a:r>
                      <a:endParaRPr lang="en-US" sz="1400" dirty="0">
                        <a:latin typeface="+mj-lt"/>
                      </a:endParaRPr>
                    </a:p>
                  </a:txBody>
                  <a:tcPr anchor="ctr"/>
                </a:tc>
                <a:extLst>
                  <a:ext uri="{0D108BD9-81ED-4DB2-BD59-A6C34878D82A}">
                    <a16:rowId xmlns:a16="http://schemas.microsoft.com/office/drawing/2014/main" val="10000"/>
                  </a:ext>
                </a:extLst>
              </a:tr>
              <a:tr h="3657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j-lt"/>
                          <a:ea typeface="+mn-ea"/>
                          <a:cs typeface="+mn-cs"/>
                        </a:rPr>
                        <a:t>De-select</a:t>
                      </a:r>
                      <a:r>
                        <a:rPr kumimoji="0" lang="en-US" sz="1400" b="1" kern="1200" baseline="0" dirty="0" smtClean="0">
                          <a:solidFill>
                            <a:schemeClr val="dk1"/>
                          </a:solidFill>
                          <a:latin typeface="+mj-lt"/>
                          <a:ea typeface="+mn-ea"/>
                          <a:cs typeface="+mn-cs"/>
                        </a:rPr>
                        <a:t> all items.</a:t>
                      </a:r>
                      <a:endParaRPr kumimoji="0" lang="en-US" sz="1400" b="1" kern="1200" dirty="0" smtClean="0">
                        <a:solidFill>
                          <a:schemeClr val="dk1"/>
                        </a:solidFill>
                        <a:latin typeface="+mj-lt"/>
                        <a:ea typeface="+mn-ea"/>
                        <a:cs typeface="+mn-cs"/>
                      </a:endParaRPr>
                    </a:p>
                  </a:txBody>
                  <a:tcPr/>
                </a:tc>
                <a:extLst>
                  <a:ext uri="{0D108BD9-81ED-4DB2-BD59-A6C34878D82A}">
                    <a16:rowId xmlns:a16="http://schemas.microsoft.com/office/drawing/2014/main" val="10001"/>
                  </a:ext>
                </a:extLst>
              </a:tr>
              <a:tr h="3657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j-lt"/>
                          <a:ea typeface="+mn-ea"/>
                          <a:cs typeface="+mn-cs"/>
                        </a:rPr>
                        <a:t>De-select</a:t>
                      </a:r>
                      <a:r>
                        <a:rPr kumimoji="0" lang="en-US" sz="1400" b="1" kern="1200" baseline="0" dirty="0" smtClean="0">
                          <a:solidFill>
                            <a:schemeClr val="dk1"/>
                          </a:solidFill>
                          <a:latin typeface="+mj-lt"/>
                          <a:ea typeface="+mn-ea"/>
                          <a:cs typeface="+mn-cs"/>
                        </a:rPr>
                        <a:t> highlighted item(s)</a:t>
                      </a:r>
                      <a:endParaRPr kumimoji="0" lang="en-US" sz="1400" b="1" kern="1200" dirty="0" smtClean="0">
                        <a:solidFill>
                          <a:schemeClr val="dk1"/>
                        </a:solidFill>
                        <a:latin typeface="+mj-lt"/>
                        <a:ea typeface="+mn-ea"/>
                        <a:cs typeface="+mn-cs"/>
                      </a:endParaRPr>
                    </a:p>
                  </a:txBody>
                  <a:tcPr/>
                </a:tc>
                <a:extLst>
                  <a:ext uri="{0D108BD9-81ED-4DB2-BD59-A6C34878D82A}">
                    <a16:rowId xmlns:a16="http://schemas.microsoft.com/office/drawing/2014/main" val="10002"/>
                  </a:ext>
                </a:extLst>
              </a:tr>
              <a:tr h="3657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j-lt"/>
                          <a:ea typeface="+mn-ea"/>
                          <a:cs typeface="+mn-cs"/>
                        </a:rPr>
                        <a:t>Select</a:t>
                      </a:r>
                      <a:r>
                        <a:rPr kumimoji="0" lang="en-US" sz="1400" b="1" kern="1200" baseline="0" dirty="0" smtClean="0">
                          <a:solidFill>
                            <a:schemeClr val="dk1"/>
                          </a:solidFill>
                          <a:latin typeface="+mj-lt"/>
                          <a:ea typeface="+mn-ea"/>
                          <a:cs typeface="+mn-cs"/>
                        </a:rPr>
                        <a:t> all items listed</a:t>
                      </a:r>
                      <a:endParaRPr kumimoji="0" lang="en-US" sz="1400" b="1" kern="1200" dirty="0" smtClean="0">
                        <a:solidFill>
                          <a:schemeClr val="dk1"/>
                        </a:solidFill>
                        <a:latin typeface="+mj-lt"/>
                        <a:ea typeface="+mn-ea"/>
                        <a:cs typeface="+mn-cs"/>
                      </a:endParaRPr>
                    </a:p>
                  </a:txBody>
                  <a:tcPr/>
                </a:tc>
                <a:extLst>
                  <a:ext uri="{0D108BD9-81ED-4DB2-BD59-A6C34878D82A}">
                    <a16:rowId xmlns:a16="http://schemas.microsoft.com/office/drawing/2014/main" val="10003"/>
                  </a:ext>
                </a:extLst>
              </a:tr>
              <a:tr h="336497">
                <a:tc>
                  <a:txBody>
                    <a:bodyPr/>
                    <a:lstStyle/>
                    <a:p>
                      <a:endParaRPr lang="en-US" dirty="0"/>
                    </a:p>
                  </a:txBody>
                  <a:tcPr/>
                </a:tc>
                <a:tc>
                  <a:txBody>
                    <a:bodyPr/>
                    <a:lstStyle/>
                    <a:p>
                      <a:pPr fontAlgn="t"/>
                      <a:r>
                        <a:rPr kumimoji="0" lang="en-US" sz="1400" b="1" kern="1200" dirty="0" smtClean="0">
                          <a:solidFill>
                            <a:schemeClr val="dk1"/>
                          </a:solidFill>
                          <a:latin typeface="+mj-lt"/>
                          <a:ea typeface="+mn-ea"/>
                          <a:cs typeface="+mn-cs"/>
                        </a:rPr>
                        <a:t>Select highlighted</a:t>
                      </a:r>
                      <a:r>
                        <a:rPr kumimoji="0" lang="en-US" sz="1400" b="1" kern="1200" baseline="0" dirty="0" smtClean="0">
                          <a:solidFill>
                            <a:schemeClr val="dk1"/>
                          </a:solidFill>
                          <a:latin typeface="+mj-lt"/>
                          <a:ea typeface="+mn-ea"/>
                          <a:cs typeface="+mn-cs"/>
                        </a:rPr>
                        <a:t> item(s)</a:t>
                      </a:r>
                      <a:endParaRPr kumimoji="0" lang="en-US" sz="1400" kern="1200" dirty="0">
                        <a:solidFill>
                          <a:schemeClr val="dk1"/>
                        </a:solidFill>
                        <a:latin typeface="+mj-lt"/>
                        <a:ea typeface="+mn-ea"/>
                        <a:cs typeface="+mn-cs"/>
                      </a:endParaRPr>
                    </a:p>
                  </a:txBody>
                  <a:tcPr/>
                </a:tc>
                <a:extLst>
                  <a:ext uri="{0D108BD9-81ED-4DB2-BD59-A6C34878D82A}">
                    <a16:rowId xmlns:a16="http://schemas.microsoft.com/office/drawing/2014/main" val="10004"/>
                  </a:ext>
                </a:extLst>
              </a:tr>
            </a:tbl>
          </a:graphicData>
        </a:graphic>
      </p:graphicFrame>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962400"/>
            <a:ext cx="288925" cy="2127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993" y="4313026"/>
            <a:ext cx="304800" cy="2206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396" y="5029199"/>
            <a:ext cx="304800" cy="2206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4690057"/>
            <a:ext cx="304800" cy="2206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347581" y="4423356"/>
            <a:ext cx="709819" cy="377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Report Filters – Fund Selection Criteria</a:t>
            </a:r>
          </a:p>
        </p:txBody>
      </p:sp>
      <p:sp>
        <p:nvSpPr>
          <p:cNvPr id="21" name="Rectangle 20"/>
          <p:cNvSpPr/>
          <p:nvPr/>
        </p:nvSpPr>
        <p:spPr>
          <a:xfrm>
            <a:off x="5685896" y="6078016"/>
            <a:ext cx="3810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62400" y="4390814"/>
            <a:ext cx="4572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258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803686" y="2295754"/>
            <a:ext cx="7536628" cy="3952646"/>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41</a:t>
            </a:fld>
            <a:endParaRPr lang="en-US" dirty="0"/>
          </a:p>
        </p:txBody>
      </p:sp>
      <p:sp>
        <p:nvSpPr>
          <p:cNvPr id="6"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Trial Balance (6 columns)</a:t>
            </a:r>
          </a:p>
        </p:txBody>
      </p:sp>
      <p:sp>
        <p:nvSpPr>
          <p:cNvPr id="7"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This report is good to view the available cash balance</a:t>
            </a:r>
          </a:p>
          <a:p>
            <a:r>
              <a:rPr lang="en-US" sz="1800" dirty="0" smtClean="0"/>
              <a:t>In the 6 Column Trial Balance, various columns can be added to suit different reporting needs</a:t>
            </a:r>
            <a:endParaRPr lang="en-US" sz="1800" dirty="0"/>
          </a:p>
        </p:txBody>
      </p:sp>
      <p:sp>
        <p:nvSpPr>
          <p:cNvPr id="8" name="Rectangle 7"/>
          <p:cNvSpPr/>
          <p:nvPr/>
        </p:nvSpPr>
        <p:spPr>
          <a:xfrm>
            <a:off x="1905000" y="4191000"/>
            <a:ext cx="6435314"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095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3"/>
          <a:stretch>
            <a:fillRect/>
          </a:stretch>
        </p:blipFill>
        <p:spPr>
          <a:xfrm>
            <a:off x="400875" y="2186989"/>
            <a:ext cx="8342251" cy="3070811"/>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42</a:t>
            </a:fld>
            <a:endParaRPr lang="en-US" dirty="0"/>
          </a:p>
        </p:txBody>
      </p:sp>
      <p:sp>
        <p:nvSpPr>
          <p:cNvPr id="7"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Cash Balance Report</a:t>
            </a:r>
          </a:p>
        </p:txBody>
      </p:sp>
      <p:sp>
        <p:nvSpPr>
          <p:cNvPr id="8"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Choose your Fund Number</a:t>
            </a:r>
            <a:endParaRPr lang="en-US" sz="1800" dirty="0"/>
          </a:p>
        </p:txBody>
      </p:sp>
      <p:sp>
        <p:nvSpPr>
          <p:cNvPr id="9" name="Rectangle 8"/>
          <p:cNvSpPr/>
          <p:nvPr/>
        </p:nvSpPr>
        <p:spPr>
          <a:xfrm>
            <a:off x="3962400" y="3280357"/>
            <a:ext cx="914400" cy="453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492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23900" y="1723356"/>
            <a:ext cx="7696200" cy="4661569"/>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43</a:t>
            </a:fld>
            <a:endParaRPr lang="en-US" dirty="0"/>
          </a:p>
        </p:txBody>
      </p:sp>
      <p:sp>
        <p:nvSpPr>
          <p:cNvPr id="7"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Cash Report</a:t>
            </a:r>
          </a:p>
        </p:txBody>
      </p:sp>
      <p:sp>
        <p:nvSpPr>
          <p:cNvPr id="8"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Balance will show in Cash column. Report will only show the Cash balance.</a:t>
            </a:r>
            <a:endParaRPr lang="en-US" sz="1800" dirty="0"/>
          </a:p>
        </p:txBody>
      </p:sp>
      <p:sp>
        <p:nvSpPr>
          <p:cNvPr id="9" name="Rectangle 8"/>
          <p:cNvSpPr/>
          <p:nvPr/>
        </p:nvSpPr>
        <p:spPr>
          <a:xfrm>
            <a:off x="6858000" y="5658432"/>
            <a:ext cx="914400" cy="675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297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61975" y="1981449"/>
            <a:ext cx="7588871" cy="4351338"/>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44</a:t>
            </a:fld>
            <a:endParaRPr lang="en-US" dirty="0"/>
          </a:p>
        </p:txBody>
      </p:sp>
      <p:sp>
        <p:nvSpPr>
          <p:cNvPr id="10"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Financial Summary As of Period</a:t>
            </a:r>
          </a:p>
        </p:txBody>
      </p:sp>
      <p:sp>
        <p:nvSpPr>
          <p:cNvPr id="11"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You can drill down for detailed information, in any field that shows an underline when you scroll over it</a:t>
            </a:r>
            <a:endParaRPr lang="en-US" sz="1800" dirty="0"/>
          </a:p>
        </p:txBody>
      </p:sp>
      <p:sp>
        <p:nvSpPr>
          <p:cNvPr id="13" name="Rectangle 12"/>
          <p:cNvSpPr/>
          <p:nvPr/>
        </p:nvSpPr>
        <p:spPr>
          <a:xfrm>
            <a:off x="5638800" y="4953000"/>
            <a:ext cx="533400" cy="314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049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6429" y="2057400"/>
            <a:ext cx="8771143" cy="4298950"/>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45</a:t>
            </a:fld>
            <a:endParaRPr lang="en-US" dirty="0"/>
          </a:p>
        </p:txBody>
      </p:sp>
      <p:sp>
        <p:nvSpPr>
          <p:cNvPr id="8"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Financial Summary Between Periods</a:t>
            </a:r>
          </a:p>
        </p:txBody>
      </p:sp>
      <p:sp>
        <p:nvSpPr>
          <p:cNvPr id="12"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Report is similar to Financial Summary As of Period, but it allows the user to choose periods to view</a:t>
            </a:r>
            <a:endParaRPr lang="en-US" sz="1800" dirty="0"/>
          </a:p>
        </p:txBody>
      </p:sp>
      <p:sp>
        <p:nvSpPr>
          <p:cNvPr id="13" name="Rectangle 12"/>
          <p:cNvSpPr/>
          <p:nvPr/>
        </p:nvSpPr>
        <p:spPr>
          <a:xfrm>
            <a:off x="3733800" y="2743200"/>
            <a:ext cx="1981200" cy="314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193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0" y="2682666"/>
            <a:ext cx="7143750" cy="3767484"/>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46</a:t>
            </a:fld>
            <a:endParaRPr lang="en-US" dirty="0"/>
          </a:p>
        </p:txBody>
      </p:sp>
      <p:sp>
        <p:nvSpPr>
          <p:cNvPr id="18"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Financial Summary by Year</a:t>
            </a:r>
          </a:p>
        </p:txBody>
      </p:sp>
      <p:sp>
        <p:nvSpPr>
          <p:cNvPr id="19"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Compares fields year by year. Periods and Department field can also be filtered.</a:t>
            </a:r>
          </a:p>
          <a:p>
            <a:r>
              <a:rPr lang="en-US" sz="1800" dirty="0" smtClean="0"/>
              <a:t>Select years and periods to compare</a:t>
            </a:r>
          </a:p>
          <a:p>
            <a:r>
              <a:rPr lang="en-US" sz="1800" dirty="0" smtClean="0"/>
              <a:t>Select Column order for the report</a:t>
            </a:r>
          </a:p>
          <a:p>
            <a:r>
              <a:rPr lang="en-US" sz="1800" dirty="0" smtClean="0"/>
              <a:t>Shows amounts posted from year to year and it allows the user to drill down</a:t>
            </a:r>
            <a:endParaRPr lang="en-US" sz="1800" dirty="0"/>
          </a:p>
        </p:txBody>
      </p:sp>
      <p:sp>
        <p:nvSpPr>
          <p:cNvPr id="20" name="Rectangle 19"/>
          <p:cNvSpPr/>
          <p:nvPr/>
        </p:nvSpPr>
        <p:spPr>
          <a:xfrm>
            <a:off x="2819400" y="3240017"/>
            <a:ext cx="1447800" cy="314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95400" y="4746369"/>
            <a:ext cx="6610350" cy="314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29200" y="5210208"/>
            <a:ext cx="2057400" cy="1239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134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9959" y="1968140"/>
            <a:ext cx="8004082" cy="4464804"/>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47</a:t>
            </a:fld>
            <a:endParaRPr lang="en-US" dirty="0"/>
          </a:p>
        </p:txBody>
      </p:sp>
      <p:sp>
        <p:nvSpPr>
          <p:cNvPr id="9"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Export and Print</a:t>
            </a:r>
          </a:p>
        </p:txBody>
      </p:sp>
      <p:sp>
        <p:nvSpPr>
          <p:cNvPr id="12"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Example is from Financial Summary As of Period</a:t>
            </a:r>
          </a:p>
          <a:p>
            <a:r>
              <a:rPr lang="en-US" sz="1800" dirty="0" smtClean="0"/>
              <a:t>Refresh, Print, and Export options are at the bottom of the page</a:t>
            </a:r>
            <a:endParaRPr lang="en-US" sz="1800" dirty="0"/>
          </a:p>
        </p:txBody>
      </p:sp>
      <p:sp>
        <p:nvSpPr>
          <p:cNvPr id="13" name="Rectangle 12"/>
          <p:cNvSpPr/>
          <p:nvPr/>
        </p:nvSpPr>
        <p:spPr>
          <a:xfrm>
            <a:off x="4648200" y="6162628"/>
            <a:ext cx="838200" cy="3143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889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56304" y="2484388"/>
            <a:ext cx="7886700" cy="1767553"/>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48</a:t>
            </a:fld>
            <a:endParaRPr lang="en-US" dirty="0"/>
          </a:p>
        </p:txBody>
      </p:sp>
      <p:sp>
        <p:nvSpPr>
          <p:cNvPr id="9"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Print to PDF</a:t>
            </a:r>
          </a:p>
        </p:txBody>
      </p:sp>
      <p:sp>
        <p:nvSpPr>
          <p:cNvPr id="10"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The Print hyperlink located beneath the report will print the individual report in either PDF or HTML formats. Both are similar</a:t>
            </a:r>
            <a:endParaRPr lang="en-US" sz="1800" dirty="0"/>
          </a:p>
        </p:txBody>
      </p:sp>
      <p:sp>
        <p:nvSpPr>
          <p:cNvPr id="11" name="Rectangle 10"/>
          <p:cNvSpPr/>
          <p:nvPr/>
        </p:nvSpPr>
        <p:spPr>
          <a:xfrm>
            <a:off x="4572000" y="3481364"/>
            <a:ext cx="990600" cy="557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251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80447" y="1855062"/>
            <a:ext cx="8583107" cy="4393338"/>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49</a:t>
            </a:fld>
            <a:endParaRPr lang="en-US" dirty="0"/>
          </a:p>
        </p:txBody>
      </p:sp>
      <p:sp>
        <p:nvSpPr>
          <p:cNvPr id="6"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Print PDF Results</a:t>
            </a:r>
          </a:p>
        </p:txBody>
      </p:sp>
      <p:sp>
        <p:nvSpPr>
          <p:cNvPr id="7"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Printing to PDF provides a report similar to the results on the main screen</a:t>
            </a:r>
            <a:endParaRPr lang="en-US" sz="1800" dirty="0"/>
          </a:p>
        </p:txBody>
      </p:sp>
    </p:spTree>
    <p:extLst>
      <p:ext uri="{BB962C8B-B14F-4D97-AF65-F5344CB8AC3E}">
        <p14:creationId xmlns:p14="http://schemas.microsoft.com/office/powerpoint/2010/main" val="150761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12820"/>
            <a:ext cx="8763000" cy="1287379"/>
          </a:xfrm>
        </p:spPr>
        <p:txBody>
          <a:bodyPr>
            <a:normAutofit fontScale="90000"/>
          </a:bodyPr>
          <a:lstStyle/>
          <a:p>
            <a:pPr algn="r"/>
            <a:r>
              <a:rPr lang="en-US" dirty="0" smtClean="0"/>
              <a:t/>
            </a:r>
            <a:br>
              <a:rPr lang="en-US" dirty="0" smtClean="0"/>
            </a:br>
            <a:r>
              <a:rPr lang="en-US" dirty="0" smtClean="0"/>
              <a:t/>
            </a:r>
            <a:br>
              <a:rPr lang="en-US" dirty="0" smtClean="0"/>
            </a:br>
            <a:r>
              <a:rPr lang="en-US" dirty="0" smtClean="0">
                <a:solidFill>
                  <a:schemeClr val="tx2">
                    <a:lumMod val="75000"/>
                  </a:schemeClr>
                </a:solidFill>
              </a:rPr>
              <a:t> </a:t>
            </a:r>
            <a:br>
              <a:rPr lang="en-US" dirty="0" smtClean="0">
                <a:solidFill>
                  <a:schemeClr val="tx2">
                    <a:lumMod val="75000"/>
                  </a:schemeClr>
                </a:solidFill>
              </a:rPr>
            </a:br>
            <a:endParaRPr lang="en-US" dirty="0">
              <a:solidFill>
                <a:srgbClr val="C00000"/>
              </a:solidFill>
            </a:endParaRPr>
          </a:p>
        </p:txBody>
      </p:sp>
      <p:sp>
        <p:nvSpPr>
          <p:cNvPr id="2" name="Slide Number Placeholder 1"/>
          <p:cNvSpPr>
            <a:spLocks noGrp="1"/>
          </p:cNvSpPr>
          <p:nvPr>
            <p:ph type="sldNum" sz="quarter" idx="12"/>
          </p:nvPr>
        </p:nvSpPr>
        <p:spPr/>
        <p:txBody>
          <a:bodyPr/>
          <a:lstStyle/>
          <a:p>
            <a:fld id="{FEFDCF5A-DB80-4CFB-B64A-19F594F0E642}" type="slidenum">
              <a:rPr lang="en-US" smtClean="0"/>
              <a:t>5</a:t>
            </a:fld>
            <a:endParaRPr lang="en-US" dirty="0"/>
          </a:p>
        </p:txBody>
      </p:sp>
      <p:sp>
        <p:nvSpPr>
          <p:cNvPr id="12"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Log in to the Data Warehouse</a:t>
            </a:r>
            <a:endParaRPr lang="en-US" sz="3600" dirty="0"/>
          </a:p>
        </p:txBody>
      </p:sp>
      <p:sp>
        <p:nvSpPr>
          <p:cNvPr id="13" name="Content Placeholder 4"/>
          <p:cNvSpPr>
            <a:spLocks noGrp="1"/>
          </p:cNvSpPr>
          <p:nvPr>
            <p:ph sz="quarter" idx="1"/>
          </p:nvPr>
        </p:nvSpPr>
        <p:spPr>
          <a:xfrm>
            <a:off x="533400" y="1295400"/>
            <a:ext cx="8077200" cy="4610100"/>
          </a:xfrm>
        </p:spPr>
        <p:txBody>
          <a:bodyPr>
            <a:normAutofit/>
          </a:bodyPr>
          <a:lstStyle/>
          <a:p>
            <a:r>
              <a:rPr lang="en-US" sz="1800" dirty="0" smtClean="0"/>
              <a:t>Below is the default </a:t>
            </a:r>
            <a:r>
              <a:rPr lang="en-US" sz="1800" dirty="0" smtClean="0"/>
              <a:t>screen with Dashboard icons </a:t>
            </a:r>
            <a:endParaRPr lang="en-US" sz="1800" dirty="0"/>
          </a:p>
        </p:txBody>
      </p:sp>
      <p:pic>
        <p:nvPicPr>
          <p:cNvPr id="3" name="Picture 2"/>
          <p:cNvPicPr>
            <a:picLocks noChangeAspect="1"/>
          </p:cNvPicPr>
          <p:nvPr/>
        </p:nvPicPr>
        <p:blipFill>
          <a:blip r:embed="rId3"/>
          <a:stretch>
            <a:fillRect/>
          </a:stretch>
        </p:blipFill>
        <p:spPr>
          <a:xfrm>
            <a:off x="952500" y="1760619"/>
            <a:ext cx="7505700" cy="4595731"/>
          </a:xfrm>
          <a:prstGeom prst="rect">
            <a:avLst/>
          </a:prstGeom>
        </p:spPr>
      </p:pic>
      <p:sp>
        <p:nvSpPr>
          <p:cNvPr id="5" name="Rectangle 4"/>
          <p:cNvSpPr/>
          <p:nvPr/>
        </p:nvSpPr>
        <p:spPr>
          <a:xfrm>
            <a:off x="7620000" y="1760619"/>
            <a:ext cx="838200" cy="220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143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1423161" y="2005012"/>
            <a:ext cx="6297679" cy="4351338"/>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50</a:t>
            </a:fld>
            <a:endParaRPr lang="en-US" dirty="0"/>
          </a:p>
        </p:txBody>
      </p:sp>
      <p:sp>
        <p:nvSpPr>
          <p:cNvPr id="6"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Print to HTML Results</a:t>
            </a:r>
          </a:p>
        </p:txBody>
      </p:sp>
      <p:sp>
        <p:nvSpPr>
          <p:cNvPr id="7"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Printing to HTML provides a printout screen similar to a screenshot. The result is a smaller output which can fit to one page</a:t>
            </a:r>
            <a:endParaRPr lang="en-US" sz="1800" dirty="0"/>
          </a:p>
        </p:txBody>
      </p:sp>
    </p:spTree>
    <p:extLst>
      <p:ext uri="{BB962C8B-B14F-4D97-AF65-F5344CB8AC3E}">
        <p14:creationId xmlns:p14="http://schemas.microsoft.com/office/powerpoint/2010/main" val="842630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FDCF5A-DB80-4CFB-B64A-19F594F0E642}" type="slidenum">
              <a:rPr lang="en-US" smtClean="0"/>
              <a:t>51</a:t>
            </a:fld>
            <a:endParaRPr lang="en-US" dirty="0"/>
          </a:p>
        </p:txBody>
      </p:sp>
      <p:pic>
        <p:nvPicPr>
          <p:cNvPr id="5" name="Picture 4"/>
          <p:cNvPicPr>
            <a:picLocks noChangeAspect="1"/>
          </p:cNvPicPr>
          <p:nvPr/>
        </p:nvPicPr>
        <p:blipFill>
          <a:blip r:embed="rId3"/>
          <a:stretch>
            <a:fillRect/>
          </a:stretch>
        </p:blipFill>
        <p:spPr>
          <a:xfrm>
            <a:off x="194982" y="4116458"/>
            <a:ext cx="8754035" cy="2362200"/>
          </a:xfrm>
          <a:prstGeom prst="rect">
            <a:avLst/>
          </a:prstGeom>
        </p:spPr>
      </p:pic>
      <p:sp>
        <p:nvSpPr>
          <p:cNvPr id="7"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Exporting Data</a:t>
            </a:r>
          </a:p>
        </p:txBody>
      </p:sp>
      <p:sp>
        <p:nvSpPr>
          <p:cNvPr id="8"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Exports all data on the screen to a variety of file formats including PDF, Excel, &amp; </a:t>
            </a:r>
            <a:r>
              <a:rPr lang="en-US" sz="1800" dirty="0" smtClean="0"/>
              <a:t>CSV.</a:t>
            </a:r>
            <a:endParaRPr lang="en-US" sz="1800" dirty="0"/>
          </a:p>
          <a:p>
            <a:r>
              <a:rPr lang="en-US" sz="1800" dirty="0"/>
              <a:t>Exporting to PDF results in a file similar to the print to </a:t>
            </a:r>
            <a:r>
              <a:rPr lang="en-US" sz="1800" dirty="0" smtClean="0"/>
              <a:t>PDF, </a:t>
            </a:r>
            <a:r>
              <a:rPr lang="en-US" sz="1800" dirty="0"/>
              <a:t>but it can be saved as a file. </a:t>
            </a:r>
          </a:p>
          <a:p>
            <a:r>
              <a:rPr lang="en-US" sz="1800" dirty="0"/>
              <a:t>Exporting to Excel presents the data in Excel along with report formats. Formulas are </a:t>
            </a:r>
            <a:r>
              <a:rPr lang="en-US" sz="1800" u="sng" dirty="0"/>
              <a:t>not</a:t>
            </a:r>
            <a:r>
              <a:rPr lang="en-US" sz="1800" dirty="0"/>
              <a:t> transferred to Excel.  It is only hardcoded numbers.</a:t>
            </a:r>
          </a:p>
          <a:p>
            <a:r>
              <a:rPr lang="en-US" sz="1800" dirty="0"/>
              <a:t>Tab Delimited and CSV files will open in Excel without any formatting and can then be saved as an Excel file.  Be sure to save as an Excel file.  This export may include more data than shown on the screen.</a:t>
            </a:r>
          </a:p>
          <a:p>
            <a:endParaRPr lang="en-US" sz="1800" dirty="0"/>
          </a:p>
        </p:txBody>
      </p:sp>
      <p:sp>
        <p:nvSpPr>
          <p:cNvPr id="10" name="Rectangle 9"/>
          <p:cNvSpPr/>
          <p:nvPr/>
        </p:nvSpPr>
        <p:spPr>
          <a:xfrm>
            <a:off x="4876800" y="5229154"/>
            <a:ext cx="1219200" cy="981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976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
          <p:cNvSpPr txBox="1">
            <a:spLocks/>
          </p:cNvSpPr>
          <p:nvPr/>
        </p:nvSpPr>
        <p:spPr>
          <a:xfrm>
            <a:off x="533400" y="1333500"/>
            <a:ext cx="41910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This is a good tool to send the report to a manager</a:t>
            </a:r>
          </a:p>
          <a:p>
            <a:r>
              <a:rPr lang="en-US" sz="1800" dirty="0" smtClean="0"/>
              <a:t>Select PDF as Export file type</a:t>
            </a:r>
          </a:p>
          <a:p>
            <a:r>
              <a:rPr lang="en-US" sz="1800" dirty="0" smtClean="0"/>
              <a:t>After selecting the PDF file, a box will pop up asking to either open or save the file. Either option will work. </a:t>
            </a:r>
          </a:p>
          <a:p>
            <a:r>
              <a:rPr lang="en-US" sz="1800" dirty="0" smtClean="0"/>
              <a:t>Click OK</a:t>
            </a:r>
            <a:endParaRPr lang="en-US" sz="1800" dirty="0"/>
          </a:p>
        </p:txBody>
      </p:sp>
      <p:sp>
        <p:nvSpPr>
          <p:cNvPr id="3" name="Slide Number Placeholder 2"/>
          <p:cNvSpPr>
            <a:spLocks noGrp="1"/>
          </p:cNvSpPr>
          <p:nvPr>
            <p:ph type="sldNum" sz="quarter" idx="12"/>
          </p:nvPr>
        </p:nvSpPr>
        <p:spPr/>
        <p:txBody>
          <a:bodyPr/>
          <a:lstStyle/>
          <a:p>
            <a:fld id="{FEFDCF5A-DB80-4CFB-B64A-19F594F0E642}" type="slidenum">
              <a:rPr lang="en-US" smtClean="0"/>
              <a:t>52</a:t>
            </a:fld>
            <a:endParaRPr lang="en-US" dirty="0"/>
          </a:p>
        </p:txBody>
      </p:sp>
      <p:pic>
        <p:nvPicPr>
          <p:cNvPr id="8" name="Content Placeholder 7"/>
          <p:cNvPicPr>
            <a:picLocks noGrp="1" noChangeAspect="1"/>
          </p:cNvPicPr>
          <p:nvPr>
            <p:ph idx="1"/>
          </p:nvPr>
        </p:nvPicPr>
        <p:blipFill>
          <a:blip r:embed="rId2"/>
          <a:stretch>
            <a:fillRect/>
          </a:stretch>
        </p:blipFill>
        <p:spPr>
          <a:xfrm>
            <a:off x="5050319" y="1179307"/>
            <a:ext cx="3308879" cy="2002742"/>
          </a:xfrm>
          <a:prstGeom prst="rect">
            <a:avLst/>
          </a:prstGeom>
        </p:spPr>
      </p:pic>
      <p:pic>
        <p:nvPicPr>
          <p:cNvPr id="14" name="Picture 13"/>
          <p:cNvPicPr>
            <a:picLocks noChangeAspect="1"/>
          </p:cNvPicPr>
          <p:nvPr/>
        </p:nvPicPr>
        <p:blipFill>
          <a:blip r:embed="rId3"/>
          <a:stretch>
            <a:fillRect/>
          </a:stretch>
        </p:blipFill>
        <p:spPr>
          <a:xfrm>
            <a:off x="5017001" y="3294556"/>
            <a:ext cx="3390513" cy="2616517"/>
          </a:xfrm>
          <a:prstGeom prst="rect">
            <a:avLst/>
          </a:prstGeom>
        </p:spPr>
      </p:pic>
      <p:sp>
        <p:nvSpPr>
          <p:cNvPr id="13"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PDF</a:t>
            </a:r>
          </a:p>
        </p:txBody>
      </p:sp>
      <p:sp>
        <p:nvSpPr>
          <p:cNvPr id="19" name="Rectangle 18"/>
          <p:cNvSpPr/>
          <p:nvPr/>
        </p:nvSpPr>
        <p:spPr>
          <a:xfrm>
            <a:off x="6243051" y="1535698"/>
            <a:ext cx="1229898" cy="2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13777" y="4438473"/>
            <a:ext cx="1229898" cy="4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00" y="5218869"/>
            <a:ext cx="495787" cy="381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729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t>This is the result from the Open option</a:t>
            </a:r>
          </a:p>
          <a:p>
            <a:r>
              <a:rPr lang="en-US" sz="1800" dirty="0" smtClean="0"/>
              <a:t>When choosing to Open the file, the file opens in Adobe Acrobat. The file can then be saved, printed, or sent based on your needs. The data cannot be changed in a PDF file.</a:t>
            </a:r>
            <a:endParaRPr lang="en-US" sz="1800" dirty="0"/>
          </a:p>
        </p:txBody>
      </p:sp>
      <p:pic>
        <p:nvPicPr>
          <p:cNvPr id="5" name="Picture 4"/>
          <p:cNvPicPr>
            <a:picLocks noChangeAspect="1"/>
          </p:cNvPicPr>
          <p:nvPr/>
        </p:nvPicPr>
        <p:blipFill>
          <a:blip r:embed="rId3"/>
          <a:stretch>
            <a:fillRect/>
          </a:stretch>
        </p:blipFill>
        <p:spPr>
          <a:xfrm>
            <a:off x="1208683" y="2553411"/>
            <a:ext cx="6726633" cy="3770123"/>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53</a:t>
            </a:fld>
            <a:endParaRPr lang="en-US" dirty="0"/>
          </a:p>
        </p:txBody>
      </p:sp>
      <p:sp>
        <p:nvSpPr>
          <p:cNvPr id="8"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PDF Result</a:t>
            </a:r>
          </a:p>
        </p:txBody>
      </p:sp>
      <p:sp>
        <p:nvSpPr>
          <p:cNvPr id="11" name="Rectangle 10"/>
          <p:cNvSpPr/>
          <p:nvPr/>
        </p:nvSpPr>
        <p:spPr>
          <a:xfrm>
            <a:off x="2667000" y="2819400"/>
            <a:ext cx="1229898" cy="4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27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990847" y="3414064"/>
            <a:ext cx="3524756" cy="2719097"/>
          </a:xfrm>
          <a:prstGeom prst="rect">
            <a:avLst/>
          </a:prstGeom>
        </p:spPr>
      </p:pic>
      <p:pic>
        <p:nvPicPr>
          <p:cNvPr id="5" name="Content Placeholder 4"/>
          <p:cNvPicPr>
            <a:picLocks noGrp="1" noChangeAspect="1"/>
          </p:cNvPicPr>
          <p:nvPr>
            <p:ph idx="1"/>
          </p:nvPr>
        </p:nvPicPr>
        <p:blipFill>
          <a:blip r:embed="rId4"/>
          <a:stretch>
            <a:fillRect/>
          </a:stretch>
        </p:blipFill>
        <p:spPr>
          <a:xfrm>
            <a:off x="4724400" y="1524000"/>
            <a:ext cx="4057650" cy="1666875"/>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54</a:t>
            </a:fld>
            <a:endParaRPr lang="en-US" dirty="0"/>
          </a:p>
        </p:txBody>
      </p:sp>
      <p:sp>
        <p:nvSpPr>
          <p:cNvPr id="20"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Excel</a:t>
            </a:r>
          </a:p>
        </p:txBody>
      </p:sp>
      <p:sp>
        <p:nvSpPr>
          <p:cNvPr id="21" name="Content Placeholder 4"/>
          <p:cNvSpPr txBox="1">
            <a:spLocks/>
          </p:cNvSpPr>
          <p:nvPr/>
        </p:nvSpPr>
        <p:spPr>
          <a:xfrm>
            <a:off x="533400" y="1333500"/>
            <a:ext cx="39624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Select Export to Excel. Then select the Excel 2007+ format.</a:t>
            </a:r>
          </a:p>
          <a:p>
            <a:r>
              <a:rPr lang="en-US" sz="1800" dirty="0" smtClean="0"/>
              <a:t>After selecting the Excel file as output, a box will either open or save to file. Either option will work. </a:t>
            </a:r>
          </a:p>
          <a:p>
            <a:r>
              <a:rPr lang="en-US" sz="1800" dirty="0" smtClean="0"/>
              <a:t>Click OK</a:t>
            </a:r>
            <a:endParaRPr lang="en-US" sz="1800" dirty="0"/>
          </a:p>
        </p:txBody>
      </p:sp>
      <p:sp>
        <p:nvSpPr>
          <p:cNvPr id="22" name="Rectangle 21"/>
          <p:cNvSpPr/>
          <p:nvPr/>
        </p:nvSpPr>
        <p:spPr>
          <a:xfrm>
            <a:off x="6248400" y="1905000"/>
            <a:ext cx="1176924" cy="349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56902" y="2254313"/>
            <a:ext cx="925098" cy="260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23302" y="4648200"/>
            <a:ext cx="1229898" cy="4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41953" y="5429312"/>
            <a:ext cx="701847" cy="4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799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356074" y="1447800"/>
            <a:ext cx="5664101" cy="4308475"/>
          </a:xfrm>
          <a:prstGeom prst="rect">
            <a:avLst/>
          </a:prstGeom>
        </p:spPr>
      </p:pic>
      <p:sp>
        <p:nvSpPr>
          <p:cNvPr id="9"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Excel Data Output</a:t>
            </a:r>
          </a:p>
        </p:txBody>
      </p:sp>
      <p:sp>
        <p:nvSpPr>
          <p:cNvPr id="10" name="Content Placeholder 4"/>
          <p:cNvSpPr txBox="1">
            <a:spLocks/>
          </p:cNvSpPr>
          <p:nvPr/>
        </p:nvSpPr>
        <p:spPr>
          <a:xfrm>
            <a:off x="533400" y="1333500"/>
            <a:ext cx="2743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The data is downloaded into Excel. The formatting can be manipulated from this point and can be saved as an Excel file. </a:t>
            </a:r>
          </a:p>
          <a:p>
            <a:r>
              <a:rPr lang="en-US" sz="1800" dirty="0" smtClean="0"/>
              <a:t>Formulas do not carry forward. Numbers are hardcoded. </a:t>
            </a:r>
          </a:p>
        </p:txBody>
      </p:sp>
      <p:sp>
        <p:nvSpPr>
          <p:cNvPr id="13" name="Slide Number Placeholder 1"/>
          <p:cNvSpPr>
            <a:spLocks noGrp="1"/>
          </p:cNvSpPr>
          <p:nvPr>
            <p:ph type="sldNum" sz="quarter" idx="12"/>
          </p:nvPr>
        </p:nvSpPr>
        <p:spPr>
          <a:xfrm>
            <a:off x="6553200" y="6356350"/>
            <a:ext cx="2133600" cy="365125"/>
          </a:xfrm>
        </p:spPr>
        <p:txBody>
          <a:bodyPr/>
          <a:lstStyle/>
          <a:p>
            <a:r>
              <a:rPr lang="en-US" dirty="0" smtClean="0"/>
              <a:t>59</a:t>
            </a:r>
            <a:endParaRPr lang="en-US" dirty="0"/>
          </a:p>
        </p:txBody>
      </p:sp>
      <p:sp>
        <p:nvSpPr>
          <p:cNvPr id="15" name="Rectangle 14"/>
          <p:cNvSpPr/>
          <p:nvPr/>
        </p:nvSpPr>
        <p:spPr>
          <a:xfrm>
            <a:off x="7239000" y="5181600"/>
            <a:ext cx="1229898" cy="4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448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07523" y="1323975"/>
            <a:ext cx="4088802" cy="1715218"/>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56</a:t>
            </a:fld>
            <a:endParaRPr lang="en-US" dirty="0"/>
          </a:p>
        </p:txBody>
      </p:sp>
      <p:pic>
        <p:nvPicPr>
          <p:cNvPr id="14" name="Picture 13"/>
          <p:cNvPicPr>
            <a:picLocks noChangeAspect="1"/>
          </p:cNvPicPr>
          <p:nvPr/>
        </p:nvPicPr>
        <p:blipFill>
          <a:blip r:embed="rId4"/>
          <a:stretch>
            <a:fillRect/>
          </a:stretch>
        </p:blipFill>
        <p:spPr>
          <a:xfrm>
            <a:off x="4542374" y="3228179"/>
            <a:ext cx="3953381" cy="3005876"/>
          </a:xfrm>
          <a:prstGeom prst="rect">
            <a:avLst/>
          </a:prstGeom>
        </p:spPr>
      </p:pic>
      <p:sp>
        <p:nvSpPr>
          <p:cNvPr id="17"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Data – CSV Format</a:t>
            </a:r>
          </a:p>
        </p:txBody>
      </p:sp>
      <p:sp>
        <p:nvSpPr>
          <p:cNvPr id="19" name="Content Placeholder 4"/>
          <p:cNvSpPr txBox="1">
            <a:spLocks/>
          </p:cNvSpPr>
          <p:nvPr/>
        </p:nvSpPr>
        <p:spPr>
          <a:xfrm>
            <a:off x="533400" y="1333500"/>
            <a:ext cx="39624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Select Export to Data – CSV Format</a:t>
            </a:r>
          </a:p>
          <a:p>
            <a:r>
              <a:rPr lang="en-US" sz="1800" dirty="0" smtClean="0"/>
              <a:t>Prompt will open the CSV file with Excel. There is also an option to save the file. Opening in Excel is recommended. </a:t>
            </a:r>
            <a:endParaRPr lang="en-US" sz="1800" dirty="0"/>
          </a:p>
        </p:txBody>
      </p:sp>
      <p:sp>
        <p:nvSpPr>
          <p:cNvPr id="20" name="Rectangle 19"/>
          <p:cNvSpPr/>
          <p:nvPr/>
        </p:nvSpPr>
        <p:spPr>
          <a:xfrm>
            <a:off x="6036975" y="2362201"/>
            <a:ext cx="10496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79273" y="2268178"/>
            <a:ext cx="10496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76800" y="4648200"/>
            <a:ext cx="10496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213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33500" y="2667001"/>
            <a:ext cx="6477000" cy="3654022"/>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57</a:t>
            </a:fld>
            <a:endParaRPr lang="en-US" dirty="0"/>
          </a:p>
        </p:txBody>
      </p:sp>
      <p:sp>
        <p:nvSpPr>
          <p:cNvPr id="6"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Example of Export to Data – CSV Format Output</a:t>
            </a:r>
          </a:p>
        </p:txBody>
      </p:sp>
      <p:sp>
        <p:nvSpPr>
          <p:cNvPr id="7" name="Content Placeholder 4"/>
          <p:cNvSpPr txBox="1">
            <a:spLocks/>
          </p:cNvSpPr>
          <p:nvPr/>
        </p:nvSpPr>
        <p:spPr>
          <a:xfrm>
            <a:off x="533400" y="1333500"/>
            <a:ext cx="8077200" cy="4610100"/>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The CSV file opens to Excel as unformatted data. It can be manipulated from this point. Data includes information such as additional fields which may not be seen on the original output screen. </a:t>
            </a:r>
          </a:p>
          <a:p>
            <a:r>
              <a:rPr lang="en-US" sz="1800" u="sng" dirty="0" smtClean="0"/>
              <a:t>Remember to save the file as an Excel file when finished formatting</a:t>
            </a:r>
            <a:endParaRPr lang="en-US" sz="1800" u="sng" dirty="0"/>
          </a:p>
        </p:txBody>
      </p:sp>
    </p:spTree>
    <p:extLst>
      <p:ext uri="{BB962C8B-B14F-4D97-AF65-F5344CB8AC3E}">
        <p14:creationId xmlns:p14="http://schemas.microsoft.com/office/powerpoint/2010/main" val="3398460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76800" cy="914400"/>
          </a:xfrm>
        </p:spPr>
        <p:txBody>
          <a:bodyPr>
            <a:noAutofit/>
          </a:bodyPr>
          <a:lstStyle/>
          <a:p>
            <a:pPr algn="ctr"/>
            <a:r>
              <a:rPr lang="en-US" sz="3600" dirty="0" smtClean="0"/>
              <a:t>Questions?</a:t>
            </a:r>
            <a:endParaRPr lang="en-US" sz="3600" dirty="0"/>
          </a:p>
        </p:txBody>
      </p:sp>
      <p:sp>
        <p:nvSpPr>
          <p:cNvPr id="5" name="Content Placeholder 4"/>
          <p:cNvSpPr>
            <a:spLocks noGrp="1"/>
          </p:cNvSpPr>
          <p:nvPr>
            <p:ph sz="quarter" idx="1"/>
          </p:nvPr>
        </p:nvSpPr>
        <p:spPr>
          <a:xfrm>
            <a:off x="533400" y="1219200"/>
            <a:ext cx="8077200" cy="4610100"/>
          </a:xfrm>
          <a:ln>
            <a:noFill/>
          </a:ln>
        </p:spPr>
        <p:txBody>
          <a:bodyPr>
            <a:noAutofit/>
          </a:bodyPr>
          <a:lstStyle/>
          <a:p>
            <a:pPr marL="4572" indent="0">
              <a:spcBef>
                <a:spcPts val="0"/>
              </a:spcBef>
              <a:buNone/>
            </a:pPr>
            <a:r>
              <a:rPr lang="en-US" sz="2800" b="1" dirty="0" smtClean="0"/>
              <a:t>Contact Information</a:t>
            </a:r>
          </a:p>
          <a:p>
            <a:pPr marL="4572" indent="0">
              <a:spcBef>
                <a:spcPts val="0"/>
              </a:spcBef>
              <a:buNone/>
            </a:pPr>
            <a:endParaRPr lang="en-US" sz="2400" dirty="0" smtClean="0"/>
          </a:p>
          <a:p>
            <a:pPr marL="0" indent="0">
              <a:spcBef>
                <a:spcPts val="0"/>
              </a:spcBef>
              <a:buNone/>
            </a:pPr>
            <a:r>
              <a:rPr lang="en-US" sz="2400" b="1" dirty="0"/>
              <a:t>Accounting Services</a:t>
            </a:r>
          </a:p>
          <a:p>
            <a:pPr marL="0" indent="0">
              <a:spcBef>
                <a:spcPts val="0"/>
              </a:spcBef>
              <a:buNone/>
            </a:pPr>
            <a:r>
              <a:rPr lang="en-US" sz="2400" dirty="0"/>
              <a:t>P.J. </a:t>
            </a:r>
            <a:r>
              <a:rPr lang="en-US" sz="2400" dirty="0" err="1"/>
              <a:t>Soligian</a:t>
            </a:r>
            <a:r>
              <a:rPr lang="en-US" sz="2400" dirty="0"/>
              <a:t> 	</a:t>
            </a:r>
            <a:r>
              <a:rPr lang="en-US" sz="2400" dirty="0">
                <a:hlinkClick r:id="rId3"/>
              </a:rPr>
              <a:t>pjsoligian@csufresno.edu</a:t>
            </a:r>
            <a:r>
              <a:rPr lang="en-US" sz="2400" dirty="0"/>
              <a:t>	</a:t>
            </a:r>
            <a:r>
              <a:rPr lang="en-US" sz="2400" dirty="0" smtClean="0"/>
              <a:t>559-278-8133</a:t>
            </a:r>
            <a:endParaRPr lang="en-US" sz="2400" dirty="0" smtClean="0"/>
          </a:p>
          <a:p>
            <a:pPr marL="0" indent="0">
              <a:spcBef>
                <a:spcPts val="0"/>
              </a:spcBef>
              <a:buNone/>
            </a:pPr>
            <a:r>
              <a:rPr lang="en-US" sz="2400" dirty="0" smtClean="0"/>
              <a:t>Lora Kutka	</a:t>
            </a:r>
            <a:r>
              <a:rPr lang="en-US" sz="2400" dirty="0" smtClean="0">
                <a:hlinkClick r:id="rId3"/>
              </a:rPr>
              <a:t>lkutka@csufresno.edu </a:t>
            </a:r>
            <a:r>
              <a:rPr lang="en-US" sz="2400" dirty="0" smtClean="0"/>
              <a:t>	559-278-4343</a:t>
            </a:r>
            <a:r>
              <a:rPr lang="en-US" sz="2400" dirty="0"/>
              <a:t>		</a:t>
            </a:r>
          </a:p>
          <a:p>
            <a:pPr marL="0" indent="0">
              <a:spcBef>
                <a:spcPts val="0"/>
              </a:spcBef>
              <a:buNone/>
            </a:pPr>
            <a:r>
              <a:rPr lang="en-US" sz="2400" b="1" dirty="0"/>
              <a:t>Office of Budget &amp; Resource Planning</a:t>
            </a:r>
          </a:p>
          <a:p>
            <a:pPr marL="0" indent="0">
              <a:spcBef>
                <a:spcPts val="0"/>
              </a:spcBef>
              <a:buNone/>
            </a:pPr>
            <a:r>
              <a:rPr lang="en-US" sz="2400" dirty="0"/>
              <a:t>Jean Aguayo 	</a:t>
            </a:r>
            <a:r>
              <a:rPr lang="en-US" sz="2400" dirty="0">
                <a:hlinkClick r:id="rId4"/>
              </a:rPr>
              <a:t>jaguayo@csufresno.edu</a:t>
            </a:r>
            <a:r>
              <a:rPr lang="en-US" sz="2400" dirty="0"/>
              <a:t>	</a:t>
            </a:r>
            <a:r>
              <a:rPr lang="en-US" sz="2400" dirty="0" smtClean="0"/>
              <a:t>559-278-7224</a:t>
            </a:r>
            <a:endParaRPr lang="en-US" sz="2400" dirty="0"/>
          </a:p>
          <a:p>
            <a:pPr marL="0" indent="0">
              <a:spcBef>
                <a:spcPts val="0"/>
              </a:spcBef>
              <a:buNone/>
            </a:pPr>
            <a:r>
              <a:rPr lang="en-US" sz="2400" dirty="0"/>
              <a:t>Lisa Chavez	</a:t>
            </a:r>
            <a:r>
              <a:rPr lang="en-US" sz="2400" dirty="0">
                <a:hlinkClick r:id="rId5"/>
              </a:rPr>
              <a:t>lisachavez@csufresno.edu</a:t>
            </a:r>
            <a:r>
              <a:rPr lang="en-US" sz="2400" dirty="0"/>
              <a:t>	559-278-5293</a:t>
            </a:r>
          </a:p>
          <a:p>
            <a:pPr marL="0" indent="0">
              <a:spcBef>
                <a:spcPts val="0"/>
              </a:spcBef>
              <a:buNone/>
            </a:pPr>
            <a:r>
              <a:rPr lang="en-US" sz="2400" dirty="0"/>
              <a:t>Pam Lewis 	</a:t>
            </a:r>
            <a:r>
              <a:rPr lang="en-US" sz="2400" dirty="0">
                <a:hlinkClick r:id="rId6"/>
              </a:rPr>
              <a:t>paml@csufresno.edu</a:t>
            </a:r>
            <a:r>
              <a:rPr lang="en-US" sz="2400" dirty="0"/>
              <a:t>		559-278-5295</a:t>
            </a:r>
          </a:p>
          <a:p>
            <a:pPr marL="0" indent="0">
              <a:spcBef>
                <a:spcPts val="0"/>
              </a:spcBef>
              <a:buNone/>
            </a:pPr>
            <a:endParaRPr lang="en-US" sz="2400" dirty="0"/>
          </a:p>
          <a:p>
            <a:pPr marL="0" indent="0">
              <a:spcBef>
                <a:spcPts val="0"/>
              </a:spcBef>
              <a:buNone/>
            </a:pPr>
            <a:endParaRPr lang="en-US" sz="2400" b="1" dirty="0"/>
          </a:p>
        </p:txBody>
      </p:sp>
    </p:spTree>
    <p:extLst>
      <p:ext uri="{BB962C8B-B14F-4D97-AF65-F5344CB8AC3E}">
        <p14:creationId xmlns:p14="http://schemas.microsoft.com/office/powerpoint/2010/main" val="16983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33400" y="1143000"/>
            <a:ext cx="8077200" cy="4610100"/>
          </a:xfrm>
        </p:spPr>
        <p:txBody>
          <a:bodyPr>
            <a:normAutofit/>
          </a:bodyPr>
          <a:lstStyle/>
          <a:p>
            <a:pPr>
              <a:spcBef>
                <a:spcPts val="0"/>
              </a:spcBef>
            </a:pPr>
            <a:r>
              <a:rPr lang="en-US" sz="1800" dirty="0" smtClean="0"/>
              <a:t>Or you can click </a:t>
            </a:r>
            <a:r>
              <a:rPr lang="en-US" sz="1800" dirty="0"/>
              <a:t>the Dashboards drop down menu to display a list of available </a:t>
            </a:r>
            <a:r>
              <a:rPr lang="en-US" sz="1800" dirty="0" smtClean="0"/>
              <a:t>dashboards</a:t>
            </a:r>
          </a:p>
          <a:p>
            <a:pPr marL="0" indent="0">
              <a:spcBef>
                <a:spcPts val="0"/>
              </a:spcBef>
              <a:buNone/>
            </a:pPr>
            <a:endParaRPr lang="en-US" sz="1800" dirty="0" smtClean="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a:p>
          <a:p>
            <a:pPr>
              <a:spcBef>
                <a:spcPts val="0"/>
              </a:spcBef>
            </a:pPr>
            <a:endParaRPr lang="en-US" sz="1800" dirty="0"/>
          </a:p>
        </p:txBody>
      </p:sp>
      <p:pic>
        <p:nvPicPr>
          <p:cNvPr id="2" name="Picture 1"/>
          <p:cNvPicPr>
            <a:picLocks noChangeAspect="1"/>
          </p:cNvPicPr>
          <p:nvPr/>
        </p:nvPicPr>
        <p:blipFill>
          <a:blip r:embed="rId3"/>
          <a:stretch>
            <a:fillRect/>
          </a:stretch>
        </p:blipFill>
        <p:spPr>
          <a:xfrm>
            <a:off x="761999" y="1981200"/>
            <a:ext cx="7848601" cy="4000500"/>
          </a:xfrm>
          <a:prstGeom prst="rect">
            <a:avLst/>
          </a:prstGeom>
        </p:spPr>
      </p:pic>
      <p:sp>
        <p:nvSpPr>
          <p:cNvPr id="3" name="Rectangle 2"/>
          <p:cNvSpPr/>
          <p:nvPr/>
        </p:nvSpPr>
        <p:spPr>
          <a:xfrm>
            <a:off x="6934200" y="1981200"/>
            <a:ext cx="838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999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FDCF5A-DB80-4CFB-B64A-19F594F0E642}" type="slidenum">
              <a:rPr lang="en-US" smtClean="0"/>
              <a:t>7</a:t>
            </a:fld>
            <a:endParaRPr lang="en-US" dirty="0"/>
          </a:p>
        </p:txBody>
      </p:sp>
      <p:sp>
        <p:nvSpPr>
          <p:cNvPr id="10"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Getting Started - Dashboards</a:t>
            </a:r>
            <a:endParaRPr lang="en-US" sz="3600" dirty="0"/>
          </a:p>
        </p:txBody>
      </p:sp>
      <p:sp>
        <p:nvSpPr>
          <p:cNvPr id="8" name="Content Placeholder 4"/>
          <p:cNvSpPr txBox="1">
            <a:spLocks/>
          </p:cNvSpPr>
          <p:nvPr/>
        </p:nvSpPr>
        <p:spPr>
          <a:xfrm>
            <a:off x="533400" y="1143000"/>
            <a:ext cx="8077200" cy="46101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smtClean="0"/>
              <a:t>Dashboard Choices: </a:t>
            </a:r>
          </a:p>
          <a:p>
            <a:pPr lvl="1">
              <a:spcBef>
                <a:spcPts val="0"/>
              </a:spcBef>
            </a:pPr>
            <a:r>
              <a:rPr lang="en-US" sz="1400" dirty="0" smtClean="0"/>
              <a:t>Financial </a:t>
            </a:r>
            <a:r>
              <a:rPr lang="en-US" sz="1400" dirty="0" smtClean="0"/>
              <a:t>Reporting</a:t>
            </a:r>
          </a:p>
          <a:p>
            <a:pPr lvl="1">
              <a:spcBef>
                <a:spcPts val="0"/>
              </a:spcBef>
            </a:pPr>
            <a:r>
              <a:rPr lang="en-US" sz="1400" dirty="0" smtClean="0"/>
              <a:t>Firms </a:t>
            </a:r>
            <a:r>
              <a:rPr lang="en-US" sz="1400" dirty="0" err="1" smtClean="0"/>
              <a:t>Gaap</a:t>
            </a:r>
            <a:endParaRPr lang="en-US" sz="1400" dirty="0" smtClean="0"/>
          </a:p>
          <a:p>
            <a:pPr lvl="1">
              <a:spcBef>
                <a:spcPts val="0"/>
              </a:spcBef>
            </a:pPr>
            <a:r>
              <a:rPr lang="en-US" sz="1400" dirty="0" smtClean="0"/>
              <a:t>Sponsored Programs</a:t>
            </a:r>
          </a:p>
          <a:p>
            <a:pPr lvl="1">
              <a:spcBef>
                <a:spcPts val="0"/>
              </a:spcBef>
            </a:pPr>
            <a:r>
              <a:rPr lang="en-US" sz="1400" dirty="0" smtClean="0"/>
              <a:t>Transactions Inquiry</a:t>
            </a:r>
          </a:p>
          <a:p>
            <a:pPr lvl="1">
              <a:spcBef>
                <a:spcPts val="0"/>
              </a:spcBef>
            </a:pPr>
            <a:r>
              <a:rPr lang="en-US" sz="1400" dirty="0" smtClean="0"/>
              <a:t>Tree Reporting</a:t>
            </a:r>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a:spcBef>
                <a:spcPts val="0"/>
              </a:spcBef>
            </a:pPr>
            <a:endParaRPr lang="en-US" sz="1800" dirty="0"/>
          </a:p>
        </p:txBody>
      </p:sp>
      <p:pic>
        <p:nvPicPr>
          <p:cNvPr id="4" name="Content Placeholder 3"/>
          <p:cNvPicPr>
            <a:picLocks noGrp="1" noChangeAspect="1"/>
          </p:cNvPicPr>
          <p:nvPr>
            <p:ph idx="1"/>
          </p:nvPr>
        </p:nvPicPr>
        <p:blipFill>
          <a:blip r:embed="rId3"/>
          <a:stretch>
            <a:fillRect/>
          </a:stretch>
        </p:blipFill>
        <p:spPr>
          <a:xfrm>
            <a:off x="457200" y="2590800"/>
            <a:ext cx="8229600" cy="3039010"/>
          </a:xfrm>
          <a:prstGeom prst="rect">
            <a:avLst/>
          </a:prstGeom>
        </p:spPr>
      </p:pic>
      <p:sp>
        <p:nvSpPr>
          <p:cNvPr id="5" name="Rectangle 4"/>
          <p:cNvSpPr/>
          <p:nvPr/>
        </p:nvSpPr>
        <p:spPr>
          <a:xfrm>
            <a:off x="7239000" y="2590800"/>
            <a:ext cx="1447800" cy="30390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455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943100"/>
            <a:ext cx="7467600" cy="4267200"/>
          </a:xfrm>
          <a:prstGeom prst="rect">
            <a:avLst/>
          </a:prstGeom>
        </p:spPr>
      </p:pic>
      <p:sp>
        <p:nvSpPr>
          <p:cNvPr id="5" name="Title 4"/>
          <p:cNvSpPr txBox="1">
            <a:spLocks noGrp="1"/>
          </p:cNvSpPr>
          <p:nvPr>
            <p:ph type="title"/>
          </p:nvPr>
        </p:nvSpPr>
        <p:spPr>
          <a:xfrm>
            <a:off x="1295400" y="5058370"/>
            <a:ext cx="3048000" cy="923330"/>
          </a:xfrm>
          <a:prstGeom prst="rect">
            <a:avLst/>
          </a:prstGeom>
          <a:noFill/>
        </p:spPr>
        <p:txBody>
          <a:bodyPr wrap="square" rtlCol="0">
            <a:spAutoFit/>
          </a:bodyPr>
          <a:lstStyle/>
          <a:p>
            <a:r>
              <a:rPr lang="en-US" sz="1800" b="1" dirty="0" smtClean="0">
                <a:latin typeface="+mj-lt"/>
              </a:rPr>
              <a:t>Your Primary Choices: </a:t>
            </a:r>
            <a:endParaRPr lang="en-US" sz="1800" b="1" dirty="0">
              <a:latin typeface="+mj-lt"/>
            </a:endParaRPr>
          </a:p>
          <a:p>
            <a:pPr algn="ctr"/>
            <a:r>
              <a:rPr lang="en-US" sz="1800" b="1" dirty="0">
                <a:latin typeface="+mj-lt"/>
              </a:rPr>
              <a:t> </a:t>
            </a:r>
            <a:r>
              <a:rPr lang="en-US" sz="1800" b="1" dirty="0" smtClean="0">
                <a:latin typeface="+mj-lt"/>
              </a:rPr>
              <a:t>Financial Reporting</a:t>
            </a:r>
          </a:p>
          <a:p>
            <a:pPr algn="ctr"/>
            <a:r>
              <a:rPr lang="en-US" sz="1800" b="1" dirty="0" smtClean="0">
                <a:latin typeface="+mj-lt"/>
              </a:rPr>
              <a:t>Transaction Inquiry</a:t>
            </a:r>
            <a:endParaRPr lang="en-US" sz="1800" b="1" dirty="0">
              <a:latin typeface="+mj-lt"/>
            </a:endParaRPr>
          </a:p>
        </p:txBody>
      </p:sp>
      <p:sp>
        <p:nvSpPr>
          <p:cNvPr id="8" name="Rectangle 7"/>
          <p:cNvSpPr/>
          <p:nvPr/>
        </p:nvSpPr>
        <p:spPr>
          <a:xfrm>
            <a:off x="4648200" y="3852981"/>
            <a:ext cx="1143000"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p:cNvSpPr/>
          <p:nvPr/>
        </p:nvSpPr>
        <p:spPr>
          <a:xfrm>
            <a:off x="4648200" y="4480043"/>
            <a:ext cx="1143000"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Content Placeholder 4"/>
          <p:cNvSpPr txBox="1">
            <a:spLocks/>
          </p:cNvSpPr>
          <p:nvPr/>
        </p:nvSpPr>
        <p:spPr>
          <a:xfrm>
            <a:off x="533400" y="1143000"/>
            <a:ext cx="8077200" cy="46101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smtClean="0"/>
              <a:t>Your primary choices:</a:t>
            </a:r>
          </a:p>
          <a:p>
            <a:pPr lvl="1">
              <a:spcBef>
                <a:spcPts val="0"/>
              </a:spcBef>
            </a:pPr>
            <a:r>
              <a:rPr lang="en-US" sz="1400" dirty="0" smtClean="0"/>
              <a:t>Financial Reporting</a:t>
            </a:r>
          </a:p>
          <a:p>
            <a:pPr lvl="1">
              <a:spcBef>
                <a:spcPts val="0"/>
              </a:spcBef>
            </a:pPr>
            <a:r>
              <a:rPr lang="en-US" sz="1400" dirty="0" smtClean="0"/>
              <a:t>Transaction Inquiry</a:t>
            </a:r>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a:spcBef>
                <a:spcPts val="0"/>
              </a:spcBef>
            </a:pPr>
            <a:endParaRPr lang="en-US" sz="1800" dirty="0"/>
          </a:p>
        </p:txBody>
      </p:sp>
    </p:spTree>
    <p:extLst>
      <p:ext uri="{BB962C8B-B14F-4D97-AF65-F5344CB8AC3E}">
        <p14:creationId xmlns:p14="http://schemas.microsoft.com/office/powerpoint/2010/main" val="71505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
          <p:cNvSpPr txBox="1">
            <a:spLocks/>
          </p:cNvSpPr>
          <p:nvPr/>
        </p:nvSpPr>
        <p:spPr>
          <a:xfrm>
            <a:off x="533400" y="1143000"/>
            <a:ext cx="8077200" cy="461010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dirty="0" smtClean="0"/>
              <a:t>Select Business Unit</a:t>
            </a:r>
          </a:p>
          <a:p>
            <a:pPr>
              <a:spcBef>
                <a:spcPts val="0"/>
              </a:spcBef>
            </a:pPr>
            <a:r>
              <a:rPr lang="en-US" sz="1800" dirty="0" smtClean="0"/>
              <a:t>Select Standard Budget</a:t>
            </a:r>
          </a:p>
          <a:p>
            <a:pPr>
              <a:spcBef>
                <a:spcPts val="0"/>
              </a:spcBef>
            </a:pPr>
            <a:r>
              <a:rPr lang="en-US" sz="1800" dirty="0" smtClean="0"/>
              <a:t>Click Apply</a:t>
            </a:r>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marL="0" indent="0">
              <a:spcBef>
                <a:spcPts val="0"/>
              </a:spcBef>
              <a:buFont typeface="Arial" pitchFamily="34" charset="0"/>
              <a:buNone/>
            </a:pPr>
            <a:endParaRPr lang="en-US" sz="1800" dirty="0" smtClean="0"/>
          </a:p>
          <a:p>
            <a:pPr>
              <a:spcBef>
                <a:spcPts val="0"/>
              </a:spcBef>
            </a:pPr>
            <a:endParaRPr lang="en-US" sz="1800" dirty="0"/>
          </a:p>
        </p:txBody>
      </p:sp>
      <p:pic>
        <p:nvPicPr>
          <p:cNvPr id="14" name="Picture 13"/>
          <p:cNvPicPr>
            <a:picLocks noChangeAspect="1"/>
          </p:cNvPicPr>
          <p:nvPr/>
        </p:nvPicPr>
        <p:blipFill>
          <a:blip r:embed="rId2"/>
          <a:stretch>
            <a:fillRect/>
          </a:stretch>
        </p:blipFill>
        <p:spPr>
          <a:xfrm>
            <a:off x="680869" y="4705676"/>
            <a:ext cx="7981950" cy="1666875"/>
          </a:xfrm>
          <a:prstGeom prst="rect">
            <a:avLst/>
          </a:prstGeom>
        </p:spPr>
      </p:pic>
      <p:pic>
        <p:nvPicPr>
          <p:cNvPr id="13" name="Picture 12"/>
          <p:cNvPicPr>
            <a:picLocks noChangeAspect="1"/>
          </p:cNvPicPr>
          <p:nvPr/>
        </p:nvPicPr>
        <p:blipFill>
          <a:blip r:embed="rId3"/>
          <a:stretch>
            <a:fillRect/>
          </a:stretch>
        </p:blipFill>
        <p:spPr>
          <a:xfrm>
            <a:off x="564441" y="2914650"/>
            <a:ext cx="8058150" cy="1866900"/>
          </a:xfrm>
          <a:prstGeom prst="rect">
            <a:avLst/>
          </a:prstGeom>
          <a:effectLst>
            <a:softEdge rad="0"/>
          </a:effectLst>
        </p:spPr>
      </p:pic>
      <p:pic>
        <p:nvPicPr>
          <p:cNvPr id="12" name="Content Placeholder 11"/>
          <p:cNvPicPr>
            <a:picLocks noGrp="1" noChangeAspect="1"/>
          </p:cNvPicPr>
          <p:nvPr>
            <p:ph idx="1"/>
          </p:nvPr>
        </p:nvPicPr>
        <p:blipFill rotWithShape="1">
          <a:blip r:embed="rId4"/>
          <a:srcRect t="24406"/>
          <a:stretch/>
        </p:blipFill>
        <p:spPr>
          <a:xfrm>
            <a:off x="680869" y="2057400"/>
            <a:ext cx="7886700" cy="708062"/>
          </a:xfrm>
          <a:prstGeom prst="rect">
            <a:avLst/>
          </a:prstGeom>
        </p:spPr>
      </p:pic>
      <p:sp>
        <p:nvSpPr>
          <p:cNvPr id="2" name="Slide Number Placeholder 1"/>
          <p:cNvSpPr>
            <a:spLocks noGrp="1"/>
          </p:cNvSpPr>
          <p:nvPr>
            <p:ph type="sldNum" sz="quarter" idx="12"/>
          </p:nvPr>
        </p:nvSpPr>
        <p:spPr/>
        <p:txBody>
          <a:bodyPr/>
          <a:lstStyle/>
          <a:p>
            <a:fld id="{FEFDCF5A-DB80-4CFB-B64A-19F594F0E642}" type="slidenum">
              <a:rPr lang="en-US" smtClean="0"/>
              <a:t>9</a:t>
            </a:fld>
            <a:endParaRPr lang="en-US" dirty="0"/>
          </a:p>
        </p:txBody>
      </p:sp>
      <p:sp>
        <p:nvSpPr>
          <p:cNvPr id="26" name="Title 1"/>
          <p:cNvSpPr txBox="1">
            <a:spLocks/>
          </p:cNvSpPr>
          <p:nvPr/>
        </p:nvSpPr>
        <p:spPr>
          <a:xfrm>
            <a:off x="4114800" y="152400"/>
            <a:ext cx="4876800" cy="914400"/>
          </a:xfrm>
          <a:prstGeom prst="rect">
            <a:avLst/>
          </a:prstGeom>
        </p:spPr>
        <p:txBody>
          <a:bodyPr vert="horz" lIns="0" tIns="45720" rIns="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smtClean="0"/>
              <a:t>Getting Started – Establish Default Settings</a:t>
            </a:r>
            <a:endParaRPr lang="en-US" sz="3600" dirty="0"/>
          </a:p>
        </p:txBody>
      </p:sp>
      <p:sp>
        <p:nvSpPr>
          <p:cNvPr id="28" name="Rectangle 27"/>
          <p:cNvSpPr/>
          <p:nvPr/>
        </p:nvSpPr>
        <p:spPr>
          <a:xfrm>
            <a:off x="680869" y="2371351"/>
            <a:ext cx="1143000"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p:nvSpPr>
        <p:spPr>
          <a:xfrm>
            <a:off x="3733800" y="2383309"/>
            <a:ext cx="1143000"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7290306" y="2315409"/>
            <a:ext cx="639425"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Rectangle 30"/>
          <p:cNvSpPr/>
          <p:nvPr/>
        </p:nvSpPr>
        <p:spPr>
          <a:xfrm>
            <a:off x="661818" y="3899575"/>
            <a:ext cx="2223011"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Rectangle 31"/>
          <p:cNvSpPr/>
          <p:nvPr/>
        </p:nvSpPr>
        <p:spPr>
          <a:xfrm>
            <a:off x="3886200" y="5710839"/>
            <a:ext cx="1143000" cy="33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ectangle 2"/>
          <p:cNvSpPr/>
          <p:nvPr/>
        </p:nvSpPr>
        <p:spPr>
          <a:xfrm>
            <a:off x="5334000" y="2371351"/>
            <a:ext cx="1219200" cy="283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562600" y="5070574"/>
            <a:ext cx="1060960" cy="1544079"/>
          </a:xfrm>
          <a:prstGeom prst="rect">
            <a:avLst/>
          </a:prstGeom>
        </p:spPr>
      </p:pic>
      <p:sp>
        <p:nvSpPr>
          <p:cNvPr id="5" name="Rectangle 4"/>
          <p:cNvSpPr/>
          <p:nvPr/>
        </p:nvSpPr>
        <p:spPr>
          <a:xfrm>
            <a:off x="5562600" y="62484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67600" y="50292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03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1837</TotalTime>
  <Words>2163</Words>
  <Application>Microsoft Office PowerPoint</Application>
  <PresentationFormat>On-screen Show (4:3)</PresentationFormat>
  <Paragraphs>336</Paragraphs>
  <Slides>58</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Times New Roman</vt:lpstr>
      <vt:lpstr>Wingdings</vt:lpstr>
      <vt:lpstr>Office Theme</vt:lpstr>
      <vt:lpstr>Office Theme</vt:lpstr>
      <vt:lpstr>Data Warehouse  Financial Reporting &amp; Transaction Inquiry Overview</vt:lpstr>
      <vt:lpstr>                </vt:lpstr>
      <vt:lpstr>PowerPoint Presentation</vt:lpstr>
      <vt:lpstr>PowerPoint Presentation</vt:lpstr>
      <vt:lpstr>    </vt:lpstr>
      <vt:lpstr>PowerPoint Presentation</vt:lpstr>
      <vt:lpstr>PowerPoint Presentation</vt:lpstr>
      <vt:lpstr>Your Primary Choices:   Financial Reporting Transaction Inquiry</vt:lpstr>
      <vt:lpstr>PowerPoint Presentation</vt:lpstr>
      <vt:lpstr>PowerPoint Presentation</vt:lpstr>
      <vt:lpstr>PowerPoint Presentation</vt:lpstr>
      <vt:lpstr>PowerPoint Presentation</vt:lpstr>
      <vt:lpstr>Getting Started – Manage My Budget as of Period</vt:lpstr>
      <vt:lpstr>Manage My Budget as of Period</vt:lpstr>
      <vt:lpstr>Manage My Budget as of Period</vt:lpstr>
      <vt:lpstr>Manage My Budget as of Period</vt:lpstr>
      <vt:lpstr>Enhanced Report Results Features:</vt:lpstr>
      <vt:lpstr>New Feature: Hide and Display Columns</vt:lpstr>
      <vt:lpstr>New Feature: Add/Remove Subtotals</vt:lpstr>
      <vt:lpstr>PowerPoint Presentation</vt:lpstr>
      <vt:lpstr>Drilldowns Improvement</vt:lpstr>
      <vt:lpstr>Drilldowns Improvement</vt:lpstr>
      <vt:lpstr>Drilldowns Improvement</vt:lpstr>
      <vt:lpstr>Report Views</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New Dashboard: Transaction Inquiry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Fresno State Powerpoint Template</dc:title>
  <dc:creator>University Communications;Kevin Medeiros</dc:creator>
  <cp:lastModifiedBy>Jean Aguayo</cp:lastModifiedBy>
  <cp:revision>200</cp:revision>
  <cp:lastPrinted>2015-11-02T16:43:58Z</cp:lastPrinted>
  <dcterms:created xsi:type="dcterms:W3CDTF">2012-05-16T23:31:48Z</dcterms:created>
  <dcterms:modified xsi:type="dcterms:W3CDTF">2020-02-14T23:11:39Z</dcterms:modified>
</cp:coreProperties>
</file>