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sldIdLst>
    <p:sldId id="259" r:id="rId2"/>
  </p:sldIdLst>
  <p:sldSz cx="36576000" cy="27432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0">
          <p15:clr>
            <a:srgbClr val="A4A3A4"/>
          </p15:clr>
        </p15:guide>
        <p15:guide id="2" pos="115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33" autoAdjust="0"/>
    <p:restoredTop sz="94660"/>
  </p:normalViewPr>
  <p:slideViewPr>
    <p:cSldViewPr snapToGrid="0">
      <p:cViewPr>
        <p:scale>
          <a:sx n="27" d="100"/>
          <a:sy n="27" d="100"/>
        </p:scale>
        <p:origin x="872" y="392"/>
      </p:cViewPr>
      <p:guideLst>
        <p:guide orient="horz" pos="8640"/>
        <p:guide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0E8156C-60A0-F443-88A2-1E43EA6AA683}"/>
              </a:ext>
            </a:extLst>
          </p:cNvPr>
          <p:cNvSpPr/>
          <p:nvPr userDrawn="1"/>
        </p:nvSpPr>
        <p:spPr>
          <a:xfrm>
            <a:off x="0" y="-50838"/>
            <a:ext cx="36576000" cy="402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144" dirty="0"/>
          </a:p>
        </p:txBody>
      </p:sp>
      <p:sp>
        <p:nvSpPr>
          <p:cNvPr id="27" name="Text Placeholder 26"/>
          <p:cNvSpPr>
            <a:spLocks noGrp="1"/>
          </p:cNvSpPr>
          <p:nvPr>
            <p:ph type="body" sz="quarter" idx="12"/>
          </p:nvPr>
        </p:nvSpPr>
        <p:spPr>
          <a:xfrm>
            <a:off x="540752" y="4461628"/>
            <a:ext cx="10019565" cy="3479648"/>
          </a:xfrm>
          <a:prstGeom prst="rect">
            <a:avLst/>
          </a:prstGeom>
        </p:spPr>
        <p:txBody>
          <a:bodyPr>
            <a:normAutofit/>
          </a:bodyPr>
          <a:lstStyle>
            <a:lvl1pPr marL="0" indent="0">
              <a:buNone/>
              <a:defRPr sz="9600"/>
            </a:lvl1pPr>
          </a:lstStyle>
          <a:p>
            <a:pPr lvl="0"/>
            <a:r>
              <a:rPr lang="en-US" dirty="0"/>
              <a:t>Click to edit Master text styles</a:t>
            </a:r>
          </a:p>
        </p:txBody>
      </p:sp>
      <p:sp>
        <p:nvSpPr>
          <p:cNvPr id="30" name="Picture Placeholder 29"/>
          <p:cNvSpPr>
            <a:spLocks noGrp="1"/>
          </p:cNvSpPr>
          <p:nvPr>
            <p:ph type="pic" sz="quarter" idx="14"/>
          </p:nvPr>
        </p:nvSpPr>
        <p:spPr>
          <a:xfrm>
            <a:off x="11442353" y="4461628"/>
            <a:ext cx="13691289" cy="8896352"/>
          </a:xfrm>
          <a:prstGeom prst="rect">
            <a:avLst/>
          </a:prstGeom>
        </p:spPr>
        <p:txBody>
          <a:bodyPr/>
          <a:lstStyle/>
          <a:p>
            <a:endParaRPr lang="en-US" dirty="0"/>
          </a:p>
        </p:txBody>
      </p:sp>
      <p:sp>
        <p:nvSpPr>
          <p:cNvPr id="32" name="Text Placeholder 26"/>
          <p:cNvSpPr>
            <a:spLocks noGrp="1"/>
          </p:cNvSpPr>
          <p:nvPr>
            <p:ph type="body" sz="quarter" idx="15"/>
          </p:nvPr>
        </p:nvSpPr>
        <p:spPr>
          <a:xfrm>
            <a:off x="11440436" y="13780528"/>
            <a:ext cx="13691289" cy="2987032"/>
          </a:xfrm>
          <a:prstGeom prst="rect">
            <a:avLst/>
          </a:prstGeom>
        </p:spPr>
        <p:txBody>
          <a:bodyPr/>
          <a:lstStyle>
            <a:lvl1pPr marL="0" indent="0">
              <a:buNone/>
              <a:defRPr/>
            </a:lvl1pPr>
          </a:lstStyle>
          <a:p>
            <a:pPr lvl="0"/>
            <a:r>
              <a:rPr lang="en-US" dirty="0"/>
              <a:t>Click to edit Master text styles</a:t>
            </a:r>
          </a:p>
        </p:txBody>
      </p:sp>
      <p:sp>
        <p:nvSpPr>
          <p:cNvPr id="34" name="Text Placeholder 26"/>
          <p:cNvSpPr>
            <a:spLocks noGrp="1"/>
          </p:cNvSpPr>
          <p:nvPr>
            <p:ph type="body" sz="quarter" idx="16"/>
          </p:nvPr>
        </p:nvSpPr>
        <p:spPr>
          <a:xfrm>
            <a:off x="26017595" y="4461628"/>
            <a:ext cx="10019565" cy="3479648"/>
          </a:xfrm>
          <a:prstGeom prst="rect">
            <a:avLst/>
          </a:prstGeom>
        </p:spPr>
        <p:txBody>
          <a:bodyPr>
            <a:normAutofit/>
          </a:bodyPr>
          <a:lstStyle>
            <a:lvl1pPr marL="0" indent="0">
              <a:buNone/>
              <a:defRPr sz="9600"/>
            </a:lvl1pPr>
          </a:lstStyle>
          <a:p>
            <a:pPr lvl="0"/>
            <a:r>
              <a:rPr lang="en-US" dirty="0"/>
              <a:t>Click to edit Master text styles</a:t>
            </a:r>
          </a:p>
        </p:txBody>
      </p:sp>
      <p:sp>
        <p:nvSpPr>
          <p:cNvPr id="35" name="Text Placeholder 3"/>
          <p:cNvSpPr>
            <a:spLocks noGrp="1"/>
          </p:cNvSpPr>
          <p:nvPr>
            <p:ph type="body" sz="half" idx="2"/>
          </p:nvPr>
        </p:nvSpPr>
        <p:spPr>
          <a:xfrm>
            <a:off x="540753" y="8333124"/>
            <a:ext cx="10017648" cy="14699872"/>
          </a:xfrm>
          <a:prstGeom prst="rect">
            <a:avLst/>
          </a:prstGeo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dirty="0"/>
              <a:t>Click to edit Master text styles</a:t>
            </a:r>
          </a:p>
        </p:txBody>
      </p:sp>
      <p:sp>
        <p:nvSpPr>
          <p:cNvPr id="36" name="Text Placeholder 3"/>
          <p:cNvSpPr>
            <a:spLocks noGrp="1"/>
          </p:cNvSpPr>
          <p:nvPr>
            <p:ph type="body" sz="half" idx="17"/>
          </p:nvPr>
        </p:nvSpPr>
        <p:spPr>
          <a:xfrm>
            <a:off x="26015676" y="8314380"/>
            <a:ext cx="10017648" cy="14699872"/>
          </a:xfrm>
          <a:prstGeom prst="rect">
            <a:avLst/>
          </a:prstGeo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dirty="0"/>
              <a:t>Click to edit Master text styles</a:t>
            </a:r>
          </a:p>
        </p:txBody>
      </p:sp>
      <p:sp>
        <p:nvSpPr>
          <p:cNvPr id="37" name="Text Placeholder 3"/>
          <p:cNvSpPr>
            <a:spLocks noGrp="1"/>
          </p:cNvSpPr>
          <p:nvPr>
            <p:ph type="body" sz="half" idx="18"/>
          </p:nvPr>
        </p:nvSpPr>
        <p:spPr>
          <a:xfrm>
            <a:off x="11440436" y="17159414"/>
            <a:ext cx="13693203" cy="5854836"/>
          </a:xfrm>
          <a:prstGeom prst="rect">
            <a:avLst/>
          </a:prstGeo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dirty="0"/>
              <a:t>Click to edit Master text styles</a:t>
            </a:r>
          </a:p>
        </p:txBody>
      </p:sp>
      <p:sp>
        <p:nvSpPr>
          <p:cNvPr id="14" name="Rectangle 13"/>
          <p:cNvSpPr/>
          <p:nvPr userDrawn="1"/>
        </p:nvSpPr>
        <p:spPr>
          <a:xfrm>
            <a:off x="0" y="23387356"/>
            <a:ext cx="36576000" cy="40259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144" dirty="0"/>
          </a:p>
        </p:txBody>
      </p:sp>
      <p:sp>
        <p:nvSpPr>
          <p:cNvPr id="2" name="Title 1"/>
          <p:cNvSpPr>
            <a:spLocks noGrp="1"/>
          </p:cNvSpPr>
          <p:nvPr>
            <p:ph type="ctrTitle"/>
          </p:nvPr>
        </p:nvSpPr>
        <p:spPr>
          <a:xfrm>
            <a:off x="0" y="2"/>
            <a:ext cx="36576000" cy="4025900"/>
          </a:xfrm>
          <a:prstGeom prst="rect">
            <a:avLst/>
          </a:prstGeom>
        </p:spPr>
        <p:txBody>
          <a:bodyPr anchor="b"/>
          <a:lstStyle>
            <a:lvl1pPr algn="ctr">
              <a:defRPr sz="18000">
                <a:solidFill>
                  <a:schemeClr val="bg1"/>
                </a:solidFill>
              </a:defRPr>
            </a:lvl1pP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01376" y="23685520"/>
            <a:ext cx="8246247" cy="3408825"/>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4243" y="24357461"/>
            <a:ext cx="9944619" cy="2064941"/>
          </a:xfrm>
          <a:prstGeom prst="rect">
            <a:avLst/>
          </a:prstGeom>
        </p:spPr>
      </p:pic>
    </p:spTree>
    <p:extLst>
      <p:ext uri="{BB962C8B-B14F-4D97-AF65-F5344CB8AC3E}">
        <p14:creationId xmlns:p14="http://schemas.microsoft.com/office/powerpoint/2010/main" val="369552075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871331"/>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3657600"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400" indent="-914400" algn="l" defTabSz="3657600"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200" indent="-914400" algn="l" defTabSz="3657600"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2000" indent="-914400" algn="l" defTabSz="3657600"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6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84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72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60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g"/><Relationship Id="rId12" Type="http://schemas.openxmlformats.org/officeDocument/2006/relationships/image" Target="../media/image13.jp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g"/><Relationship Id="rId11" Type="http://schemas.openxmlformats.org/officeDocument/2006/relationships/image" Target="../media/image12.png"/><Relationship Id="rId5" Type="http://schemas.openxmlformats.org/officeDocument/2006/relationships/image" Target="../media/image6.jp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784BC118-E59C-7E47-9FDD-088B4E3C5E6A}"/>
              </a:ext>
            </a:extLst>
          </p:cNvPr>
          <p:cNvSpPr/>
          <p:nvPr/>
        </p:nvSpPr>
        <p:spPr>
          <a:xfrm>
            <a:off x="540750" y="8006218"/>
            <a:ext cx="10711595" cy="354785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CD158A34-83D8-6443-B771-A0E4C814F3BD}"/>
              </a:ext>
            </a:extLst>
          </p:cNvPr>
          <p:cNvSpPr/>
          <p:nvPr/>
        </p:nvSpPr>
        <p:spPr>
          <a:xfrm>
            <a:off x="12224083" y="16304496"/>
            <a:ext cx="11512009" cy="693048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236594AF-AE0B-2D43-8D89-E0ED3F2568FF}"/>
              </a:ext>
            </a:extLst>
          </p:cNvPr>
          <p:cNvSpPr/>
          <p:nvPr/>
        </p:nvSpPr>
        <p:spPr>
          <a:xfrm>
            <a:off x="642420" y="14909875"/>
            <a:ext cx="10588343" cy="288508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474156" y="473878"/>
            <a:ext cx="29101844" cy="2899585"/>
          </a:xfrm>
        </p:spPr>
        <p:txBody>
          <a:bodyPr/>
          <a:lstStyle/>
          <a:p>
            <a:pPr algn="l"/>
            <a:r>
              <a:rPr lang="en-US" sz="9600" b="1" dirty="0"/>
              <a:t>Collaborating with Local Educators on </a:t>
            </a:r>
            <a:r>
              <a:rPr lang="en-US" sz="9600" b="1" i="1" dirty="0"/>
              <a:t>Dual Immersion, Foundational Reading, </a:t>
            </a:r>
            <a:r>
              <a:rPr lang="en-US" sz="9600" b="1" dirty="0"/>
              <a:t>and </a:t>
            </a:r>
            <a:r>
              <a:rPr lang="en-US" sz="9600" b="1" i="1" dirty="0"/>
              <a:t>Teacher Leadership </a:t>
            </a:r>
            <a:r>
              <a:rPr lang="en-US" sz="9600" b="1" dirty="0"/>
              <a:t>Initiatives</a:t>
            </a:r>
          </a:p>
        </p:txBody>
      </p:sp>
      <p:sp>
        <p:nvSpPr>
          <p:cNvPr id="3" name="Text Placeholder 2"/>
          <p:cNvSpPr>
            <a:spLocks noGrp="1"/>
          </p:cNvSpPr>
          <p:nvPr>
            <p:ph type="body" sz="quarter" idx="12"/>
          </p:nvPr>
        </p:nvSpPr>
        <p:spPr>
          <a:xfrm>
            <a:off x="540752" y="4213100"/>
            <a:ext cx="10797807" cy="3479648"/>
          </a:xfrm>
          <a:gradFill>
            <a:gsLst>
              <a:gs pos="0">
                <a:schemeClr val="accent1">
                  <a:lumMod val="5000"/>
                  <a:lumOff val="95000"/>
                </a:schemeClr>
              </a:gs>
              <a:gs pos="15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p:spPr>
        <p:txBody>
          <a:bodyPr>
            <a:noAutofit/>
          </a:bodyPr>
          <a:lstStyle/>
          <a:p>
            <a:r>
              <a:rPr lang="en-US" sz="8900" b="1" dirty="0"/>
              <a:t>Focus One: </a:t>
            </a:r>
            <a:r>
              <a:rPr lang="en-US" sz="7200" i="1" dirty="0"/>
              <a:t>Provide Supports to Teachers and Leaders of EL Learners</a:t>
            </a:r>
          </a:p>
          <a:p>
            <a:endParaRPr lang="en-US" dirty="0"/>
          </a:p>
        </p:txBody>
      </p:sp>
      <p:sp>
        <p:nvSpPr>
          <p:cNvPr id="5" name="Text Placeholder 4"/>
          <p:cNvSpPr>
            <a:spLocks noGrp="1"/>
          </p:cNvSpPr>
          <p:nvPr>
            <p:ph type="body" sz="quarter" idx="15"/>
          </p:nvPr>
        </p:nvSpPr>
        <p:spPr>
          <a:xfrm>
            <a:off x="12224084" y="4213099"/>
            <a:ext cx="11357811" cy="3352442"/>
          </a:xfrm>
          <a:gradFill>
            <a:gsLst>
              <a:gs pos="0">
                <a:schemeClr val="accent1">
                  <a:lumMod val="5000"/>
                  <a:lumOff val="95000"/>
                </a:schemeClr>
              </a:gs>
              <a:gs pos="29000">
                <a:schemeClr val="accent1">
                  <a:lumMod val="45000"/>
                  <a:lumOff val="55000"/>
                </a:schemeClr>
              </a:gs>
              <a:gs pos="83000">
                <a:schemeClr val="accent1">
                  <a:lumMod val="45000"/>
                  <a:lumOff val="55000"/>
                </a:schemeClr>
              </a:gs>
              <a:gs pos="89000">
                <a:schemeClr val="accent1">
                  <a:lumMod val="30000"/>
                  <a:lumOff val="70000"/>
                </a:schemeClr>
              </a:gs>
            </a:gsLst>
            <a:lin ang="5400000" scaled="1"/>
          </a:gradFill>
        </p:spPr>
        <p:txBody>
          <a:bodyPr/>
          <a:lstStyle/>
          <a:p>
            <a:r>
              <a:rPr lang="en-US" sz="8900" b="1" dirty="0"/>
              <a:t>Focus Two: </a:t>
            </a:r>
            <a:r>
              <a:rPr lang="en-US" sz="7200" i="1" dirty="0"/>
              <a:t>Provide Academic &amp; Disciplinary Literacy Supports to Partners</a:t>
            </a:r>
          </a:p>
          <a:p>
            <a:endParaRPr lang="en-US" dirty="0"/>
          </a:p>
        </p:txBody>
      </p:sp>
      <p:sp>
        <p:nvSpPr>
          <p:cNvPr id="6" name="Text Placeholder 5"/>
          <p:cNvSpPr>
            <a:spLocks noGrp="1"/>
          </p:cNvSpPr>
          <p:nvPr>
            <p:ph type="body" sz="quarter" idx="16"/>
          </p:nvPr>
        </p:nvSpPr>
        <p:spPr>
          <a:xfrm>
            <a:off x="24553633" y="4213099"/>
            <a:ext cx="11483527" cy="2528971"/>
          </a:xfrm>
          <a:gradFill>
            <a:gsLst>
              <a:gs pos="0">
                <a:schemeClr val="accent1">
                  <a:lumMod val="5000"/>
                  <a:lumOff val="95000"/>
                </a:schemeClr>
              </a:gs>
              <a:gs pos="12000">
                <a:schemeClr val="accent1">
                  <a:lumMod val="45000"/>
                  <a:lumOff val="55000"/>
                </a:schemeClr>
              </a:gs>
              <a:gs pos="83000">
                <a:schemeClr val="accent1">
                  <a:lumMod val="45000"/>
                  <a:lumOff val="55000"/>
                </a:schemeClr>
              </a:gs>
              <a:gs pos="89000">
                <a:schemeClr val="accent1">
                  <a:lumMod val="30000"/>
                  <a:lumOff val="70000"/>
                </a:schemeClr>
              </a:gs>
            </a:gsLst>
            <a:lin ang="5400000" scaled="1"/>
          </a:gradFill>
        </p:spPr>
        <p:txBody>
          <a:bodyPr>
            <a:noAutofit/>
          </a:bodyPr>
          <a:lstStyle/>
          <a:p>
            <a:r>
              <a:rPr lang="en-US" sz="8900" b="1" dirty="0"/>
              <a:t>Focus Three: </a:t>
            </a:r>
            <a:r>
              <a:rPr lang="en-US" sz="7200" i="1" dirty="0"/>
              <a:t>Develop Committed Teacher Leaders</a:t>
            </a:r>
          </a:p>
          <a:p>
            <a:endParaRPr lang="en-US" dirty="0"/>
          </a:p>
        </p:txBody>
      </p:sp>
      <p:sp>
        <p:nvSpPr>
          <p:cNvPr id="7" name="Text Placeholder 6"/>
          <p:cNvSpPr>
            <a:spLocks noGrp="1"/>
          </p:cNvSpPr>
          <p:nvPr>
            <p:ph type="body" sz="half" idx="2"/>
          </p:nvPr>
        </p:nvSpPr>
        <p:spPr>
          <a:xfrm>
            <a:off x="540751" y="11893751"/>
            <a:ext cx="10797807" cy="3093262"/>
          </a:xfrm>
        </p:spPr>
        <p:txBody>
          <a:bodyPr/>
          <a:lstStyle/>
          <a:p>
            <a:pPr algn="just"/>
            <a:r>
              <a:rPr lang="en-US" sz="3600" dirty="0"/>
              <a:t>As we worked to develop new partnerships with districts beginning in Fresno, Madera, and Kings/Tulare Counties for professional learning and support SEBT and ADEPT Signature Programs, 21 participants across two district partnerships and one network have been impacted in this focal area for the project.</a:t>
            </a:r>
          </a:p>
        </p:txBody>
      </p:sp>
      <p:sp>
        <p:nvSpPr>
          <p:cNvPr id="8" name="Text Placeholder 7"/>
          <p:cNvSpPr>
            <a:spLocks noGrp="1"/>
          </p:cNvSpPr>
          <p:nvPr>
            <p:ph type="body" sz="half" idx="17"/>
          </p:nvPr>
        </p:nvSpPr>
        <p:spPr>
          <a:xfrm>
            <a:off x="24553634" y="6742071"/>
            <a:ext cx="11483526" cy="7214562"/>
          </a:xfrm>
        </p:spPr>
        <p:txBody>
          <a:bodyPr/>
          <a:lstStyle/>
          <a:p>
            <a:pPr algn="just"/>
            <a:r>
              <a:rPr lang="en-US" sz="3600" dirty="0"/>
              <a:t>Our work this year has included the recruitment of two primary elementary school teachers from Madera with expertise in foundational reading and high capacity to learn and implement RESULTS with an intent to train next year. An additional teacher leader recruit from Madera with expertise in DL/EL in grades 5-8 with training and implementation of SEBT at her school site recently agreed to commit to the work. We also have networked with faculty from the Department of Literacy, Early, Bilingual, Special Education (LEBSE) and Educational Leadership who have interest in the signature programs for course goals. </a:t>
            </a:r>
          </a:p>
          <a:p>
            <a:pPr algn="just"/>
            <a:endParaRPr lang="en-US" sz="4600" dirty="0"/>
          </a:p>
          <a:p>
            <a:endParaRPr lang="en-US" dirty="0"/>
          </a:p>
        </p:txBody>
      </p:sp>
      <p:sp>
        <p:nvSpPr>
          <p:cNvPr id="9" name="Text Placeholder 8"/>
          <p:cNvSpPr>
            <a:spLocks noGrp="1"/>
          </p:cNvSpPr>
          <p:nvPr>
            <p:ph type="body" sz="half" idx="18"/>
          </p:nvPr>
        </p:nvSpPr>
        <p:spPr>
          <a:xfrm>
            <a:off x="12224084" y="7565541"/>
            <a:ext cx="11357811" cy="8786875"/>
          </a:xfrm>
        </p:spPr>
        <p:txBody>
          <a:bodyPr/>
          <a:lstStyle/>
          <a:p>
            <a:pPr algn="just"/>
            <a:r>
              <a:rPr lang="en-US" sz="3600" dirty="0"/>
              <a:t>Our webinar series has highlighted work from one faculty member from KSOEHD around literacy supports. Additionally, we are working with other CRLP Regions and faculty to open conversation around academic and disciplinary literacy.</a:t>
            </a:r>
          </a:p>
          <a:p>
            <a:pPr algn="just">
              <a:spcBef>
                <a:spcPts val="2200"/>
              </a:spcBef>
            </a:pPr>
            <a:r>
              <a:rPr lang="en-US" sz="3600" dirty="0"/>
              <a:t>From our work with developing an EL partnership with Parlier, we are providing a RESULTS refresher training for those who have been trained under older materials and currently offering a full initial RESULTS training for those who are new to the program. These Open Institutes are available for other districts, and Bishop Unified has sent teacher leaders as well. Through intentional Open Institutes we can meet the needs of the rural partners while also allowing for more participants. The new co-director has also offered the CRLP program developed in partnership with SDCOE to outline the Spanish Language Development Standards (SLD) to support Dual Language Initiatives.</a:t>
            </a:r>
          </a:p>
        </p:txBody>
      </p:sp>
      <p:sp>
        <p:nvSpPr>
          <p:cNvPr id="19" name="Rectangle 18">
            <a:extLst>
              <a:ext uri="{FF2B5EF4-FFF2-40B4-BE49-F238E27FC236}">
                <a16:creationId xmlns:a16="http://schemas.microsoft.com/office/drawing/2014/main" id="{0C75EB9C-B303-4042-89B8-E8A03565DFB0}"/>
              </a:ext>
            </a:extLst>
          </p:cNvPr>
          <p:cNvSpPr/>
          <p:nvPr/>
        </p:nvSpPr>
        <p:spPr>
          <a:xfrm>
            <a:off x="0" y="-365760"/>
            <a:ext cx="6859920" cy="4297680"/>
          </a:xfrm>
          <a:prstGeom prst="rect">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E211D89A-A2E6-B74A-86F4-E74816F2AC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236" y="255093"/>
            <a:ext cx="5631448" cy="3337153"/>
          </a:xfrm>
          <a:prstGeom prst="rect">
            <a:avLst/>
          </a:prstGeom>
        </p:spPr>
      </p:pic>
      <p:sp>
        <p:nvSpPr>
          <p:cNvPr id="23" name="TextBox 22">
            <a:extLst>
              <a:ext uri="{FF2B5EF4-FFF2-40B4-BE49-F238E27FC236}">
                <a16:creationId xmlns:a16="http://schemas.microsoft.com/office/drawing/2014/main" id="{169429DC-4232-F249-AAC2-7273F0682636}"/>
              </a:ext>
            </a:extLst>
          </p:cNvPr>
          <p:cNvSpPr txBox="1"/>
          <p:nvPr/>
        </p:nvSpPr>
        <p:spPr>
          <a:xfrm>
            <a:off x="540751" y="17794959"/>
            <a:ext cx="10797807" cy="5632311"/>
          </a:xfrm>
          <a:prstGeom prst="rect">
            <a:avLst/>
          </a:prstGeom>
          <a:noFill/>
        </p:spPr>
        <p:txBody>
          <a:bodyPr wrap="square" rtlCol="0">
            <a:spAutoFit/>
          </a:bodyPr>
          <a:lstStyle/>
          <a:p>
            <a:pPr algn="just"/>
            <a:r>
              <a:rPr lang="en-US" sz="3600" dirty="0"/>
              <a:t>This included a continued district partnership with Exeter Unified in Tulare County for ADEPT training and established a renewed partnership with Parlier Unified in Fresno County for SEBT training and technical assistance in the form of follow up classroom walkthroughs and principal coaching feedback. Regarding Madera, a Teacher on Special Assignment at the new Dual Language elementary school attended SEBT training which has initiated work to develop partnership in SEBT for teacher leaders. </a:t>
            </a:r>
          </a:p>
        </p:txBody>
      </p:sp>
      <p:sp>
        <p:nvSpPr>
          <p:cNvPr id="24" name="TextBox 23">
            <a:extLst>
              <a:ext uri="{FF2B5EF4-FFF2-40B4-BE49-F238E27FC236}">
                <a16:creationId xmlns:a16="http://schemas.microsoft.com/office/drawing/2014/main" id="{9E3E6B2F-6B4E-E749-A870-03FE948A79E6}"/>
              </a:ext>
            </a:extLst>
          </p:cNvPr>
          <p:cNvSpPr txBox="1"/>
          <p:nvPr/>
        </p:nvSpPr>
        <p:spPr>
          <a:xfrm>
            <a:off x="24553633" y="18363575"/>
            <a:ext cx="11483527" cy="6009017"/>
          </a:xfrm>
          <a:prstGeom prst="rect">
            <a:avLst/>
          </a:prstGeom>
          <a:noFill/>
        </p:spPr>
        <p:txBody>
          <a:bodyPr wrap="square" rtlCol="0">
            <a:spAutoFit/>
          </a:bodyPr>
          <a:lstStyle/>
          <a:p>
            <a:pPr algn="just"/>
            <a:r>
              <a:rPr lang="en-US" sz="3600" dirty="0"/>
              <a:t>The 2018 Fall MARC Literacy Institute held at Martin Luther King Middle School in Madera Unified and CRLP sessions offered by Co-Directors during breakouts. The Region 7 John Shefelbine Leadership in Literacy Award was also presented during this event to Dr. Vicky Xiog-Lor.  In addition, author Gary Soto presented the keynote address supporting his newest release [Gabe], set in downtown Fresno. We have also supported the opening of his new museum at Fresno City College.</a:t>
            </a:r>
          </a:p>
          <a:p>
            <a:pPr algn="just"/>
            <a:endParaRPr lang="en-US" dirty="0"/>
          </a:p>
        </p:txBody>
      </p:sp>
      <p:pic>
        <p:nvPicPr>
          <p:cNvPr id="28" name="Picture 27">
            <a:extLst>
              <a:ext uri="{FF2B5EF4-FFF2-40B4-BE49-F238E27FC236}">
                <a16:creationId xmlns:a16="http://schemas.microsoft.com/office/drawing/2014/main" id="{3203C5B3-D8C6-954A-B3C6-27416B61C5A3}"/>
              </a:ext>
            </a:extLst>
          </p:cNvPr>
          <p:cNvPicPr>
            <a:picLocks noChangeAspect="1"/>
          </p:cNvPicPr>
          <p:nvPr/>
        </p:nvPicPr>
        <p:blipFill rotWithShape="1">
          <a:blip r:embed="rId3">
            <a:extLst>
              <a:ext uri="{28A0092B-C50C-407E-A947-70E740481C1C}">
                <a14:useLocalDpi xmlns:a14="http://schemas.microsoft.com/office/drawing/2010/main" val="0"/>
              </a:ext>
            </a:extLst>
          </a:blip>
          <a:srcRect t="15207" r="13547"/>
          <a:stretch/>
        </p:blipFill>
        <p:spPr>
          <a:xfrm>
            <a:off x="31602640" y="12464717"/>
            <a:ext cx="4275304" cy="5590947"/>
          </a:xfrm>
          <a:prstGeom prst="rect">
            <a:avLst/>
          </a:prstGeom>
        </p:spPr>
      </p:pic>
      <p:pic>
        <p:nvPicPr>
          <p:cNvPr id="26" name="Picture 25">
            <a:extLst>
              <a:ext uri="{FF2B5EF4-FFF2-40B4-BE49-F238E27FC236}">
                <a16:creationId xmlns:a16="http://schemas.microsoft.com/office/drawing/2014/main" id="{A2958BEA-2D10-5E4A-B823-E42A79EABF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8790" y="12464717"/>
            <a:ext cx="4193211" cy="5590948"/>
          </a:xfrm>
          <a:prstGeom prst="rect">
            <a:avLst/>
          </a:prstGeom>
        </p:spPr>
      </p:pic>
      <p:pic>
        <p:nvPicPr>
          <p:cNvPr id="30" name="Picture 29">
            <a:extLst>
              <a:ext uri="{FF2B5EF4-FFF2-40B4-BE49-F238E27FC236}">
                <a16:creationId xmlns:a16="http://schemas.microsoft.com/office/drawing/2014/main" id="{07FF18E6-3E5B-8F43-8270-80C31E70B6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07831" y="12464717"/>
            <a:ext cx="3727299" cy="5590948"/>
          </a:xfrm>
          <a:prstGeom prst="rect">
            <a:avLst/>
          </a:prstGeom>
        </p:spPr>
      </p:pic>
      <p:pic>
        <p:nvPicPr>
          <p:cNvPr id="32" name="Picture 31">
            <a:extLst>
              <a:ext uri="{FF2B5EF4-FFF2-40B4-BE49-F238E27FC236}">
                <a16:creationId xmlns:a16="http://schemas.microsoft.com/office/drawing/2014/main" id="{EDE9A331-FEC6-8742-AC35-7993B576D28B}"/>
              </a:ext>
            </a:extLst>
          </p:cNvPr>
          <p:cNvPicPr>
            <a:picLocks noChangeAspect="1"/>
          </p:cNvPicPr>
          <p:nvPr/>
        </p:nvPicPr>
        <p:blipFill rotWithShape="1">
          <a:blip r:embed="rId6">
            <a:extLst>
              <a:ext uri="{28A0092B-C50C-407E-A947-70E740481C1C}">
                <a14:useLocalDpi xmlns:a14="http://schemas.microsoft.com/office/drawing/2010/main" val="0"/>
              </a:ext>
            </a:extLst>
          </a:blip>
          <a:srcRect l="2513" t="7946" r="8308" b="13198"/>
          <a:stretch/>
        </p:blipFill>
        <p:spPr>
          <a:xfrm>
            <a:off x="7137400" y="7973928"/>
            <a:ext cx="4114945" cy="3638643"/>
          </a:xfrm>
          <a:prstGeom prst="rect">
            <a:avLst/>
          </a:prstGeom>
        </p:spPr>
      </p:pic>
      <p:pic>
        <p:nvPicPr>
          <p:cNvPr id="34" name="Picture 33">
            <a:extLst>
              <a:ext uri="{FF2B5EF4-FFF2-40B4-BE49-F238E27FC236}">
                <a16:creationId xmlns:a16="http://schemas.microsoft.com/office/drawing/2014/main" id="{EAC57A11-56F1-CE45-A592-287B4A945A01}"/>
              </a:ext>
            </a:extLst>
          </p:cNvPr>
          <p:cNvPicPr>
            <a:picLocks noChangeAspect="1"/>
          </p:cNvPicPr>
          <p:nvPr/>
        </p:nvPicPr>
        <p:blipFill rotWithShape="1">
          <a:blip r:embed="rId7">
            <a:extLst>
              <a:ext uri="{28A0092B-C50C-407E-A947-70E740481C1C}">
                <a14:useLocalDpi xmlns:a14="http://schemas.microsoft.com/office/drawing/2010/main" val="0"/>
              </a:ext>
            </a:extLst>
          </a:blip>
          <a:srcRect t="7946" r="10821" b="13198"/>
          <a:stretch/>
        </p:blipFill>
        <p:spPr>
          <a:xfrm>
            <a:off x="579998" y="7973928"/>
            <a:ext cx="4114944" cy="3638643"/>
          </a:xfrm>
          <a:prstGeom prst="rect">
            <a:avLst/>
          </a:prstGeom>
        </p:spPr>
      </p:pic>
      <p:pic>
        <p:nvPicPr>
          <p:cNvPr id="36" name="Picture 35">
            <a:extLst>
              <a:ext uri="{FF2B5EF4-FFF2-40B4-BE49-F238E27FC236}">
                <a16:creationId xmlns:a16="http://schemas.microsoft.com/office/drawing/2014/main" id="{382B6AFC-1C2E-0845-A5D1-12A0E04C4B1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77442" y="8532385"/>
            <a:ext cx="3096714" cy="2601240"/>
          </a:xfrm>
          <a:prstGeom prst="rect">
            <a:avLst/>
          </a:prstGeom>
        </p:spPr>
      </p:pic>
      <p:pic>
        <p:nvPicPr>
          <p:cNvPr id="38" name="Picture 37">
            <a:extLst>
              <a:ext uri="{FF2B5EF4-FFF2-40B4-BE49-F238E27FC236}">
                <a16:creationId xmlns:a16="http://schemas.microsoft.com/office/drawing/2014/main" id="{5E65DE66-7E06-0140-A7EA-63C30330A3A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20286" y="15134463"/>
            <a:ext cx="3519198" cy="2346132"/>
          </a:xfrm>
          <a:prstGeom prst="rect">
            <a:avLst/>
          </a:prstGeom>
        </p:spPr>
      </p:pic>
      <p:pic>
        <p:nvPicPr>
          <p:cNvPr id="40" name="Picture 39">
            <a:extLst>
              <a:ext uri="{FF2B5EF4-FFF2-40B4-BE49-F238E27FC236}">
                <a16:creationId xmlns:a16="http://schemas.microsoft.com/office/drawing/2014/main" id="{3EBFC3F4-FF89-054E-9E1B-6084B88A16BA}"/>
              </a:ext>
            </a:extLst>
          </p:cNvPr>
          <p:cNvPicPr>
            <a:picLocks noChangeAspect="1"/>
          </p:cNvPicPr>
          <p:nvPr/>
        </p:nvPicPr>
        <p:blipFill rotWithShape="1">
          <a:blip r:embed="rId10">
            <a:extLst>
              <a:ext uri="{28A0092B-C50C-407E-A947-70E740481C1C}">
                <a14:useLocalDpi xmlns:a14="http://schemas.microsoft.com/office/drawing/2010/main" val="0"/>
              </a:ext>
            </a:extLst>
          </a:blip>
          <a:srcRect l="39533" t="34505"/>
          <a:stretch/>
        </p:blipFill>
        <p:spPr>
          <a:xfrm>
            <a:off x="8155809" y="15151834"/>
            <a:ext cx="2822842" cy="1200582"/>
          </a:xfrm>
          <a:prstGeom prst="rect">
            <a:avLst/>
          </a:prstGeom>
        </p:spPr>
      </p:pic>
      <p:pic>
        <p:nvPicPr>
          <p:cNvPr id="42" name="Picture 41">
            <a:extLst>
              <a:ext uri="{FF2B5EF4-FFF2-40B4-BE49-F238E27FC236}">
                <a16:creationId xmlns:a16="http://schemas.microsoft.com/office/drawing/2014/main" id="{825525E1-F152-D146-B286-3B761A753EA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8311" y="15134463"/>
            <a:ext cx="3412597" cy="2340067"/>
          </a:xfrm>
          <a:prstGeom prst="rect">
            <a:avLst/>
          </a:prstGeom>
        </p:spPr>
      </p:pic>
      <p:pic>
        <p:nvPicPr>
          <p:cNvPr id="43" name="Picture 42">
            <a:extLst>
              <a:ext uri="{FF2B5EF4-FFF2-40B4-BE49-F238E27FC236}">
                <a16:creationId xmlns:a16="http://schemas.microsoft.com/office/drawing/2014/main" id="{B0F754D4-BFAF-2B42-B64E-493EFE7AD06D}"/>
              </a:ext>
            </a:extLst>
          </p:cNvPr>
          <p:cNvPicPr>
            <a:picLocks noChangeAspect="1"/>
          </p:cNvPicPr>
          <p:nvPr/>
        </p:nvPicPr>
        <p:blipFill rotWithShape="1">
          <a:blip r:embed="rId10">
            <a:extLst>
              <a:ext uri="{28A0092B-C50C-407E-A947-70E740481C1C}">
                <a14:useLocalDpi xmlns:a14="http://schemas.microsoft.com/office/drawing/2010/main" val="0"/>
              </a:ext>
            </a:extLst>
          </a:blip>
          <a:srcRect r="60467"/>
          <a:stretch/>
        </p:blipFill>
        <p:spPr>
          <a:xfrm>
            <a:off x="8825009" y="16032741"/>
            <a:ext cx="1451629" cy="1441789"/>
          </a:xfrm>
          <a:prstGeom prst="rect">
            <a:avLst/>
          </a:prstGeom>
        </p:spPr>
      </p:pic>
      <p:pic>
        <p:nvPicPr>
          <p:cNvPr id="46" name="Picture 45">
            <a:extLst>
              <a:ext uri="{FF2B5EF4-FFF2-40B4-BE49-F238E27FC236}">
                <a16:creationId xmlns:a16="http://schemas.microsoft.com/office/drawing/2014/main" id="{A5122BF8-1A0E-C741-A065-0E885484E8FC}"/>
              </a:ext>
            </a:extLst>
          </p:cNvPr>
          <p:cNvPicPr>
            <a:picLocks noChangeAspect="1"/>
          </p:cNvPicPr>
          <p:nvPr/>
        </p:nvPicPr>
        <p:blipFill rotWithShape="1">
          <a:blip r:embed="rId12">
            <a:extLst>
              <a:ext uri="{28A0092B-C50C-407E-A947-70E740481C1C}">
                <a14:useLocalDpi xmlns:a14="http://schemas.microsoft.com/office/drawing/2010/main" val="0"/>
              </a:ext>
            </a:extLst>
          </a:blip>
          <a:srcRect t="8219" r="7234" b="25148"/>
          <a:stretch/>
        </p:blipFill>
        <p:spPr>
          <a:xfrm>
            <a:off x="18476804" y="16660028"/>
            <a:ext cx="4969173" cy="3569380"/>
          </a:xfrm>
          <a:prstGeom prst="rect">
            <a:avLst/>
          </a:prstGeom>
        </p:spPr>
      </p:pic>
      <p:pic>
        <p:nvPicPr>
          <p:cNvPr id="48" name="Picture 47">
            <a:extLst>
              <a:ext uri="{FF2B5EF4-FFF2-40B4-BE49-F238E27FC236}">
                <a16:creationId xmlns:a16="http://schemas.microsoft.com/office/drawing/2014/main" id="{9AE369D7-DA65-454C-B929-28D27EF4C7C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202782" y="20387992"/>
            <a:ext cx="3381342" cy="2536006"/>
          </a:xfrm>
          <a:prstGeom prst="rect">
            <a:avLst/>
          </a:prstGeom>
        </p:spPr>
      </p:pic>
      <p:pic>
        <p:nvPicPr>
          <p:cNvPr id="50" name="Picture 49">
            <a:extLst>
              <a:ext uri="{FF2B5EF4-FFF2-40B4-BE49-F238E27FC236}">
                <a16:creationId xmlns:a16="http://schemas.microsoft.com/office/drawing/2014/main" id="{D37EA3DF-9029-5446-9AA6-3D768A7C463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494815" y="18377879"/>
            <a:ext cx="5807594" cy="4589873"/>
          </a:xfrm>
          <a:prstGeom prst="rect">
            <a:avLst/>
          </a:prstGeom>
        </p:spPr>
      </p:pic>
      <p:pic>
        <p:nvPicPr>
          <p:cNvPr id="52" name="Picture 51">
            <a:extLst>
              <a:ext uri="{FF2B5EF4-FFF2-40B4-BE49-F238E27FC236}">
                <a16:creationId xmlns:a16="http://schemas.microsoft.com/office/drawing/2014/main" id="{03C4E922-6AC3-4244-B655-B717E8AB244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494815" y="16660027"/>
            <a:ext cx="5807594" cy="1401833"/>
          </a:xfrm>
          <a:prstGeom prst="rect">
            <a:avLst/>
          </a:prstGeom>
        </p:spPr>
      </p:pic>
    </p:spTree>
    <p:extLst>
      <p:ext uri="{BB962C8B-B14F-4D97-AF65-F5344CB8AC3E}">
        <p14:creationId xmlns:p14="http://schemas.microsoft.com/office/powerpoint/2010/main" val="40640216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313</TotalTime>
  <Words>510</Words>
  <Application>Microsoft Macintosh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Collaborating with Local Educators on Dual Immersion, Foundational Reading, and Teacher Leadership Initiatives</vt:lpstr>
    </vt:vector>
  </TitlesOfParts>
  <Company>CSU, Fresno</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Desiree B. Herroz</dc:creator>
  <cp:lastModifiedBy>Tim and Nichole</cp:lastModifiedBy>
  <cp:revision>32</cp:revision>
  <dcterms:created xsi:type="dcterms:W3CDTF">2016-02-22T20:25:15Z</dcterms:created>
  <dcterms:modified xsi:type="dcterms:W3CDTF">2019-04-16T03:35:03Z</dcterms:modified>
</cp:coreProperties>
</file>