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D1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4" autoAdjust="0"/>
    <p:restoredTop sz="93769" autoAdjust="0"/>
  </p:normalViewPr>
  <p:slideViewPr>
    <p:cSldViewPr snapToGrid="0" snapToObjects="1">
      <p:cViewPr>
        <p:scale>
          <a:sx n="305" d="100"/>
          <a:sy n="305" d="100"/>
        </p:scale>
        <p:origin x="-896" y="-545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1D3F66-5F42-1C4B-A6D5-F17566316CE8}" type="datetimeFigureOut">
              <a:rPr lang="en-US" smtClean="0"/>
              <a:t>12/3/21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1C695-F81D-FA4C-8E53-F7F9E0D097B3}" type="slidenum">
              <a:rPr lang="en-US" smtClean="0"/>
              <a:t>‹#›</a:t>
            </a:fld>
            <a:endParaRPr lang="en-US" dirty="0"/>
          </a:p>
        </p:txBody>
      </p:sp>
    </p:spTree>
    <p:extLst>
      <p:ext uri="{BB962C8B-B14F-4D97-AF65-F5344CB8AC3E}">
        <p14:creationId xmlns:p14="http://schemas.microsoft.com/office/powerpoint/2010/main" val="3163270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7307-856D-6941-93E1-EFF7117F745F}"/>
              </a:ext>
            </a:extLst>
          </p:cNvPr>
          <p:cNvSpPr>
            <a:spLocks noGrp="1"/>
          </p:cNvSpPr>
          <p:nvPr>
            <p:ph type="ctrTitle"/>
          </p:nvPr>
        </p:nvSpPr>
        <p:spPr>
          <a:xfrm>
            <a:off x="433388" y="373563"/>
            <a:ext cx="11421979" cy="612274"/>
          </a:xfrm>
          <a:prstGeom prst="rect">
            <a:avLst/>
          </a:prstGeom>
        </p:spPr>
        <p:txBody>
          <a:bodyPr anchor="b">
            <a:normAutofit/>
          </a:bodyPr>
          <a:lstStyle>
            <a:lvl1pPr algn="ctr">
              <a:defRPr sz="4000" b="1"/>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A967C948-2544-254E-89F4-377569BC6D6C}"/>
              </a:ext>
            </a:extLst>
          </p:cNvPr>
          <p:cNvSpPr>
            <a:spLocks noGrp="1"/>
          </p:cNvSpPr>
          <p:nvPr>
            <p:ph type="body" sz="quarter" idx="13"/>
          </p:nvPr>
        </p:nvSpPr>
        <p:spPr>
          <a:xfrm>
            <a:off x="433388" y="1082675"/>
            <a:ext cx="11414125" cy="457200"/>
          </a:xfrm>
          <a:prstGeom prst="rect">
            <a:avLst/>
          </a:prstGeom>
        </p:spPr>
        <p:txBody>
          <a:bodyPr/>
          <a:lstStyle>
            <a:lvl1pPr marL="0" indent="0">
              <a:buNone/>
              <a:defRPr/>
            </a:lvl1pPr>
          </a:lstStyle>
          <a:p>
            <a:pPr lvl="0"/>
            <a:r>
              <a:rPr lang="en-US"/>
              <a:t>Click to edit Master text styles</a:t>
            </a:r>
          </a:p>
        </p:txBody>
      </p:sp>
      <p:sp>
        <p:nvSpPr>
          <p:cNvPr id="10" name="Content Placeholder 9">
            <a:extLst>
              <a:ext uri="{FF2B5EF4-FFF2-40B4-BE49-F238E27FC236}">
                <a16:creationId xmlns:a16="http://schemas.microsoft.com/office/drawing/2014/main" id="{AB8A1903-A9AE-CE4E-BD15-CBC279CCACCC}"/>
              </a:ext>
            </a:extLst>
          </p:cNvPr>
          <p:cNvSpPr>
            <a:spLocks noGrp="1"/>
          </p:cNvSpPr>
          <p:nvPr>
            <p:ph sz="quarter" idx="14"/>
          </p:nvPr>
        </p:nvSpPr>
        <p:spPr>
          <a:xfrm>
            <a:off x="425533" y="2213727"/>
            <a:ext cx="4932696" cy="356159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57D33089-2495-BE41-82E6-42B7ACC4F7D0}"/>
              </a:ext>
            </a:extLst>
          </p:cNvPr>
          <p:cNvSpPr>
            <a:spLocks noGrp="1"/>
          </p:cNvSpPr>
          <p:nvPr>
            <p:ph type="body" sz="quarter" idx="15"/>
          </p:nvPr>
        </p:nvSpPr>
        <p:spPr>
          <a:xfrm>
            <a:off x="425533" y="1636295"/>
            <a:ext cx="4940300" cy="481012"/>
          </a:xfrm>
          <a:prstGeom prst="rect">
            <a:avLst/>
          </a:prstGeom>
        </p:spPr>
        <p:txBody>
          <a:bodyPr/>
          <a:lstStyle/>
          <a:p>
            <a:pPr lvl="0"/>
            <a:r>
              <a:rPr lang="en-US"/>
              <a:t>Click to edit Master text styles</a:t>
            </a:r>
          </a:p>
        </p:txBody>
      </p:sp>
      <p:sp>
        <p:nvSpPr>
          <p:cNvPr id="14" name="Text Placeholder 13">
            <a:extLst>
              <a:ext uri="{FF2B5EF4-FFF2-40B4-BE49-F238E27FC236}">
                <a16:creationId xmlns:a16="http://schemas.microsoft.com/office/drawing/2014/main" id="{4B4BA6F9-D4F0-7A4C-AB8E-B1FD92EC7818}"/>
              </a:ext>
            </a:extLst>
          </p:cNvPr>
          <p:cNvSpPr>
            <a:spLocks noGrp="1"/>
          </p:cNvSpPr>
          <p:nvPr>
            <p:ph type="body" sz="quarter" idx="16"/>
          </p:nvPr>
        </p:nvSpPr>
        <p:spPr>
          <a:xfrm>
            <a:off x="5646738" y="1636713"/>
            <a:ext cx="6200775" cy="481012"/>
          </a:xfrm>
          <a:prstGeom prst="rect">
            <a:avLst/>
          </a:prstGeom>
        </p:spPr>
        <p:txBody>
          <a:bodyPr/>
          <a:lstStyle/>
          <a:p>
            <a:pPr lvl="0"/>
            <a:r>
              <a:rPr lang="en-US"/>
              <a:t>Click to edit Master text styles</a:t>
            </a:r>
          </a:p>
        </p:txBody>
      </p:sp>
      <p:sp>
        <p:nvSpPr>
          <p:cNvPr id="16" name="Picture Placeholder 15">
            <a:extLst>
              <a:ext uri="{FF2B5EF4-FFF2-40B4-BE49-F238E27FC236}">
                <a16:creationId xmlns:a16="http://schemas.microsoft.com/office/drawing/2014/main" id="{B3EFB3F2-AD45-484F-9C59-7BD65163AB44}"/>
              </a:ext>
            </a:extLst>
          </p:cNvPr>
          <p:cNvSpPr>
            <a:spLocks noGrp="1"/>
          </p:cNvSpPr>
          <p:nvPr>
            <p:ph type="pic" sz="quarter" idx="17"/>
          </p:nvPr>
        </p:nvSpPr>
        <p:spPr>
          <a:xfrm>
            <a:off x="5638800" y="2212975"/>
            <a:ext cx="1997075" cy="3554413"/>
          </a:xfrm>
          <a:prstGeom prst="rect">
            <a:avLst/>
          </a:prstGeom>
        </p:spPr>
        <p:txBody>
          <a:bodyPr/>
          <a:lstStyle/>
          <a:p>
            <a:r>
              <a:rPr lang="en-US" dirty="0"/>
              <a:t>Click icon to add picture</a:t>
            </a:r>
          </a:p>
        </p:txBody>
      </p:sp>
      <p:sp>
        <p:nvSpPr>
          <p:cNvPr id="18" name="Text Placeholder 17">
            <a:extLst>
              <a:ext uri="{FF2B5EF4-FFF2-40B4-BE49-F238E27FC236}">
                <a16:creationId xmlns:a16="http://schemas.microsoft.com/office/drawing/2014/main" id="{150E5725-2845-C943-87F2-01E5D5A6F496}"/>
              </a:ext>
            </a:extLst>
          </p:cNvPr>
          <p:cNvSpPr>
            <a:spLocks noGrp="1"/>
          </p:cNvSpPr>
          <p:nvPr>
            <p:ph type="body" sz="quarter" idx="18"/>
          </p:nvPr>
        </p:nvSpPr>
        <p:spPr>
          <a:xfrm>
            <a:off x="7756525" y="2212975"/>
            <a:ext cx="4090988" cy="19573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SmartArt Placeholder 19">
            <a:extLst>
              <a:ext uri="{FF2B5EF4-FFF2-40B4-BE49-F238E27FC236}">
                <a16:creationId xmlns:a16="http://schemas.microsoft.com/office/drawing/2014/main" id="{2B299F3C-8462-6841-AB93-F709D9A8B8E2}"/>
              </a:ext>
            </a:extLst>
          </p:cNvPr>
          <p:cNvSpPr>
            <a:spLocks noGrp="1"/>
          </p:cNvSpPr>
          <p:nvPr>
            <p:ph type="dgm" sz="quarter" idx="19"/>
          </p:nvPr>
        </p:nvSpPr>
        <p:spPr>
          <a:xfrm>
            <a:off x="7756525" y="4259263"/>
            <a:ext cx="4090988" cy="1516062"/>
          </a:xfrm>
          <a:prstGeom prst="rect">
            <a:avLst/>
          </a:prstGeom>
        </p:spPr>
        <p:txBody>
          <a:bodyPr/>
          <a:lstStyle/>
          <a:p>
            <a:r>
              <a:rPr lang="en-US" dirty="0"/>
              <a:t>Click icon to add SmartArt graphic</a:t>
            </a:r>
          </a:p>
        </p:txBody>
      </p:sp>
      <p:pic>
        <p:nvPicPr>
          <p:cNvPr id="22" name="Picture 21">
            <a:extLst>
              <a:ext uri="{FF2B5EF4-FFF2-40B4-BE49-F238E27FC236}">
                <a16:creationId xmlns:a16="http://schemas.microsoft.com/office/drawing/2014/main" id="{5D0DF9BD-B742-4D41-847B-4F30A03460AC}"/>
              </a:ext>
            </a:extLst>
          </p:cNvPr>
          <p:cNvPicPr>
            <a:picLocks noChangeAspect="1"/>
          </p:cNvPicPr>
          <p:nvPr userDrawn="1"/>
        </p:nvPicPr>
        <p:blipFill>
          <a:blip r:embed="rId2"/>
          <a:stretch>
            <a:fillRect/>
          </a:stretch>
        </p:blipFill>
        <p:spPr>
          <a:xfrm>
            <a:off x="0" y="5943600"/>
            <a:ext cx="12192000" cy="914400"/>
          </a:xfrm>
          <a:prstGeom prst="rect">
            <a:avLst/>
          </a:prstGeom>
        </p:spPr>
      </p:pic>
    </p:spTree>
    <p:extLst>
      <p:ext uri="{BB962C8B-B14F-4D97-AF65-F5344CB8AC3E}">
        <p14:creationId xmlns:p14="http://schemas.microsoft.com/office/powerpoint/2010/main" val="1011343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8199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409D54-1D58-0C4C-93C9-426A1C608564}"/>
              </a:ext>
            </a:extLst>
          </p:cNvPr>
          <p:cNvPicPr>
            <a:picLocks noChangeAspect="1"/>
          </p:cNvPicPr>
          <p:nvPr userDrawn="1"/>
        </p:nvPicPr>
        <p:blipFill>
          <a:blip r:embed="rId4"/>
          <a:stretch>
            <a:fillRect/>
          </a:stretch>
        </p:blipFill>
        <p:spPr>
          <a:xfrm>
            <a:off x="0" y="5943600"/>
            <a:ext cx="12192000" cy="914400"/>
          </a:xfrm>
          <a:prstGeom prst="rect">
            <a:avLst/>
          </a:prstGeom>
        </p:spPr>
      </p:pic>
    </p:spTree>
    <p:extLst>
      <p:ext uri="{BB962C8B-B14F-4D97-AF65-F5344CB8AC3E}">
        <p14:creationId xmlns:p14="http://schemas.microsoft.com/office/powerpoint/2010/main" val="737854883"/>
      </p:ext>
    </p:extLst>
  </p:cSld>
  <p:clrMap bg1="lt1" tx1="dk1" bg2="lt2" tx2="dk2" accent1="accent1" accent2="accent2" accent3="accent3" accent4="accent4" accent5="accent5" accent6="accent6" hlink="hlink" folHlink="folHlink"/>
  <p:sldLayoutIdLst>
    <p:sldLayoutId id="2147483649" r:id="rId1"/>
    <p:sldLayoutId id="214748365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304C-7F9B-B64B-B9FF-64A1D48AD4BF}"/>
              </a:ext>
            </a:extLst>
          </p:cNvPr>
          <p:cNvSpPr>
            <a:spLocks noGrp="1"/>
          </p:cNvSpPr>
          <p:nvPr>
            <p:ph type="ctrTitle"/>
          </p:nvPr>
        </p:nvSpPr>
        <p:spPr>
          <a:xfrm>
            <a:off x="433388" y="290090"/>
            <a:ext cx="11455687" cy="612274"/>
          </a:xfrm>
        </p:spPr>
        <p:txBody>
          <a:bodyPr>
            <a:noAutofit/>
          </a:bodyPr>
          <a:lstStyle/>
          <a:p>
            <a:pPr algn="r"/>
            <a:r>
              <a:rPr lang="en-US" dirty="0">
                <a:solidFill>
                  <a:schemeClr val="accent6">
                    <a:lumMod val="75000"/>
                  </a:schemeClr>
                </a:solidFill>
              </a:rPr>
              <a:t>Forest Service Internship</a:t>
            </a:r>
          </a:p>
        </p:txBody>
      </p:sp>
      <p:sp>
        <p:nvSpPr>
          <p:cNvPr id="3" name="Text Placeholder 2">
            <a:extLst>
              <a:ext uri="{FF2B5EF4-FFF2-40B4-BE49-F238E27FC236}">
                <a16:creationId xmlns:a16="http://schemas.microsoft.com/office/drawing/2014/main" id="{5C62D63B-5DDE-CC45-85E0-B10D83C45561}"/>
              </a:ext>
            </a:extLst>
          </p:cNvPr>
          <p:cNvSpPr>
            <a:spLocks noGrp="1"/>
          </p:cNvSpPr>
          <p:nvPr>
            <p:ph type="body" sz="quarter" idx="13"/>
          </p:nvPr>
        </p:nvSpPr>
        <p:spPr>
          <a:xfrm>
            <a:off x="1797803" y="982491"/>
            <a:ext cx="10091272" cy="457200"/>
          </a:xfrm>
        </p:spPr>
        <p:txBody>
          <a:bodyPr/>
          <a:lstStyle/>
          <a:p>
            <a:pPr algn="r"/>
            <a:r>
              <a:rPr lang="en-US" sz="1800" dirty="0"/>
              <a:t>Samuel Willis, COMS 101, Prof. </a:t>
            </a:r>
            <a:r>
              <a:rPr lang="en-US" sz="1800" dirty="0" err="1"/>
              <a:t>Fiorentino</a:t>
            </a:r>
            <a:endParaRPr lang="en-US" sz="1400" dirty="0"/>
          </a:p>
        </p:txBody>
      </p:sp>
      <p:pic>
        <p:nvPicPr>
          <p:cNvPr id="1026" name="Picture 2" descr="Forest Service and USDA logos">
            <a:extLst>
              <a:ext uri="{FF2B5EF4-FFF2-40B4-BE49-F238E27FC236}">
                <a16:creationId xmlns:a16="http://schemas.microsoft.com/office/drawing/2014/main" id="{BCDEBF37-D5F6-42A1-A069-F2D87685C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8" y="373563"/>
            <a:ext cx="1885770" cy="94602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15E6DCDA-7FDD-0749-92BD-64FDF9129F57}"/>
              </a:ext>
            </a:extLst>
          </p:cNvPr>
          <p:cNvSpPr>
            <a:spLocks noGrp="1"/>
          </p:cNvSpPr>
          <p:nvPr>
            <p:ph sz="quarter" idx="14"/>
          </p:nvPr>
        </p:nvSpPr>
        <p:spPr>
          <a:xfrm>
            <a:off x="299168" y="1523639"/>
            <a:ext cx="4175849" cy="1235059"/>
          </a:xfrm>
          <a:ln>
            <a:solidFill>
              <a:schemeClr val="tx1"/>
            </a:solidFill>
          </a:ln>
        </p:spPr>
        <p:txBody>
          <a:bodyPr/>
          <a:lstStyle/>
          <a:p>
            <a:pPr marL="0" indent="0" algn="ctr">
              <a:buNone/>
            </a:pPr>
            <a:r>
              <a:rPr lang="en-US" sz="1800" b="1" dirty="0">
                <a:solidFill>
                  <a:schemeClr val="accent6">
                    <a:lumMod val="75000"/>
                  </a:schemeClr>
                </a:solidFill>
              </a:rPr>
              <a:t>Community Service Project</a:t>
            </a:r>
            <a:r>
              <a:rPr lang="en-US" sz="1800" b="1" dirty="0"/>
              <a:t>: </a:t>
            </a:r>
            <a:r>
              <a:rPr lang="en-US" sz="1800" dirty="0"/>
              <a:t>Rangeland Management Trainee with USFS Bass Lake Ranger District (North Fork, CA)</a:t>
            </a:r>
          </a:p>
          <a:p>
            <a:pPr algn="ctr"/>
            <a:r>
              <a:rPr lang="en-US" sz="1800" dirty="0"/>
              <a:t>150 hours of service recorded</a:t>
            </a:r>
          </a:p>
        </p:txBody>
      </p:sp>
      <p:sp>
        <p:nvSpPr>
          <p:cNvPr id="8" name="Text Placeholder 7">
            <a:extLst>
              <a:ext uri="{FF2B5EF4-FFF2-40B4-BE49-F238E27FC236}">
                <a16:creationId xmlns:a16="http://schemas.microsoft.com/office/drawing/2014/main" id="{745216DF-88DD-0143-A2DD-4F81C9A39760}"/>
              </a:ext>
            </a:extLst>
          </p:cNvPr>
          <p:cNvSpPr>
            <a:spLocks noGrp="1"/>
          </p:cNvSpPr>
          <p:nvPr>
            <p:ph type="body" sz="quarter" idx="18"/>
          </p:nvPr>
        </p:nvSpPr>
        <p:spPr>
          <a:xfrm>
            <a:off x="7194648" y="1389389"/>
            <a:ext cx="4805332" cy="4517566"/>
          </a:xfrm>
          <a:ln>
            <a:solidFill>
              <a:schemeClr val="tx1"/>
            </a:solidFill>
          </a:ln>
        </p:spPr>
        <p:txBody>
          <a:bodyPr/>
          <a:lstStyle/>
          <a:p>
            <a:pPr marL="0" indent="0" algn="ctr">
              <a:buNone/>
            </a:pPr>
            <a:r>
              <a:rPr lang="en-US" dirty="0">
                <a:solidFill>
                  <a:schemeClr val="accent6">
                    <a:lumMod val="75000"/>
                  </a:schemeClr>
                </a:solidFill>
              </a:rPr>
              <a:t>Abstract</a:t>
            </a:r>
          </a:p>
          <a:p>
            <a:pPr marL="0" indent="0" algn="ctr">
              <a:buNone/>
            </a:pPr>
            <a:r>
              <a:rPr lang="en-US" sz="1050" b="0" i="0" dirty="0">
                <a:solidFill>
                  <a:srgbClr val="000000"/>
                </a:solidFill>
                <a:effectLst/>
                <a:latin typeface="Calibri" panose="020F0502020204030204" pitchFamily="34" charset="0"/>
              </a:rPr>
              <a:t>This summer I was given the opportunity to work in the US Forest Service as a Rangeland Management Intern as well as enrolling in COMS 101. During this I was able to serve my community and gain new knowledge and experience that I can take into my future career. My service took place across the Sierra National Forest, just south of Yosemite. I was stationed at the Bass Lake Ranger District located In North Fork, CA. During my time with the forest service, I not only got to work with the Rangeland Management Specialist but also the Botany, Wildlife, Recreation, and OHV Specialists and their teams.  I had many different duties during my internship. Some of my main jobs were performing rangeland readiness surveys, repairing fences around meadows, clearing roads of debris from fallen trees, performing Goshawk surveys, Dozer Line inspections of native and noxious plants, noxious weed removal, campground inspections, and OHV trail repair. My services as a rangeland management intern directly helped with the problem of overuse in the forest. Building and repairing fences around meadows with threatened species of animals helps to decrease destruction of the meadow by keeping the cattle out. Performing meadow readiness surveys helps the rangeland specialist determine if a meadow is ready to be grazed and how healthy the meadow is compared to previous years. Working with botanists I got to locate and flag areas with invasive or noxious weeds to be removed in the future. This allows the native plants to thrive, which improves the diversity of the forest. Working with wildlife crew performing Goshawk surveys helps the wildlife specialist determine if a project can take place in an area without harming present and future Goshawks, also helping to keep the diversity of the forest. One of the biggest things I learned about the Forest Service is that as an employee, your job is to serve the community you are working with. This happens by keeping the forest and surrounding areas clean and healthy so that the present and future public may enjoy it for many years to come. </a:t>
            </a:r>
            <a:endParaRPr lang="en-US" sz="1050" dirty="0">
              <a:solidFill>
                <a:schemeClr val="accent6">
                  <a:lumMod val="75000"/>
                </a:schemeClr>
              </a:solidFill>
            </a:endParaRPr>
          </a:p>
        </p:txBody>
      </p:sp>
      <p:sp>
        <p:nvSpPr>
          <p:cNvPr id="11" name="TextBox 10">
            <a:extLst>
              <a:ext uri="{FF2B5EF4-FFF2-40B4-BE49-F238E27FC236}">
                <a16:creationId xmlns:a16="http://schemas.microsoft.com/office/drawing/2014/main" id="{FBE20233-6961-49FF-9201-52CDD814F9AC}"/>
              </a:ext>
            </a:extLst>
          </p:cNvPr>
          <p:cNvSpPr txBox="1"/>
          <p:nvPr/>
        </p:nvSpPr>
        <p:spPr>
          <a:xfrm>
            <a:off x="4437665" y="5235869"/>
            <a:ext cx="2866490" cy="430887"/>
          </a:xfrm>
          <a:prstGeom prst="rect">
            <a:avLst/>
          </a:prstGeom>
          <a:noFill/>
        </p:spPr>
        <p:txBody>
          <a:bodyPr wrap="square" rtlCol="0">
            <a:spAutoFit/>
          </a:bodyPr>
          <a:lstStyle/>
          <a:p>
            <a:pPr algn="ctr"/>
            <a:r>
              <a:rPr lang="en-US" sz="1100" i="1" dirty="0"/>
              <a:t>Myself during a dozer line inspection (Bass Lake, CA)</a:t>
            </a:r>
          </a:p>
        </p:txBody>
      </p:sp>
      <p:pic>
        <p:nvPicPr>
          <p:cNvPr id="10" name="Picture 9" descr="Smauel stands facing the camera. He is outdoors wearing a hard hat and carrying supplies.">
            <a:extLst>
              <a:ext uri="{FF2B5EF4-FFF2-40B4-BE49-F238E27FC236}">
                <a16:creationId xmlns:a16="http://schemas.microsoft.com/office/drawing/2014/main" id="{3F700593-DD5E-427C-BA66-17F1404AB119}"/>
              </a:ext>
            </a:extLst>
          </p:cNvPr>
          <p:cNvPicPr>
            <a:picLocks noChangeAspect="1"/>
          </p:cNvPicPr>
          <p:nvPr/>
        </p:nvPicPr>
        <p:blipFill rotWithShape="1">
          <a:blip r:embed="rId3"/>
          <a:srcRect t="10274"/>
          <a:stretch/>
        </p:blipFill>
        <p:spPr>
          <a:xfrm>
            <a:off x="4971002" y="1584424"/>
            <a:ext cx="1799816" cy="3541463"/>
          </a:xfrm>
          <a:prstGeom prst="rect">
            <a:avLst/>
          </a:prstGeom>
          <a:ln>
            <a:solidFill>
              <a:schemeClr val="tx1"/>
            </a:solidFill>
          </a:ln>
        </p:spPr>
      </p:pic>
      <p:sp>
        <p:nvSpPr>
          <p:cNvPr id="16" name="TextBox 15">
            <a:extLst>
              <a:ext uri="{FF2B5EF4-FFF2-40B4-BE49-F238E27FC236}">
                <a16:creationId xmlns:a16="http://schemas.microsoft.com/office/drawing/2014/main" id="{1F455A63-1672-4E58-941B-E9197113A38E}"/>
              </a:ext>
            </a:extLst>
          </p:cNvPr>
          <p:cNvSpPr txBox="1"/>
          <p:nvPr/>
        </p:nvSpPr>
        <p:spPr>
          <a:xfrm>
            <a:off x="249909" y="5473004"/>
            <a:ext cx="4138496" cy="430887"/>
          </a:xfrm>
          <a:prstGeom prst="rect">
            <a:avLst/>
          </a:prstGeom>
          <a:noFill/>
        </p:spPr>
        <p:txBody>
          <a:bodyPr wrap="square" rtlCol="0">
            <a:spAutoFit/>
          </a:bodyPr>
          <a:lstStyle/>
          <a:p>
            <a:pPr algn="ctr"/>
            <a:r>
              <a:rPr lang="en-US" sz="1100" i="1" dirty="0"/>
              <a:t>Meadow inspection with Cal Fish and Wildlife, USFS Wildlife Specialist and Rangeland Management Specialist (Whiskey Falls, CA) </a:t>
            </a:r>
          </a:p>
        </p:txBody>
      </p:sp>
      <p:pic>
        <p:nvPicPr>
          <p:cNvPr id="15" name="Picture 14" descr="Two people stand in the foreground wearing hard hats. Behind them is an open field surrounded by trees.">
            <a:extLst>
              <a:ext uri="{FF2B5EF4-FFF2-40B4-BE49-F238E27FC236}">
                <a16:creationId xmlns:a16="http://schemas.microsoft.com/office/drawing/2014/main" id="{0420EE0D-934C-4EB2-8719-628F516FA956}"/>
              </a:ext>
            </a:extLst>
          </p:cNvPr>
          <p:cNvPicPr>
            <a:picLocks noChangeAspect="1"/>
          </p:cNvPicPr>
          <p:nvPr/>
        </p:nvPicPr>
        <p:blipFill rotWithShape="1">
          <a:blip r:embed="rId4"/>
          <a:srcRect t="11883"/>
          <a:stretch/>
        </p:blipFill>
        <p:spPr>
          <a:xfrm>
            <a:off x="470039" y="2918953"/>
            <a:ext cx="3698237" cy="2444069"/>
          </a:xfrm>
          <a:prstGeom prst="rect">
            <a:avLst/>
          </a:prstGeom>
          <a:ln>
            <a:solidFill>
              <a:schemeClr val="tx1"/>
            </a:solidFill>
          </a:ln>
        </p:spPr>
      </p:pic>
    </p:spTree>
    <p:extLst>
      <p:ext uri="{BB962C8B-B14F-4D97-AF65-F5344CB8AC3E}">
        <p14:creationId xmlns:p14="http://schemas.microsoft.com/office/powerpoint/2010/main" val="3135803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S Template 1" id="{B9A8929D-CCBF-8B42-8227-F64F5CAC526F}" vid="{9C2D23F4-B5D4-9A44-83C0-1298F72754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1152</TotalTime>
  <Words>448</Words>
  <Application>Microsoft Macintosh PowerPoint</Application>
  <PresentationFormat>Widescreen</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Forest Service Internship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8</cp:revision>
  <dcterms:created xsi:type="dcterms:W3CDTF">2021-10-09T19:18:08Z</dcterms:created>
  <dcterms:modified xsi:type="dcterms:W3CDTF">2021-12-03T23:27:04Z</dcterms:modified>
</cp:coreProperties>
</file>