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6" roundtripDataSignature="AMtx7mi/AFVNd5uVDyY2wuWZZBAINJ8AE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81"/>
  </p:normalViewPr>
  <p:slideViewPr>
    <p:cSldViewPr snapToGrid="0" snapToObjects="1">
      <p:cViewPr varScale="1">
        <p:scale>
          <a:sx n="90" d="100"/>
          <a:sy n="90" d="100"/>
        </p:scale>
        <p:origin x="232" y="5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customschemas.google.com/relationships/presentationmetadata" Target="metadata"/><Relationship Id="rId10" Type="http://schemas.openxmlformats.org/officeDocument/2006/relationships/tableStyles" Target="tableStyles.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
        <p:cNvGrpSpPr/>
        <p:nvPr/>
      </p:nvGrpSpPr>
      <p:grpSpPr>
        <a:xfrm>
          <a:off x="0" y="0"/>
          <a:ext cx="0" cy="0"/>
          <a:chOff x="0" y="0"/>
          <a:chExt cx="0" cy="0"/>
        </a:xfrm>
      </p:grpSpPr>
      <p:sp>
        <p:nvSpPr>
          <p:cNvPr id="23" name="Google Shape;23;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 name="Google Shape;24;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433388" y="373563"/>
            <a:ext cx="11421979" cy="612274"/>
          </a:xfrm>
          <a:prstGeom prst="rect">
            <a:avLst/>
          </a:prstGeom>
          <a:noFill/>
          <a:ln>
            <a:noFill/>
          </a:ln>
        </p:spPr>
        <p:txBody>
          <a:bodyPr spcFirstLastPara="1" wrap="square" lIns="91425" tIns="45700" rIns="91425" bIns="45700" anchor="b" anchorCtr="0">
            <a:normAutofit/>
          </a:bodyPr>
          <a:lstStyle>
            <a:lvl1pPr marR="0" lvl="0" algn="ctr" rtl="0">
              <a:lnSpc>
                <a:spcPct val="90000"/>
              </a:lnSpc>
              <a:spcBef>
                <a:spcPts val="0"/>
              </a:spcBef>
              <a:spcAft>
                <a:spcPts val="0"/>
              </a:spcAft>
              <a:buClr>
                <a:schemeClr val="dk1"/>
              </a:buClr>
              <a:buSzPts val="4000"/>
              <a:buFont typeface="Calibri"/>
              <a:buNone/>
              <a:defRPr sz="4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3"/>
          <p:cNvSpPr txBox="1">
            <a:spLocks noGrp="1"/>
          </p:cNvSpPr>
          <p:nvPr>
            <p:ph type="body" idx="1"/>
          </p:nvPr>
        </p:nvSpPr>
        <p:spPr>
          <a:xfrm>
            <a:off x="433388" y="1082675"/>
            <a:ext cx="11414125" cy="4572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4" name="Google Shape;14;p3"/>
          <p:cNvSpPr txBox="1">
            <a:spLocks noGrp="1"/>
          </p:cNvSpPr>
          <p:nvPr>
            <p:ph type="body" idx="2"/>
          </p:nvPr>
        </p:nvSpPr>
        <p:spPr>
          <a:xfrm>
            <a:off x="425533" y="2213727"/>
            <a:ext cx="4932696" cy="356159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5" name="Google Shape;15;p3"/>
          <p:cNvSpPr txBox="1">
            <a:spLocks noGrp="1"/>
          </p:cNvSpPr>
          <p:nvPr>
            <p:ph type="body" idx="3"/>
          </p:nvPr>
        </p:nvSpPr>
        <p:spPr>
          <a:xfrm>
            <a:off x="425533" y="1636295"/>
            <a:ext cx="4940300" cy="481012"/>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6" name="Google Shape;16;p3"/>
          <p:cNvSpPr txBox="1">
            <a:spLocks noGrp="1"/>
          </p:cNvSpPr>
          <p:nvPr>
            <p:ph type="body" idx="4"/>
          </p:nvPr>
        </p:nvSpPr>
        <p:spPr>
          <a:xfrm>
            <a:off x="5646738" y="1636713"/>
            <a:ext cx="6200775" cy="481012"/>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7" name="Google Shape;17;p3"/>
          <p:cNvSpPr>
            <a:spLocks noGrp="1"/>
          </p:cNvSpPr>
          <p:nvPr>
            <p:ph type="pic" idx="5"/>
          </p:nvPr>
        </p:nvSpPr>
        <p:spPr>
          <a:xfrm>
            <a:off x="5638800" y="2212975"/>
            <a:ext cx="1997075" cy="3554413"/>
          </a:xfrm>
          <a:prstGeom prst="rect">
            <a:avLst/>
          </a:prstGeom>
          <a:noFill/>
          <a:ln>
            <a:noFill/>
          </a:ln>
        </p:spPr>
      </p:sp>
      <p:sp>
        <p:nvSpPr>
          <p:cNvPr id="18" name="Google Shape;18;p3"/>
          <p:cNvSpPr txBox="1">
            <a:spLocks noGrp="1"/>
          </p:cNvSpPr>
          <p:nvPr>
            <p:ph type="body" idx="6"/>
          </p:nvPr>
        </p:nvSpPr>
        <p:spPr>
          <a:xfrm>
            <a:off x="7756525" y="2212975"/>
            <a:ext cx="4090988" cy="195738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9" name="Google Shape;19;p3"/>
          <p:cNvSpPr>
            <a:spLocks noGrp="1"/>
          </p:cNvSpPr>
          <p:nvPr>
            <p:ph type="dgm" idx="7"/>
          </p:nvPr>
        </p:nvSpPr>
        <p:spPr>
          <a:xfrm>
            <a:off x="7756525" y="4259263"/>
            <a:ext cx="4090988" cy="151606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20" name="Google Shape;20;p3"/>
          <p:cNvPicPr preferRelativeResize="0"/>
          <p:nvPr/>
        </p:nvPicPr>
        <p:blipFill rotWithShape="1">
          <a:blip r:embed="rId2">
            <a:alphaModFix/>
          </a:blip>
          <a:srcRect/>
          <a:stretch/>
        </p:blipFill>
        <p:spPr>
          <a:xfrm>
            <a:off x="0" y="5943600"/>
            <a:ext cx="12192000" cy="9144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2"/>
          <p:cNvPicPr preferRelativeResize="0"/>
          <p:nvPr/>
        </p:nvPicPr>
        <p:blipFill rotWithShape="1">
          <a:blip r:embed="rId4">
            <a:alphaModFix/>
          </a:blip>
          <a:srcRect/>
          <a:stretch/>
        </p:blipFill>
        <p:spPr>
          <a:xfrm>
            <a:off x="0" y="5943600"/>
            <a:ext cx="12192000" cy="9144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5"/>
        <p:cNvGrpSpPr/>
        <p:nvPr/>
      </p:nvGrpSpPr>
      <p:grpSpPr>
        <a:xfrm>
          <a:off x="0" y="0"/>
          <a:ext cx="0" cy="0"/>
          <a:chOff x="0" y="0"/>
          <a:chExt cx="0" cy="0"/>
        </a:xfrm>
      </p:grpSpPr>
      <p:sp>
        <p:nvSpPr>
          <p:cNvPr id="26" name="Google Shape;26;p1"/>
          <p:cNvSpPr txBox="1">
            <a:spLocks noGrp="1"/>
          </p:cNvSpPr>
          <p:nvPr>
            <p:ph type="ctrTitle"/>
          </p:nvPr>
        </p:nvSpPr>
        <p:spPr>
          <a:xfrm>
            <a:off x="433388" y="373563"/>
            <a:ext cx="11455687" cy="612274"/>
          </a:xfrm>
          <a:prstGeom prst="rect">
            <a:avLst/>
          </a:prstGeom>
          <a:noFill/>
          <a:ln>
            <a:noFill/>
          </a:ln>
        </p:spPr>
        <p:txBody>
          <a:bodyPr spcFirstLastPara="1" wrap="square" lIns="91425" tIns="45700" rIns="91425" bIns="45700" anchor="b" anchorCtr="0">
            <a:noAutofit/>
          </a:bodyPr>
          <a:lstStyle/>
          <a:p>
            <a:pPr marL="0" lvl="0" indent="0" algn="r" rtl="0">
              <a:lnSpc>
                <a:spcPct val="90000"/>
              </a:lnSpc>
              <a:spcBef>
                <a:spcPts val="0"/>
              </a:spcBef>
              <a:spcAft>
                <a:spcPts val="0"/>
              </a:spcAft>
              <a:buClr>
                <a:srgbClr val="000000"/>
              </a:buClr>
              <a:buSzPts val="2000"/>
              <a:buFont typeface="Arial"/>
              <a:buNone/>
            </a:pPr>
            <a:r>
              <a:rPr lang="en-US" sz="2000" i="0" u="none" strike="noStrike">
                <a:solidFill>
                  <a:srgbClr val="000000"/>
                </a:solidFill>
                <a:latin typeface="Arial"/>
                <a:ea typeface="Arial"/>
                <a:cs typeface="Arial"/>
                <a:sym typeface="Arial"/>
              </a:rPr>
              <a:t>Young Men of Character - Group Mentoring Newsletter for Fresno Unified School District </a:t>
            </a:r>
            <a:endParaRPr/>
          </a:p>
        </p:txBody>
      </p:sp>
      <p:sp>
        <p:nvSpPr>
          <p:cNvPr id="27" name="Google Shape;27;p1"/>
          <p:cNvSpPr txBox="1">
            <a:spLocks noGrp="1"/>
          </p:cNvSpPr>
          <p:nvPr>
            <p:ph type="body" idx="1"/>
          </p:nvPr>
        </p:nvSpPr>
        <p:spPr>
          <a:xfrm>
            <a:off x="4336473" y="1082675"/>
            <a:ext cx="7552602" cy="457200"/>
          </a:xfrm>
          <a:prstGeom prst="rect">
            <a:avLst/>
          </a:prstGeom>
          <a:noFill/>
          <a:ln>
            <a:noFill/>
          </a:ln>
        </p:spPr>
        <p:txBody>
          <a:bodyPr spcFirstLastPara="1" wrap="square" lIns="91425" tIns="45700" rIns="91425" bIns="45700" anchor="t" anchorCtr="0">
            <a:noAutofit/>
          </a:bodyPr>
          <a:lstStyle/>
          <a:p>
            <a:pPr marL="0" lvl="0" indent="0" algn="r" rtl="0">
              <a:lnSpc>
                <a:spcPct val="90000"/>
              </a:lnSpc>
              <a:spcBef>
                <a:spcPts val="0"/>
              </a:spcBef>
              <a:spcAft>
                <a:spcPts val="0"/>
              </a:spcAft>
              <a:buClr>
                <a:schemeClr val="dk1"/>
              </a:buClr>
              <a:buSzPts val="1800"/>
              <a:buNone/>
            </a:pPr>
            <a:r>
              <a:rPr lang="en-US" sz="1800"/>
              <a:t>Roberto Garcia &amp; Juan Herrera, COMS101, Chris Fiorentino</a:t>
            </a:r>
            <a:endParaRPr sz="1800"/>
          </a:p>
        </p:txBody>
      </p:sp>
      <p:sp>
        <p:nvSpPr>
          <p:cNvPr id="28" name="Google Shape;28;p1"/>
          <p:cNvSpPr txBox="1">
            <a:spLocks noGrp="1"/>
          </p:cNvSpPr>
          <p:nvPr>
            <p:ph type="body" idx="6"/>
          </p:nvPr>
        </p:nvSpPr>
        <p:spPr>
          <a:xfrm>
            <a:off x="677333" y="1636713"/>
            <a:ext cx="8390467" cy="4138612"/>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1000"/>
              </a:spcBef>
              <a:spcAft>
                <a:spcPts val="0"/>
              </a:spcAft>
              <a:buClr>
                <a:schemeClr val="dk1"/>
              </a:buClr>
              <a:buSzPts val="2800"/>
              <a:buNone/>
            </a:pPr>
            <a:r>
              <a:rPr lang="en-US" sz="2000">
                <a:solidFill>
                  <a:srgbClr val="000000"/>
                </a:solidFill>
              </a:rPr>
              <a:t>Young Men of Character is a group mentoring program that allows fifth &amp; sixth grade students to participate in a weekly group session. Sessions take place at the school site Thursdays during the lunch hour. This program helps improve the skills of the students, when it comes to the academic/leadership/and life skills that they can utilize for life. Our job is to help promote this program to the parents, guardians, students staff, and administrators. We worked as a team and created and redesigned new templates that can be used for the school sites. We communicated with the school’s CWAS and Facilitators and help promote what was done during those sessions for the month. We hope that our Newsletter will engage our audience, gain some support from community members and invite guardians to encourage more student enrolment. We also hope to continue working with this program and help them get closer to their mission in any way shape or form.</a:t>
            </a:r>
            <a:endParaRPr sz="2000"/>
          </a:p>
        </p:txBody>
      </p:sp>
      <p:pic>
        <p:nvPicPr>
          <p:cNvPr id="29" name="Google Shape;29;p1" descr="Young Men of Character logo"/>
          <p:cNvPicPr preferRelativeResize="0"/>
          <p:nvPr/>
        </p:nvPicPr>
        <p:blipFill rotWithShape="1">
          <a:blip r:embed="rId3">
            <a:alphaModFix/>
          </a:blip>
          <a:srcRect/>
          <a:stretch/>
        </p:blipFill>
        <p:spPr>
          <a:xfrm>
            <a:off x="9667254" y="4111576"/>
            <a:ext cx="2657475" cy="1400175"/>
          </a:xfrm>
          <a:prstGeom prst="rect">
            <a:avLst/>
          </a:prstGeom>
          <a:noFill/>
          <a:ln>
            <a:noFill/>
          </a:ln>
        </p:spPr>
      </p:pic>
      <p:pic>
        <p:nvPicPr>
          <p:cNvPr id="30" name="Google Shape;30;p1" descr="Mentoring Program logo"/>
          <p:cNvPicPr preferRelativeResize="0"/>
          <p:nvPr/>
        </p:nvPicPr>
        <p:blipFill rotWithShape="1">
          <a:blip r:embed="rId4">
            <a:alphaModFix/>
          </a:blip>
          <a:srcRect/>
          <a:stretch/>
        </p:blipFill>
        <p:spPr>
          <a:xfrm>
            <a:off x="9667254" y="2746424"/>
            <a:ext cx="2063750" cy="1155700"/>
          </a:xfrm>
          <a:prstGeom prst="rect">
            <a:avLst/>
          </a:prstGeom>
          <a:noFill/>
          <a:ln>
            <a:noFill/>
          </a:ln>
        </p:spPr>
      </p:pic>
      <p:pic>
        <p:nvPicPr>
          <p:cNvPr id="31" name="Google Shape;31;p1" descr="Fresno Unified School District logo"/>
          <p:cNvPicPr preferRelativeResize="0"/>
          <p:nvPr/>
        </p:nvPicPr>
        <p:blipFill rotWithShape="1">
          <a:blip r:embed="rId5">
            <a:alphaModFix/>
          </a:blip>
          <a:srcRect/>
          <a:stretch/>
        </p:blipFill>
        <p:spPr>
          <a:xfrm>
            <a:off x="9679704" y="1636713"/>
            <a:ext cx="1985912" cy="1109711"/>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199</Words>
  <Application>Microsoft Macintosh PowerPoint</Application>
  <PresentationFormat>Widescreen</PresentationFormat>
  <Paragraphs>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Young Men of Character - Group Mentoring Newsletter for Fresno Unified School District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Young Men of Character - Group Mentoring Newsletter for Fresno Unified School District </dc:title>
  <dc:creator>Microsoft Office User</dc:creator>
  <cp:lastModifiedBy>Microsoft Office User</cp:lastModifiedBy>
  <cp:revision>1</cp:revision>
  <dcterms:created xsi:type="dcterms:W3CDTF">2021-10-09T19:18:08Z</dcterms:created>
  <dcterms:modified xsi:type="dcterms:W3CDTF">2021-12-03T23:55:21Z</dcterms:modified>
</cp:coreProperties>
</file>