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1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64"/>
    <p:restoredTop sz="95934"/>
  </p:normalViewPr>
  <p:slideViewPr>
    <p:cSldViewPr snapToGrid="0" snapToObjects="1">
      <p:cViewPr varScale="1">
        <p:scale>
          <a:sx n="88" d="100"/>
          <a:sy n="88" d="100"/>
        </p:scale>
        <p:origin x="176"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1D3F66-5F42-1C4B-A6D5-F17566316CE8}" type="datetimeFigureOut">
              <a:rPr lang="en-US" smtClean="0"/>
              <a:t>12/3/21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1C695-F81D-FA4C-8E53-F7F9E0D097B3}" type="slidenum">
              <a:rPr lang="en-US" smtClean="0"/>
              <a:t>‹#›</a:t>
            </a:fld>
            <a:endParaRPr lang="en-US"/>
          </a:p>
        </p:txBody>
      </p:sp>
    </p:spTree>
    <p:extLst>
      <p:ext uri="{BB962C8B-B14F-4D97-AF65-F5344CB8AC3E}">
        <p14:creationId xmlns:p14="http://schemas.microsoft.com/office/powerpoint/2010/main" val="316327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7307-856D-6941-93E1-EFF7117F745F}"/>
              </a:ext>
            </a:extLst>
          </p:cNvPr>
          <p:cNvSpPr>
            <a:spLocks noGrp="1"/>
          </p:cNvSpPr>
          <p:nvPr>
            <p:ph type="ctrTitle"/>
          </p:nvPr>
        </p:nvSpPr>
        <p:spPr>
          <a:xfrm>
            <a:off x="433388" y="373563"/>
            <a:ext cx="11421979" cy="612274"/>
          </a:xfrm>
          <a:prstGeom prst="rect">
            <a:avLst/>
          </a:prstGeom>
        </p:spPr>
        <p:txBody>
          <a:bodyPr anchor="b">
            <a:normAutofit/>
          </a:bodyPr>
          <a:lstStyle>
            <a:lvl1pPr algn="ctr">
              <a:defRPr sz="4000" b="1"/>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A967C948-2544-254E-89F4-377569BC6D6C}"/>
              </a:ext>
            </a:extLst>
          </p:cNvPr>
          <p:cNvSpPr>
            <a:spLocks noGrp="1"/>
          </p:cNvSpPr>
          <p:nvPr>
            <p:ph type="body" sz="quarter" idx="13"/>
          </p:nvPr>
        </p:nvSpPr>
        <p:spPr>
          <a:xfrm>
            <a:off x="433388" y="1082675"/>
            <a:ext cx="11414125" cy="457200"/>
          </a:xfrm>
          <a:prstGeom prst="rect">
            <a:avLst/>
          </a:prstGeom>
        </p:spPr>
        <p:txBody>
          <a:bodyPr/>
          <a:lstStyle>
            <a:lvl1pPr marL="0" indent="0">
              <a:buNone/>
              <a:defRPr/>
            </a:lvl1pPr>
          </a:lstStyle>
          <a:p>
            <a:pPr lvl="0"/>
            <a:r>
              <a:rPr lang="en-US"/>
              <a:t>Click to edit Master text styles</a:t>
            </a:r>
          </a:p>
        </p:txBody>
      </p:sp>
      <p:sp>
        <p:nvSpPr>
          <p:cNvPr id="10" name="Content Placeholder 9">
            <a:extLst>
              <a:ext uri="{FF2B5EF4-FFF2-40B4-BE49-F238E27FC236}">
                <a16:creationId xmlns:a16="http://schemas.microsoft.com/office/drawing/2014/main" id="{AB8A1903-A9AE-CE4E-BD15-CBC279CCACCC}"/>
              </a:ext>
            </a:extLst>
          </p:cNvPr>
          <p:cNvSpPr>
            <a:spLocks noGrp="1"/>
          </p:cNvSpPr>
          <p:nvPr>
            <p:ph sz="quarter" idx="14"/>
          </p:nvPr>
        </p:nvSpPr>
        <p:spPr>
          <a:xfrm>
            <a:off x="425533" y="2213727"/>
            <a:ext cx="4932696" cy="356159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a:extLst>
              <a:ext uri="{FF2B5EF4-FFF2-40B4-BE49-F238E27FC236}">
                <a16:creationId xmlns:a16="http://schemas.microsoft.com/office/drawing/2014/main" id="{57D33089-2495-BE41-82E6-42B7ACC4F7D0}"/>
              </a:ext>
            </a:extLst>
          </p:cNvPr>
          <p:cNvSpPr>
            <a:spLocks noGrp="1"/>
          </p:cNvSpPr>
          <p:nvPr>
            <p:ph type="body" sz="quarter" idx="15"/>
          </p:nvPr>
        </p:nvSpPr>
        <p:spPr>
          <a:xfrm>
            <a:off x="425533" y="1636295"/>
            <a:ext cx="4940300" cy="481012"/>
          </a:xfrm>
          <a:prstGeom prst="rect">
            <a:avLst/>
          </a:prstGeom>
        </p:spPr>
        <p:txBody>
          <a:bodyPr/>
          <a:lstStyle/>
          <a:p>
            <a:pPr lvl="0"/>
            <a:r>
              <a:rPr lang="en-US"/>
              <a:t>Click to edit Master text styles</a:t>
            </a:r>
          </a:p>
        </p:txBody>
      </p:sp>
      <p:sp>
        <p:nvSpPr>
          <p:cNvPr id="14" name="Text Placeholder 13">
            <a:extLst>
              <a:ext uri="{FF2B5EF4-FFF2-40B4-BE49-F238E27FC236}">
                <a16:creationId xmlns:a16="http://schemas.microsoft.com/office/drawing/2014/main" id="{4B4BA6F9-D4F0-7A4C-AB8E-B1FD92EC7818}"/>
              </a:ext>
            </a:extLst>
          </p:cNvPr>
          <p:cNvSpPr>
            <a:spLocks noGrp="1"/>
          </p:cNvSpPr>
          <p:nvPr>
            <p:ph type="body" sz="quarter" idx="16"/>
          </p:nvPr>
        </p:nvSpPr>
        <p:spPr>
          <a:xfrm>
            <a:off x="5646738" y="1636713"/>
            <a:ext cx="6200775" cy="481012"/>
          </a:xfrm>
          <a:prstGeom prst="rect">
            <a:avLst/>
          </a:prstGeom>
        </p:spPr>
        <p:txBody>
          <a:bodyPr/>
          <a:lstStyle/>
          <a:p>
            <a:pPr lvl="0"/>
            <a:r>
              <a:rPr lang="en-US"/>
              <a:t>Click to edit Master text styles</a:t>
            </a:r>
          </a:p>
        </p:txBody>
      </p:sp>
      <p:sp>
        <p:nvSpPr>
          <p:cNvPr id="16" name="Picture Placeholder 15">
            <a:extLst>
              <a:ext uri="{FF2B5EF4-FFF2-40B4-BE49-F238E27FC236}">
                <a16:creationId xmlns:a16="http://schemas.microsoft.com/office/drawing/2014/main" id="{B3EFB3F2-AD45-484F-9C59-7BD65163AB44}"/>
              </a:ext>
            </a:extLst>
          </p:cNvPr>
          <p:cNvSpPr>
            <a:spLocks noGrp="1"/>
          </p:cNvSpPr>
          <p:nvPr>
            <p:ph type="pic" sz="quarter" idx="17"/>
          </p:nvPr>
        </p:nvSpPr>
        <p:spPr>
          <a:xfrm>
            <a:off x="5638800" y="2212975"/>
            <a:ext cx="1997075" cy="3554413"/>
          </a:xfrm>
          <a:prstGeom prst="rect">
            <a:avLst/>
          </a:prstGeom>
        </p:spPr>
        <p:txBody>
          <a:bodyPr/>
          <a:lstStyle/>
          <a:p>
            <a:r>
              <a:rPr lang="en-US"/>
              <a:t>Click icon to add picture</a:t>
            </a:r>
          </a:p>
        </p:txBody>
      </p:sp>
      <p:sp>
        <p:nvSpPr>
          <p:cNvPr id="18" name="Text Placeholder 17">
            <a:extLst>
              <a:ext uri="{FF2B5EF4-FFF2-40B4-BE49-F238E27FC236}">
                <a16:creationId xmlns:a16="http://schemas.microsoft.com/office/drawing/2014/main" id="{150E5725-2845-C943-87F2-01E5D5A6F496}"/>
              </a:ext>
            </a:extLst>
          </p:cNvPr>
          <p:cNvSpPr>
            <a:spLocks noGrp="1"/>
          </p:cNvSpPr>
          <p:nvPr>
            <p:ph type="body" sz="quarter" idx="18"/>
          </p:nvPr>
        </p:nvSpPr>
        <p:spPr>
          <a:xfrm>
            <a:off x="7756525" y="2212975"/>
            <a:ext cx="4090988" cy="19573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SmartArt Placeholder 19">
            <a:extLst>
              <a:ext uri="{FF2B5EF4-FFF2-40B4-BE49-F238E27FC236}">
                <a16:creationId xmlns:a16="http://schemas.microsoft.com/office/drawing/2014/main" id="{2B299F3C-8462-6841-AB93-F709D9A8B8E2}"/>
              </a:ext>
            </a:extLst>
          </p:cNvPr>
          <p:cNvSpPr>
            <a:spLocks noGrp="1"/>
          </p:cNvSpPr>
          <p:nvPr>
            <p:ph type="dgm" sz="quarter" idx="19"/>
          </p:nvPr>
        </p:nvSpPr>
        <p:spPr>
          <a:xfrm>
            <a:off x="7756525" y="4259263"/>
            <a:ext cx="4090988" cy="1516062"/>
          </a:xfrm>
          <a:prstGeom prst="rect">
            <a:avLst/>
          </a:prstGeom>
        </p:spPr>
        <p:txBody>
          <a:bodyPr/>
          <a:lstStyle/>
          <a:p>
            <a:r>
              <a:rPr lang="en-US"/>
              <a:t>Click icon to add SmartArt graphic</a:t>
            </a:r>
          </a:p>
        </p:txBody>
      </p:sp>
      <p:pic>
        <p:nvPicPr>
          <p:cNvPr id="22" name="Picture 21">
            <a:extLst>
              <a:ext uri="{FF2B5EF4-FFF2-40B4-BE49-F238E27FC236}">
                <a16:creationId xmlns:a16="http://schemas.microsoft.com/office/drawing/2014/main" id="{5D0DF9BD-B742-4D41-847B-4F30A03460AC}"/>
              </a:ext>
            </a:extLst>
          </p:cNvPr>
          <p:cNvPicPr>
            <a:picLocks noChangeAspect="1"/>
          </p:cNvPicPr>
          <p:nvPr userDrawn="1"/>
        </p:nvPicPr>
        <p:blipFill>
          <a:blip r:embed="rId2"/>
          <a:stretch>
            <a:fillRect/>
          </a:stretch>
        </p:blipFill>
        <p:spPr>
          <a:xfrm>
            <a:off x="0" y="5943600"/>
            <a:ext cx="12192000" cy="914400"/>
          </a:xfrm>
          <a:prstGeom prst="rect">
            <a:avLst/>
          </a:prstGeom>
        </p:spPr>
      </p:pic>
    </p:spTree>
    <p:extLst>
      <p:ext uri="{BB962C8B-B14F-4D97-AF65-F5344CB8AC3E}">
        <p14:creationId xmlns:p14="http://schemas.microsoft.com/office/powerpoint/2010/main" val="101134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8199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9409D54-1D58-0C4C-93C9-426A1C608564}"/>
              </a:ext>
            </a:extLst>
          </p:cNvPr>
          <p:cNvPicPr>
            <a:picLocks noChangeAspect="1"/>
          </p:cNvPicPr>
          <p:nvPr userDrawn="1"/>
        </p:nvPicPr>
        <p:blipFill>
          <a:blip r:embed="rId4"/>
          <a:stretch>
            <a:fillRect/>
          </a:stretch>
        </p:blipFill>
        <p:spPr>
          <a:xfrm>
            <a:off x="0" y="5943600"/>
            <a:ext cx="12192000" cy="914400"/>
          </a:xfrm>
          <a:prstGeom prst="rect">
            <a:avLst/>
          </a:prstGeom>
        </p:spPr>
      </p:pic>
    </p:spTree>
    <p:extLst>
      <p:ext uri="{BB962C8B-B14F-4D97-AF65-F5344CB8AC3E}">
        <p14:creationId xmlns:p14="http://schemas.microsoft.com/office/powerpoint/2010/main" val="737854883"/>
      </p:ext>
    </p:extLst>
  </p:cSld>
  <p:clrMap bg1="lt1" tx1="dk1" bg2="lt2" tx2="dk2" accent1="accent1" accent2="accent2" accent3="accent3" accent4="accent4" accent5="accent5" accent6="accent6" hlink="hlink" folHlink="folHlink"/>
  <p:sldLayoutIdLst>
    <p:sldLayoutId id="2147483649"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853FC18-FDD7-2F42-8AC5-191E7B3B10C2}"/>
              </a:ext>
            </a:extLst>
          </p:cNvPr>
          <p:cNvSpPr/>
          <p:nvPr/>
        </p:nvSpPr>
        <p:spPr>
          <a:xfrm>
            <a:off x="0" y="443919"/>
            <a:ext cx="4271513" cy="3859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dirty="0">
                <a:ln w="0"/>
                <a:solidFill>
                  <a:srgbClr val="00B0F0"/>
                </a:solidFill>
                <a:effectLst>
                  <a:reflection blurRad="6350" stA="53000" endA="300" endPos="35500" dir="5400000" sy="-90000" algn="bl" rotWithShape="0"/>
                </a:effectLst>
                <a:latin typeface="Biome" panose="020B0604020202020204" pitchFamily="34" charset="0"/>
                <a:ea typeface="BatangChe" panose="02000300000000000000" pitchFamily="2" charset="-127"/>
                <a:cs typeface="Biome" panose="020B0604020202020204" pitchFamily="34" charset="0"/>
              </a:rPr>
              <a:t>Literacy Mentoring </a:t>
            </a:r>
            <a:r>
              <a:rPr lang="en-US" dirty="0">
                <a:ln w="0"/>
                <a:solidFill>
                  <a:srgbClr val="00B0F0"/>
                </a:solidFill>
                <a:effectLst>
                  <a:reflection blurRad="6350" stA="53000" endA="300" endPos="35500" dir="5400000" sy="-90000" algn="bl" rotWithShape="0"/>
                </a:effectLst>
                <a:latin typeface="Biome" panose="020B0604020202020204" pitchFamily="34" charset="0"/>
                <a:ea typeface="BatangChe" panose="02000300000000000000" pitchFamily="2" charset="-127"/>
                <a:cs typeface="Biome" panose="020B0604020202020204" pitchFamily="34" charset="0"/>
              </a:rPr>
              <a:t>with</a:t>
            </a:r>
            <a:r>
              <a:rPr lang="en-US" sz="2700" dirty="0">
                <a:ln w="0"/>
                <a:solidFill>
                  <a:srgbClr val="00B0F0"/>
                </a:solidFill>
                <a:effectLst>
                  <a:reflection blurRad="6350" stA="53000" endA="300" endPos="35500" dir="5400000" sy="-90000" algn="bl" rotWithShape="0"/>
                </a:effectLst>
                <a:latin typeface="Blackadder ITC" panose="020F0502020204030204" pitchFamily="34" charset="0"/>
                <a:ea typeface="BatangChe" panose="02000300000000000000" pitchFamily="2" charset="-127"/>
                <a:cs typeface="Times New Roman" panose="02020603050405020304" pitchFamily="18" charset="0"/>
              </a:rPr>
              <a:t> </a:t>
            </a:r>
          </a:p>
          <a:p>
            <a:pPr algn="ctr"/>
            <a:endParaRPr lang="en-US" sz="2700" dirty="0">
              <a:ln w="0"/>
              <a:solidFill>
                <a:srgbClr val="00B0F0"/>
              </a:solidFill>
              <a:effectLst>
                <a:reflection blurRad="6350" stA="53000" endA="300" endPos="35500" dir="5400000" sy="-90000" algn="bl" rotWithShape="0"/>
              </a:effectLst>
              <a:latin typeface="Blackadder ITC" panose="020F0502020204030204" pitchFamily="34" charset="0"/>
            </a:endParaRPr>
          </a:p>
        </p:txBody>
      </p:sp>
      <p:pic>
        <p:nvPicPr>
          <p:cNvPr id="2" name="Picture 2" descr="Every Neighborhood Partnership logo">
            <a:extLst>
              <a:ext uri="{FF2B5EF4-FFF2-40B4-BE49-F238E27FC236}">
                <a16:creationId xmlns:a16="http://schemas.microsoft.com/office/drawing/2014/main" id="{B8B262F3-F8DA-2348-9084-2205192E6314}"/>
              </a:ext>
            </a:extLst>
          </p:cNvPr>
          <p:cNvPicPr>
            <a:picLocks noChangeAspect="1"/>
          </p:cNvPicPr>
          <p:nvPr/>
        </p:nvPicPr>
        <p:blipFill>
          <a:blip r:embed="rId2"/>
          <a:stretch>
            <a:fillRect/>
          </a:stretch>
        </p:blipFill>
        <p:spPr>
          <a:xfrm>
            <a:off x="74012" y="578416"/>
            <a:ext cx="2829657" cy="1229156"/>
          </a:xfrm>
          <a:prstGeom prst="rect">
            <a:avLst/>
          </a:prstGeom>
        </p:spPr>
      </p:pic>
      <p:sp>
        <p:nvSpPr>
          <p:cNvPr id="9" name="Rectangle 8">
            <a:extLst>
              <a:ext uri="{FF2B5EF4-FFF2-40B4-BE49-F238E27FC236}">
                <a16:creationId xmlns:a16="http://schemas.microsoft.com/office/drawing/2014/main" id="{E7B56A15-6490-BD43-9B0C-90E69306E51D}"/>
              </a:ext>
            </a:extLst>
          </p:cNvPr>
          <p:cNvSpPr/>
          <p:nvPr/>
        </p:nvSpPr>
        <p:spPr>
          <a:xfrm>
            <a:off x="392184" y="1807572"/>
            <a:ext cx="5022969" cy="22135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fontAlgn="b"/>
            <a:r>
              <a:rPr lang="en-US" dirty="0">
                <a:ln/>
                <a:solidFill>
                  <a:schemeClr val="tx1">
                    <a:lumMod val="75000"/>
                    <a:lumOff val="25000"/>
                  </a:schemeClr>
                </a:solidFill>
                <a:latin typeface="Bell MT" panose="02020503060305020303" pitchFamily="18" charset="77"/>
              </a:rPr>
              <a:t>Course</a:t>
            </a:r>
            <a:r>
              <a:rPr lang="en-US" b="1" dirty="0">
                <a:ln/>
                <a:solidFill>
                  <a:schemeClr val="tx1">
                    <a:lumMod val="75000"/>
                    <a:lumOff val="25000"/>
                  </a:schemeClr>
                </a:solidFill>
                <a:latin typeface="Bell MT" panose="02020503060305020303" pitchFamily="18" charset="77"/>
              </a:rPr>
              <a:t>: Leadership in Recreation 73s</a:t>
            </a:r>
          </a:p>
          <a:p>
            <a:pPr fontAlgn="b"/>
            <a:r>
              <a:rPr lang="en-US" dirty="0">
                <a:ln/>
                <a:solidFill>
                  <a:schemeClr val="tx1">
                    <a:lumMod val="75000"/>
                    <a:lumOff val="25000"/>
                  </a:schemeClr>
                </a:solidFill>
                <a:latin typeface="Bell MT" panose="02020503060305020303" pitchFamily="18" charset="77"/>
              </a:rPr>
              <a:t>Student</a:t>
            </a:r>
            <a:r>
              <a:rPr lang="en-US" b="1" dirty="0">
                <a:ln/>
                <a:solidFill>
                  <a:schemeClr val="tx1">
                    <a:lumMod val="75000"/>
                    <a:lumOff val="25000"/>
                  </a:schemeClr>
                </a:solidFill>
                <a:latin typeface="Bell MT" panose="02020503060305020303" pitchFamily="18" charset="77"/>
              </a:rPr>
              <a:t>: Joy Hernandez</a:t>
            </a:r>
          </a:p>
          <a:p>
            <a:pPr fontAlgn="b"/>
            <a:r>
              <a:rPr lang="en-US" dirty="0">
                <a:ln/>
                <a:solidFill>
                  <a:schemeClr val="tx1">
                    <a:lumMod val="75000"/>
                    <a:lumOff val="25000"/>
                  </a:schemeClr>
                </a:solidFill>
                <a:latin typeface="Bell MT" panose="02020503060305020303" pitchFamily="18" charset="77"/>
              </a:rPr>
              <a:t>Instructor</a:t>
            </a:r>
            <a:r>
              <a:rPr lang="en-US" b="1" dirty="0">
                <a:ln/>
                <a:solidFill>
                  <a:schemeClr val="tx1">
                    <a:lumMod val="75000"/>
                    <a:lumOff val="25000"/>
                  </a:schemeClr>
                </a:solidFill>
                <a:latin typeface="Bell MT" panose="02020503060305020303" pitchFamily="18" charset="77"/>
              </a:rPr>
              <a:t>: Rosanna Ruiz</a:t>
            </a:r>
          </a:p>
          <a:p>
            <a:pPr fontAlgn="b"/>
            <a:r>
              <a:rPr lang="en-US" dirty="0">
                <a:ln/>
                <a:solidFill>
                  <a:schemeClr val="tx1">
                    <a:lumMod val="75000"/>
                    <a:lumOff val="25000"/>
                  </a:schemeClr>
                </a:solidFill>
                <a:latin typeface="Bell MT" panose="02020503060305020303" pitchFamily="18" charset="77"/>
              </a:rPr>
              <a:t>Completed</a:t>
            </a:r>
            <a:r>
              <a:rPr lang="en-US" b="1" dirty="0">
                <a:ln/>
                <a:solidFill>
                  <a:schemeClr val="tx1">
                    <a:lumMod val="75000"/>
                    <a:lumOff val="25000"/>
                  </a:schemeClr>
                </a:solidFill>
                <a:latin typeface="Bell MT" panose="02020503060305020303" pitchFamily="18" charset="77"/>
              </a:rPr>
              <a:t>: 20 Hours</a:t>
            </a:r>
          </a:p>
          <a:p>
            <a:pPr fontAlgn="b"/>
            <a:endParaRPr lang="en-US" b="1" dirty="0">
              <a:ln/>
              <a:solidFill>
                <a:schemeClr val="tx1">
                  <a:lumMod val="75000"/>
                  <a:lumOff val="25000"/>
                </a:schemeClr>
              </a:solidFill>
              <a:latin typeface="Bell MT" panose="02020503060305020303" pitchFamily="18" charset="77"/>
            </a:endParaRPr>
          </a:p>
          <a:p>
            <a:pPr fontAlgn="b"/>
            <a:endParaRPr lang="en-US" b="1" dirty="0">
              <a:ln/>
              <a:solidFill>
                <a:schemeClr val="tx1">
                  <a:lumMod val="75000"/>
                  <a:lumOff val="25000"/>
                </a:schemeClr>
              </a:solidFill>
              <a:latin typeface="Bell MT" panose="02020503060305020303" pitchFamily="18" charset="77"/>
            </a:endParaRPr>
          </a:p>
        </p:txBody>
      </p:sp>
      <p:sp>
        <p:nvSpPr>
          <p:cNvPr id="21" name="Rectangle 20">
            <a:extLst>
              <a:ext uri="{FF2B5EF4-FFF2-40B4-BE49-F238E27FC236}">
                <a16:creationId xmlns:a16="http://schemas.microsoft.com/office/drawing/2014/main" id="{35089816-C6A9-A940-9C1D-A14287D0E27D}"/>
              </a:ext>
            </a:extLst>
          </p:cNvPr>
          <p:cNvSpPr/>
          <p:nvPr/>
        </p:nvSpPr>
        <p:spPr>
          <a:xfrm>
            <a:off x="4134500" y="412559"/>
            <a:ext cx="7954701" cy="11099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
            <a:endParaRPr lang="en-US" sz="2000" dirty="0">
              <a:solidFill>
                <a:schemeClr val="bg2">
                  <a:lumMod val="10000"/>
                </a:schemeClr>
              </a:solidFill>
              <a:latin typeface="Bell MT" panose="02020503060305020303" pitchFamily="18" charset="77"/>
            </a:endParaRPr>
          </a:p>
          <a:p>
            <a:pPr marL="0" marR="0" algn="r">
              <a:spcBef>
                <a:spcPts val="0"/>
              </a:spcBef>
              <a:spcAft>
                <a:spcPts val="0"/>
              </a:spcAft>
            </a:pPr>
            <a:endParaRPr lang="en-US" sz="2000" dirty="0">
              <a:solidFill>
                <a:schemeClr val="bg2">
                  <a:lumMod val="10000"/>
                </a:schemeClr>
              </a:solidFill>
              <a:latin typeface="Bell MT" panose="02020503060305020303" pitchFamily="18" charset="77"/>
              <a:ea typeface="BatangChe" panose="02000300000000000000" pitchFamily="2" charset="-127"/>
              <a:cs typeface="Times New Roman" panose="02020603050405020304" pitchFamily="18" charset="0"/>
            </a:endParaRPr>
          </a:p>
          <a:p>
            <a:pPr marL="0" marR="0" algn="r">
              <a:spcBef>
                <a:spcPts val="0"/>
              </a:spcBef>
              <a:spcAft>
                <a:spcPts val="0"/>
              </a:spcAft>
            </a:pPr>
            <a:r>
              <a:rPr lang="en-US" sz="1800" dirty="0">
                <a:solidFill>
                  <a:schemeClr val="bg2">
                    <a:lumMod val="10000"/>
                  </a:schemeClr>
                </a:solidFill>
                <a:effectLst/>
                <a:latin typeface="Bell MT" panose="020F0502020204030204" pitchFamily="34" charset="0"/>
                <a:ea typeface="BatangChe" panose="02000300000000000000" pitchFamily="2" charset="-127"/>
                <a:cs typeface="Times New Roman" panose="02020603050405020304" pitchFamily="18" charset="0"/>
              </a:rPr>
              <a:t>I completed my service learning hours with Every Neighborhood Partnership at Wawona Middle School as part of the dual-immersion program. I served as a literacy mentor to receive serving learning for my Leadership in Recreation course. My job was to help 1st graders improve their Spanish vocabulary while facilitating games and incorporating new vocabulary words.</a:t>
            </a:r>
          </a:p>
          <a:p>
            <a:pPr marL="0" marR="0" algn="r">
              <a:spcBef>
                <a:spcPts val="0"/>
              </a:spcBef>
              <a:spcAft>
                <a:spcPts val="0"/>
              </a:spcAft>
            </a:pPr>
            <a:r>
              <a:rPr lang="en-US" sz="1800" dirty="0">
                <a:solidFill>
                  <a:schemeClr val="bg2">
                    <a:lumMod val="10000"/>
                  </a:schemeClr>
                </a:solidFill>
                <a:effectLst/>
                <a:latin typeface="Bell MT" panose="020F0502020204030204" pitchFamily="34" charset="0"/>
                <a:ea typeface="BatangChe" panose="02000300000000000000" pitchFamily="2" charset="-127"/>
                <a:cs typeface="Times New Roman" panose="02020603050405020304" pitchFamily="18" charset="0"/>
              </a:rPr>
              <a:t> </a:t>
            </a:r>
          </a:p>
          <a:p>
            <a:pPr marL="0" marR="0" algn="r">
              <a:spcBef>
                <a:spcPts val="0"/>
              </a:spcBef>
              <a:spcAft>
                <a:spcPts val="0"/>
              </a:spcAft>
            </a:pPr>
            <a:endParaRPr lang="en-US" sz="1800" dirty="0">
              <a:solidFill>
                <a:schemeClr val="bg2">
                  <a:lumMod val="10000"/>
                </a:schemeClr>
              </a:solidFill>
              <a:effectLst/>
              <a:latin typeface="Bell MT" panose="020F0502020204030204" pitchFamily="34" charset="0"/>
              <a:ea typeface="BatangChe" panose="02000300000000000000" pitchFamily="2" charset="-127"/>
              <a:cs typeface="Times New Roman" panose="02020603050405020304" pitchFamily="18" charset="0"/>
            </a:endParaRPr>
          </a:p>
          <a:p>
            <a:pPr algn="ctr"/>
            <a:endParaRPr lang="en-US" dirty="0"/>
          </a:p>
        </p:txBody>
      </p:sp>
      <p:sp>
        <p:nvSpPr>
          <p:cNvPr id="4" name="Rectangle 3">
            <a:extLst>
              <a:ext uri="{FF2B5EF4-FFF2-40B4-BE49-F238E27FC236}">
                <a16:creationId xmlns:a16="http://schemas.microsoft.com/office/drawing/2014/main" id="{8A24E846-1F1B-4646-837A-AEDA94AC0F26}"/>
              </a:ext>
            </a:extLst>
          </p:cNvPr>
          <p:cNvSpPr/>
          <p:nvPr/>
        </p:nvSpPr>
        <p:spPr>
          <a:xfrm>
            <a:off x="4633887" y="1710877"/>
            <a:ext cx="7432370" cy="22838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r">
              <a:spcBef>
                <a:spcPts val="0"/>
              </a:spcBef>
              <a:spcAft>
                <a:spcPts val="0"/>
              </a:spcAft>
            </a:pPr>
            <a:r>
              <a:rPr lang="en-US" b="1" dirty="0">
                <a:solidFill>
                  <a:schemeClr val="bg2">
                    <a:lumMod val="10000"/>
                  </a:schemeClr>
                </a:solidFill>
                <a:latin typeface="Bell MT" panose="020F0502020204030204" pitchFamily="34" charset="0"/>
                <a:ea typeface="BatangChe" panose="02000300000000000000" pitchFamily="2" charset="-127"/>
                <a:cs typeface="Times New Roman" panose="02020603050405020304" pitchFamily="18" charset="0"/>
              </a:rPr>
              <a:t>Real-World Application: </a:t>
            </a:r>
            <a:r>
              <a:rPr lang="en-US" dirty="0">
                <a:solidFill>
                  <a:schemeClr val="bg2">
                    <a:lumMod val="10000"/>
                  </a:schemeClr>
                </a:solidFill>
                <a:latin typeface="Bell MT" panose="020F0502020204030204" pitchFamily="34" charset="0"/>
                <a:ea typeface="BatangChe" panose="02000300000000000000" pitchFamily="2" charset="-127"/>
                <a:cs typeface="Times New Roman" panose="02020603050405020304" pitchFamily="18" charset="0"/>
              </a:rPr>
              <a:t>I learned how to be a strong leader in helping students feel empowered when learning. It is a great experience to be a mentor for the children of our future. I have learned that children learn at their own pace, and having patience is important for being a strong leader. In addition, I realize that we all enjoy learning when we are having fun. And if you can incorporate games with lessons, children will most likely want to participate and be eager to learn. I have a great appreciation, inspiration, and a new perspective on the community who go out of their way to help others.</a:t>
            </a:r>
            <a:endParaRPr lang="en-US" dirty="0"/>
          </a:p>
        </p:txBody>
      </p:sp>
      <p:sp>
        <p:nvSpPr>
          <p:cNvPr id="7" name="Rectangle 6">
            <a:extLst>
              <a:ext uri="{FF2B5EF4-FFF2-40B4-BE49-F238E27FC236}">
                <a16:creationId xmlns:a16="http://schemas.microsoft.com/office/drawing/2014/main" id="{8BD9E56F-5A53-6B49-AAF5-FB0A7CD32810}"/>
              </a:ext>
            </a:extLst>
          </p:cNvPr>
          <p:cNvSpPr/>
          <p:nvPr/>
        </p:nvSpPr>
        <p:spPr>
          <a:xfrm>
            <a:off x="2600668" y="4145361"/>
            <a:ext cx="9488534" cy="15790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800" b="1" dirty="0">
                <a:solidFill>
                  <a:schemeClr val="bg2">
                    <a:lumMod val="10000"/>
                  </a:schemeClr>
                </a:solidFill>
                <a:effectLst/>
                <a:latin typeface="Bell MT" panose="020F0502020204030204" pitchFamily="34" charset="0"/>
                <a:ea typeface="BatangChe" panose="02000300000000000000" pitchFamily="2" charset="-127"/>
                <a:cs typeface="Times New Roman" panose="02020603050405020304" pitchFamily="18" charset="0"/>
              </a:rPr>
              <a:t>Impact: </a:t>
            </a:r>
            <a:r>
              <a:rPr lang="en-US" sz="1800" dirty="0">
                <a:solidFill>
                  <a:schemeClr val="bg2">
                    <a:lumMod val="10000"/>
                  </a:schemeClr>
                </a:solidFill>
                <a:effectLst/>
                <a:latin typeface="Bell MT" panose="020F0502020204030204" pitchFamily="34" charset="0"/>
                <a:ea typeface="BatangChe" panose="02000300000000000000" pitchFamily="2" charset="-127"/>
                <a:cs typeface="Times New Roman" panose="02020603050405020304" pitchFamily="18" charset="0"/>
              </a:rPr>
              <a:t>I believe volunteering as a literacy mentor at the after-school program at Wawona Middle School impacted the community because the students behind on literacy got extra attention and time to review unknown vocabulary words. As a mentor, I noticed that the students quickly remembered what we reviewed the week before. I was also able to witness the children's pride when they learned new vocabulary words at the end of each lesson. In conclusion, the students always look forward to the lesson because we play games to review new vocabulary words.</a:t>
            </a:r>
            <a:endParaRPr lang="en-US" dirty="0"/>
          </a:p>
        </p:txBody>
      </p:sp>
      <p:pic>
        <p:nvPicPr>
          <p:cNvPr id="10" name="Picture 10" descr="Young girl reading a book">
            <a:extLst>
              <a:ext uri="{FF2B5EF4-FFF2-40B4-BE49-F238E27FC236}">
                <a16:creationId xmlns:a16="http://schemas.microsoft.com/office/drawing/2014/main" id="{8561E2B7-CACC-E845-A1C5-3C0C399DE9BF}"/>
              </a:ext>
            </a:extLst>
          </p:cNvPr>
          <p:cNvPicPr>
            <a:picLocks noChangeAspect="1"/>
          </p:cNvPicPr>
          <p:nvPr/>
        </p:nvPicPr>
        <p:blipFill>
          <a:blip r:embed="rId3"/>
          <a:stretch>
            <a:fillRect/>
          </a:stretch>
        </p:blipFill>
        <p:spPr>
          <a:xfrm>
            <a:off x="0" y="3844023"/>
            <a:ext cx="2903670" cy="1933337"/>
          </a:xfrm>
          <a:prstGeom prst="rect">
            <a:avLst/>
          </a:prstGeom>
        </p:spPr>
      </p:pic>
    </p:spTree>
    <p:extLst>
      <p:ext uri="{BB962C8B-B14F-4D97-AF65-F5344CB8AC3E}">
        <p14:creationId xmlns:p14="http://schemas.microsoft.com/office/powerpoint/2010/main" val="3135803232"/>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S Template 1" id="{B9A8929D-CCBF-8B42-8227-F64F5CAC526F}" vid="{9C2D23F4-B5D4-9A44-83C0-1298F72754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TotalTime>
  <Words>298</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Bell MT</vt:lpstr>
      <vt:lpstr>Biome</vt:lpstr>
      <vt:lpstr>Blackadder ITC</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14</cp:revision>
  <dcterms:created xsi:type="dcterms:W3CDTF">2021-10-09T19:18:08Z</dcterms:created>
  <dcterms:modified xsi:type="dcterms:W3CDTF">2021-12-03T23:57:13Z</dcterms:modified>
</cp:coreProperties>
</file>