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3"/>
  </p:notesMasterIdLst>
  <p:sldIdLst>
    <p:sldId id="256" r:id="rId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1"/>
  </p:normalViewPr>
  <p:slideViewPr>
    <p:cSldViewPr snapToGrid="0" snapToObjects="1">
      <p:cViewPr varScale="1">
        <p:scale>
          <a:sx n="90" d="100"/>
          <a:sy n="90" d="100"/>
        </p:scale>
        <p:origin x="232" y="5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
        <p:cNvGrpSpPr/>
        <p:nvPr/>
      </p:nvGrpSpPr>
      <p:grpSpPr>
        <a:xfrm>
          <a:off x="0" y="0"/>
          <a:ext cx="0" cy="0"/>
          <a:chOff x="0" y="0"/>
          <a:chExt cx="0" cy="0"/>
        </a:xfrm>
      </p:grpSpPr>
      <p:sp>
        <p:nvSpPr>
          <p:cNvPr id="23" name="Google Shape;23;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 name="Google Shape;2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433388" y="373563"/>
            <a:ext cx="11421979" cy="612274"/>
          </a:xfrm>
          <a:prstGeom prst="rect">
            <a:avLst/>
          </a:prstGeom>
          <a:noFill/>
          <a:ln>
            <a:noFill/>
          </a:ln>
        </p:spPr>
        <p:txBody>
          <a:bodyPr spcFirstLastPara="1" wrap="square" lIns="91425" tIns="45700" rIns="91425" bIns="45700" anchor="b" anchorCtr="0">
            <a:normAutofit/>
          </a:bodyPr>
          <a:lstStyle>
            <a:lvl1pPr marR="0" lvl="0" algn="ctr" rtl="0">
              <a:lnSpc>
                <a:spcPct val="90000"/>
              </a:lnSpc>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2"/>
          <p:cNvSpPr txBox="1">
            <a:spLocks noGrp="1"/>
          </p:cNvSpPr>
          <p:nvPr>
            <p:ph type="body" idx="1"/>
          </p:nvPr>
        </p:nvSpPr>
        <p:spPr>
          <a:xfrm>
            <a:off x="433388" y="1082675"/>
            <a:ext cx="11414125" cy="4572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4" name="Google Shape;14;p2"/>
          <p:cNvSpPr txBox="1">
            <a:spLocks noGrp="1"/>
          </p:cNvSpPr>
          <p:nvPr>
            <p:ph type="body" idx="2"/>
          </p:nvPr>
        </p:nvSpPr>
        <p:spPr>
          <a:xfrm>
            <a:off x="425533" y="2213727"/>
            <a:ext cx="4932696" cy="356159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5" name="Google Shape;15;p2"/>
          <p:cNvSpPr txBox="1">
            <a:spLocks noGrp="1"/>
          </p:cNvSpPr>
          <p:nvPr>
            <p:ph type="body" idx="3"/>
          </p:nvPr>
        </p:nvSpPr>
        <p:spPr>
          <a:xfrm>
            <a:off x="425533" y="1636295"/>
            <a:ext cx="4940300" cy="48101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6" name="Google Shape;16;p2"/>
          <p:cNvSpPr txBox="1">
            <a:spLocks noGrp="1"/>
          </p:cNvSpPr>
          <p:nvPr>
            <p:ph type="body" idx="4"/>
          </p:nvPr>
        </p:nvSpPr>
        <p:spPr>
          <a:xfrm>
            <a:off x="5646738" y="1636713"/>
            <a:ext cx="6200775" cy="48101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7" name="Google Shape;17;p2"/>
          <p:cNvSpPr>
            <a:spLocks noGrp="1"/>
          </p:cNvSpPr>
          <p:nvPr>
            <p:ph type="pic" idx="5"/>
          </p:nvPr>
        </p:nvSpPr>
        <p:spPr>
          <a:xfrm>
            <a:off x="5638800" y="2212975"/>
            <a:ext cx="1997075" cy="3554413"/>
          </a:xfrm>
          <a:prstGeom prst="rect">
            <a:avLst/>
          </a:prstGeom>
          <a:noFill/>
          <a:ln>
            <a:noFill/>
          </a:ln>
        </p:spPr>
      </p:sp>
      <p:sp>
        <p:nvSpPr>
          <p:cNvPr id="18" name="Google Shape;18;p2"/>
          <p:cNvSpPr txBox="1">
            <a:spLocks noGrp="1"/>
          </p:cNvSpPr>
          <p:nvPr>
            <p:ph type="body" idx="6"/>
          </p:nvPr>
        </p:nvSpPr>
        <p:spPr>
          <a:xfrm>
            <a:off x="7756525" y="2212975"/>
            <a:ext cx="4090988" cy="195738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9" name="Google Shape;19;p2"/>
          <p:cNvSpPr>
            <a:spLocks noGrp="1"/>
          </p:cNvSpPr>
          <p:nvPr>
            <p:ph type="dgm" idx="7"/>
          </p:nvPr>
        </p:nvSpPr>
        <p:spPr>
          <a:xfrm>
            <a:off x="7756525" y="4259263"/>
            <a:ext cx="4090988" cy="151606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20" name="Google Shape;20;p2"/>
          <p:cNvPicPr preferRelativeResize="0"/>
          <p:nvPr/>
        </p:nvPicPr>
        <p:blipFill rotWithShape="1">
          <a:blip r:embed="rId2">
            <a:alphaModFix/>
          </a:blip>
          <a:srcRect/>
          <a:stretch/>
        </p:blipFill>
        <p:spPr>
          <a:xfrm>
            <a:off x="0" y="5943600"/>
            <a:ext cx="12192000" cy="9144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
          <p:cNvPicPr preferRelativeResize="0"/>
          <p:nvPr/>
        </p:nvPicPr>
        <p:blipFill rotWithShape="1">
          <a:blip r:embed="rId4">
            <a:alphaModFix/>
          </a:blip>
          <a:srcRect/>
          <a:stretch/>
        </p:blipFill>
        <p:spPr>
          <a:xfrm>
            <a:off x="0" y="5943600"/>
            <a:ext cx="12192000" cy="9144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
        <p:cNvGrpSpPr/>
        <p:nvPr/>
      </p:nvGrpSpPr>
      <p:grpSpPr>
        <a:xfrm>
          <a:off x="0" y="0"/>
          <a:ext cx="0" cy="0"/>
          <a:chOff x="0" y="0"/>
          <a:chExt cx="0" cy="0"/>
        </a:xfrm>
      </p:grpSpPr>
      <p:sp>
        <p:nvSpPr>
          <p:cNvPr id="26" name="Google Shape;26;p4"/>
          <p:cNvSpPr txBox="1">
            <a:spLocks noGrp="1"/>
          </p:cNvSpPr>
          <p:nvPr>
            <p:ph type="ctrTitle"/>
          </p:nvPr>
        </p:nvSpPr>
        <p:spPr>
          <a:xfrm>
            <a:off x="433388" y="373563"/>
            <a:ext cx="11414125" cy="612274"/>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dirty="0"/>
              <a:t>USDA-ARS Parlier, CA: Dried Fruits and Nuts Insect Lab</a:t>
            </a:r>
            <a:endParaRPr dirty="0"/>
          </a:p>
        </p:txBody>
      </p:sp>
      <p:sp>
        <p:nvSpPr>
          <p:cNvPr id="27" name="Google Shape;27;p4"/>
          <p:cNvSpPr txBox="1">
            <a:spLocks noGrp="1"/>
          </p:cNvSpPr>
          <p:nvPr>
            <p:ph type="body" idx="1"/>
          </p:nvPr>
        </p:nvSpPr>
        <p:spPr>
          <a:xfrm>
            <a:off x="433388" y="1082675"/>
            <a:ext cx="11414125" cy="457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dirty="0" err="1"/>
              <a:t>Imaan</a:t>
            </a:r>
            <a:r>
              <a:rPr lang="en-US" dirty="0"/>
              <a:t> Gill, COMS 101, Michael Chris </a:t>
            </a:r>
            <a:r>
              <a:rPr lang="en-US" dirty="0" err="1"/>
              <a:t>Fiorentino</a:t>
            </a:r>
            <a:r>
              <a:rPr lang="en-US" dirty="0"/>
              <a:t>, 150 hrs. </a:t>
            </a:r>
            <a:endParaRPr dirty="0"/>
          </a:p>
        </p:txBody>
      </p:sp>
      <p:sp>
        <p:nvSpPr>
          <p:cNvPr id="29" name="Google Shape;29;p4"/>
          <p:cNvSpPr txBox="1">
            <a:spLocks noGrp="1"/>
          </p:cNvSpPr>
          <p:nvPr>
            <p:ph type="body" idx="3"/>
          </p:nvPr>
        </p:nvSpPr>
        <p:spPr>
          <a:xfrm>
            <a:off x="425533" y="1539820"/>
            <a:ext cx="4940400" cy="4809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dirty="0"/>
              <a:t>Abstract</a:t>
            </a:r>
            <a:endParaRPr dirty="0"/>
          </a:p>
        </p:txBody>
      </p:sp>
      <p:sp>
        <p:nvSpPr>
          <p:cNvPr id="28" name="Google Shape;28;p4"/>
          <p:cNvSpPr txBox="1">
            <a:spLocks noGrp="1"/>
          </p:cNvSpPr>
          <p:nvPr>
            <p:ph type="body" idx="2"/>
          </p:nvPr>
        </p:nvSpPr>
        <p:spPr>
          <a:xfrm>
            <a:off x="425526" y="2088125"/>
            <a:ext cx="4426500" cy="35616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1000"/>
              </a:spcBef>
              <a:spcAft>
                <a:spcPts val="0"/>
              </a:spcAft>
              <a:buClr>
                <a:schemeClr val="dk1"/>
              </a:buClr>
              <a:buSzPts val="1600"/>
              <a:buChar char="•"/>
            </a:pPr>
            <a:r>
              <a:rPr lang="en-US" sz="1600" dirty="0"/>
              <a:t>The community that is being benefited from the work of USDA is growers all around California. They perform experiments to grow crops more efficiently and address problems that occur during different parts of the season. </a:t>
            </a:r>
            <a:endParaRPr sz="1600" dirty="0"/>
          </a:p>
          <a:p>
            <a:pPr marL="228600" lvl="0" indent="-228600" algn="l" rtl="0">
              <a:lnSpc>
                <a:spcPct val="90000"/>
              </a:lnSpc>
              <a:spcBef>
                <a:spcPts val="1000"/>
              </a:spcBef>
              <a:spcAft>
                <a:spcPts val="0"/>
              </a:spcAft>
              <a:buClr>
                <a:schemeClr val="dk1"/>
              </a:buClr>
              <a:buSzPts val="1600"/>
              <a:buChar char="•"/>
            </a:pPr>
            <a:r>
              <a:rPr lang="en-US" sz="1600" dirty="0"/>
              <a:t>The division I worked under was the lab for insects of dried fruit and nuts. I performed experiments on the dried fruit beetle using several different pesticides and recorded the data for the mortality rate.</a:t>
            </a:r>
            <a:endParaRPr sz="1600" dirty="0"/>
          </a:p>
          <a:p>
            <a:pPr marL="228600" lvl="0" indent="-228600" algn="l" rtl="0">
              <a:lnSpc>
                <a:spcPct val="90000"/>
              </a:lnSpc>
              <a:spcBef>
                <a:spcPts val="1000"/>
              </a:spcBef>
              <a:spcAft>
                <a:spcPts val="0"/>
              </a:spcAft>
              <a:buClr>
                <a:schemeClr val="dk1"/>
              </a:buClr>
              <a:buSzPts val="1600"/>
              <a:buChar char="•"/>
            </a:pPr>
            <a:r>
              <a:rPr lang="en-US" sz="1600" dirty="0"/>
              <a:t> I also helped with collection of mealy bug and monitoring of leaf footed bug in several different fields. </a:t>
            </a:r>
            <a:endParaRPr dirty="0"/>
          </a:p>
        </p:txBody>
      </p:sp>
      <p:sp>
        <p:nvSpPr>
          <p:cNvPr id="32" name="Google Shape;32;p4"/>
          <p:cNvSpPr txBox="1"/>
          <p:nvPr/>
        </p:nvSpPr>
        <p:spPr>
          <a:xfrm>
            <a:off x="5040000" y="1472525"/>
            <a:ext cx="29589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800" dirty="0">
                <a:latin typeface="Calibri"/>
                <a:ea typeface="Calibri"/>
                <a:cs typeface="Calibri"/>
                <a:sym typeface="Calibri"/>
              </a:rPr>
              <a:t>Impaction</a:t>
            </a:r>
            <a:endParaRPr sz="2800" dirty="0">
              <a:latin typeface="Calibri"/>
              <a:ea typeface="Calibri"/>
              <a:cs typeface="Calibri"/>
              <a:sym typeface="Calibri"/>
            </a:endParaRPr>
          </a:p>
        </p:txBody>
      </p:sp>
      <p:sp>
        <p:nvSpPr>
          <p:cNvPr id="33" name="Google Shape;33;p4"/>
          <p:cNvSpPr txBox="1"/>
          <p:nvPr/>
        </p:nvSpPr>
        <p:spPr>
          <a:xfrm>
            <a:off x="4852025" y="2091725"/>
            <a:ext cx="2904300" cy="34170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SzPts val="1400"/>
              <a:buChar char="●"/>
            </a:pPr>
            <a:r>
              <a:rPr lang="en-US" dirty="0"/>
              <a:t>I worked mainly with the dried fruit beetle. The pesticidal experiments I performed were analyzed by my supervisor and the data I collected on the several different pesticides were used to make conclusions on how effective the pesticide is. </a:t>
            </a:r>
            <a:endParaRPr dirty="0"/>
          </a:p>
          <a:p>
            <a:pPr marL="457200" lvl="0" indent="-317500" algn="l" rtl="0">
              <a:spcBef>
                <a:spcPts val="0"/>
              </a:spcBef>
              <a:spcAft>
                <a:spcPts val="0"/>
              </a:spcAft>
              <a:buSzPts val="1400"/>
              <a:buChar char="●"/>
            </a:pPr>
            <a:r>
              <a:rPr lang="en-US" dirty="0"/>
              <a:t>The knowledge that was obtained from these experiments would greatly help growers in terms of their financial well being. </a:t>
            </a:r>
            <a:endParaRPr dirty="0"/>
          </a:p>
        </p:txBody>
      </p:sp>
      <p:sp>
        <p:nvSpPr>
          <p:cNvPr id="30" name="Google Shape;30;p4"/>
          <p:cNvSpPr txBox="1">
            <a:spLocks noGrp="1"/>
          </p:cNvSpPr>
          <p:nvPr>
            <p:ph type="body" idx="4"/>
          </p:nvPr>
        </p:nvSpPr>
        <p:spPr>
          <a:xfrm>
            <a:off x="7998895" y="1539875"/>
            <a:ext cx="3848700" cy="4809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dirty="0"/>
              <a:t>Reflection</a:t>
            </a:r>
            <a:endParaRPr dirty="0"/>
          </a:p>
        </p:txBody>
      </p:sp>
      <p:sp>
        <p:nvSpPr>
          <p:cNvPr id="31" name="Google Shape;31;p4"/>
          <p:cNvSpPr txBox="1">
            <a:spLocks noGrp="1"/>
          </p:cNvSpPr>
          <p:nvPr>
            <p:ph type="body" idx="6"/>
          </p:nvPr>
        </p:nvSpPr>
        <p:spPr>
          <a:xfrm>
            <a:off x="7756425" y="2091725"/>
            <a:ext cx="4091100" cy="3554400"/>
          </a:xfrm>
          <a:prstGeom prst="rect">
            <a:avLst/>
          </a:prstGeom>
          <a:noFill/>
          <a:ln>
            <a:noFill/>
          </a:ln>
        </p:spPr>
        <p:txBody>
          <a:bodyPr spcFirstLastPara="1" wrap="square" lIns="91425" tIns="45700" rIns="91425" bIns="45700" anchor="t" anchorCtr="0">
            <a:noAutofit/>
          </a:bodyPr>
          <a:lstStyle/>
          <a:p>
            <a:pPr marL="457200" lvl="0" indent="-330200" algn="l" rtl="0">
              <a:lnSpc>
                <a:spcPct val="90000"/>
              </a:lnSpc>
              <a:spcBef>
                <a:spcPts val="0"/>
              </a:spcBef>
              <a:spcAft>
                <a:spcPts val="0"/>
              </a:spcAft>
              <a:buSzPts val="1600"/>
              <a:buChar char="•"/>
            </a:pPr>
            <a:r>
              <a:rPr lang="en-US" sz="1600" dirty="0"/>
              <a:t>I learned about several different insects that target pistachio and almond orchards. </a:t>
            </a:r>
            <a:r>
              <a:rPr lang="en-US" sz="1600"/>
              <a:t>I learned to use a microscope, pipets and several other types of lab equipment. </a:t>
            </a:r>
            <a:endParaRPr sz="1600"/>
          </a:p>
          <a:p>
            <a:pPr marL="457200" lvl="0" indent="-330200" algn="l" rtl="0">
              <a:lnSpc>
                <a:spcPct val="90000"/>
              </a:lnSpc>
              <a:spcBef>
                <a:spcPts val="0"/>
              </a:spcBef>
              <a:spcAft>
                <a:spcPts val="0"/>
              </a:spcAft>
              <a:buSzPts val="1600"/>
              <a:buChar char="•"/>
            </a:pPr>
            <a:r>
              <a:rPr lang="en-US" sz="1600" dirty="0"/>
              <a:t>I also helped with some field work that consisted of collection of insect traps and replacement of those traps. </a:t>
            </a:r>
            <a:endParaRPr sz="1600" dirty="0"/>
          </a:p>
          <a:p>
            <a:pPr marL="457200" lvl="0" indent="-330200" algn="l" rtl="0">
              <a:lnSpc>
                <a:spcPct val="90000"/>
              </a:lnSpc>
              <a:spcBef>
                <a:spcPts val="0"/>
              </a:spcBef>
              <a:spcAft>
                <a:spcPts val="0"/>
              </a:spcAft>
              <a:buSzPts val="1600"/>
              <a:buChar char="•"/>
            </a:pPr>
            <a:r>
              <a:rPr lang="en-US" sz="1600" dirty="0"/>
              <a:t>One thing I didn't know that there are lots of organic almond orchards. I had always that inorganic farming was more common because of easier techniques and less regulations. </a:t>
            </a:r>
            <a:endParaRPr sz="1600" dirty="0"/>
          </a:p>
          <a:p>
            <a:pPr marL="457200" lvl="0" indent="-330200" algn="l" rtl="0">
              <a:lnSpc>
                <a:spcPct val="90000"/>
              </a:lnSpc>
              <a:spcBef>
                <a:spcPts val="0"/>
              </a:spcBef>
              <a:spcAft>
                <a:spcPts val="0"/>
              </a:spcAft>
              <a:buSzPts val="1600"/>
              <a:buChar char="•"/>
            </a:pPr>
            <a:r>
              <a:rPr lang="en-US" sz="1600" dirty="0"/>
              <a:t>I also learned that many farms still use flood irrigation instead of drip irrigation. </a:t>
            </a:r>
            <a:endParaRPr sz="1600"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277</Words>
  <Application>Microsoft Macintosh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USDA-ARS Parlier, CA: Dried Fruits and Nuts Insect Lab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USDA-ARS Parlier, CA: Dried Fruits and Nuts Insect Lab</dc:title>
  <cp:lastModifiedBy>Microsoft Office User</cp:lastModifiedBy>
  <cp:revision>1</cp:revision>
  <dcterms:modified xsi:type="dcterms:W3CDTF">2021-12-03T21:51:53Z</dcterms:modified>
</cp:coreProperties>
</file>